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5" r:id="rId3"/>
    <p:sldMasterId id="2147483708" r:id="rId4"/>
    <p:sldMasterId id="2147483721" r:id="rId5"/>
    <p:sldMasterId id="2147483735" r:id="rId6"/>
    <p:sldMasterId id="2147483751" r:id="rId7"/>
    <p:sldMasterId id="2147483766" r:id="rId8"/>
    <p:sldMasterId id="2147483781" r:id="rId9"/>
    <p:sldMasterId id="2147483796" r:id="rId10"/>
  </p:sldMasterIdLst>
  <p:notesMasterIdLst>
    <p:notesMasterId r:id="rId47"/>
  </p:notesMasterIdLst>
  <p:sldIdLst>
    <p:sldId id="257" r:id="rId11"/>
    <p:sldId id="266" r:id="rId12"/>
    <p:sldId id="267" r:id="rId13"/>
    <p:sldId id="265" r:id="rId14"/>
    <p:sldId id="274" r:id="rId15"/>
    <p:sldId id="275" r:id="rId16"/>
    <p:sldId id="268" r:id="rId17"/>
    <p:sldId id="276" r:id="rId18"/>
    <p:sldId id="277" r:id="rId19"/>
    <p:sldId id="278" r:id="rId20"/>
    <p:sldId id="269" r:id="rId21"/>
    <p:sldId id="270" r:id="rId22"/>
    <p:sldId id="258" r:id="rId23"/>
    <p:sldId id="259" r:id="rId24"/>
    <p:sldId id="283" r:id="rId25"/>
    <p:sldId id="284" r:id="rId26"/>
    <p:sldId id="286" r:id="rId27"/>
    <p:sldId id="285" r:id="rId28"/>
    <p:sldId id="291" r:id="rId29"/>
    <p:sldId id="292" r:id="rId30"/>
    <p:sldId id="287" r:id="rId31"/>
    <p:sldId id="288" r:id="rId32"/>
    <p:sldId id="289" r:id="rId33"/>
    <p:sldId id="290" r:id="rId34"/>
    <p:sldId id="260" r:id="rId35"/>
    <p:sldId id="271" r:id="rId36"/>
    <p:sldId id="272" r:id="rId37"/>
    <p:sldId id="273" r:id="rId38"/>
    <p:sldId id="261" r:id="rId39"/>
    <p:sldId id="279" r:id="rId40"/>
    <p:sldId id="280" r:id="rId41"/>
    <p:sldId id="281" r:id="rId42"/>
    <p:sldId id="282" r:id="rId43"/>
    <p:sldId id="262" r:id="rId44"/>
    <p:sldId id="263" r:id="rId45"/>
    <p:sldId id="264" r:id="rId46"/>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16" autoAdjust="0"/>
    <p:restoredTop sz="94660"/>
  </p:normalViewPr>
  <p:slideViewPr>
    <p:cSldViewPr snapToGrid="0">
      <p:cViewPr varScale="1">
        <p:scale>
          <a:sx n="69" d="100"/>
          <a:sy n="69" d="100"/>
        </p:scale>
        <p:origin x="-1152" y="-108"/>
      </p:cViewPr>
      <p:guideLst>
        <p:guide orient="horz" pos="2160"/>
        <p:guide pos="2880"/>
      </p:guideLst>
    </p:cSldViewPr>
  </p:slideViewPr>
  <p:notesTextViewPr>
    <p:cViewPr>
      <p:scale>
        <a:sx n="1" d="1"/>
        <a:sy n="1" d="1"/>
      </p:scale>
      <p:origin x="0" y="0"/>
    </p:cViewPr>
  </p:notesTextViewPr>
  <p:sorterViewPr>
    <p:cViewPr>
      <p:scale>
        <a:sx n="200" d="100"/>
        <a:sy n="200" d="100"/>
      </p:scale>
      <p:origin x="0" y="2286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0CEBB-A158-4FBF-A8AB-C28CDAA1A7AB}" type="datetimeFigureOut">
              <a:rPr lang="ms-MY" smtClean="0"/>
              <a:pPr/>
              <a:t>18/03/2019</a:t>
            </a:fld>
            <a:endParaRPr lang="ms-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B5596-72FB-4B3D-8A18-0C026FD1EE6C}" type="slidenum">
              <a:rPr lang="ms-MY" smtClean="0"/>
              <a:pPr/>
              <a:t>‹#›</a:t>
            </a:fld>
            <a:endParaRPr lang="ms-MY"/>
          </a:p>
        </p:txBody>
      </p:sp>
    </p:spTree>
    <p:extLst>
      <p:ext uri="{BB962C8B-B14F-4D97-AF65-F5344CB8AC3E}">
        <p14:creationId xmlns:p14="http://schemas.microsoft.com/office/powerpoint/2010/main" xmlns="" val="228574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257129-F463-48F9-B431-EB54BB5453C5}" type="slidenum">
              <a:rPr lang="en-GB" altLang="en-US" smtClean="0"/>
              <a:pPr/>
              <a:t>4</a:t>
            </a:fld>
            <a:endParaRPr lang="en-GB" altLang="en-US" dirty="0"/>
          </a:p>
        </p:txBody>
      </p:sp>
    </p:spTree>
    <p:extLst>
      <p:ext uri="{BB962C8B-B14F-4D97-AF65-F5344CB8AC3E}">
        <p14:creationId xmlns:p14="http://schemas.microsoft.com/office/powerpoint/2010/main" xmlns="" val="234770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p:txBody>
          <a:bodyPr/>
          <a:lstStyle/>
          <a:p>
            <a:r>
              <a:rPr lang="en-US" dirty="0"/>
              <a:t>Recommendations for the detection and diagnosis of gestational diabetes mellitus (GDM) are summarized on two slides; </a:t>
            </a:r>
          </a:p>
          <a:p>
            <a:endParaRPr lang="en-US" dirty="0"/>
          </a:p>
          <a:p>
            <a:pPr eaLnBrk="1" hangingPunct="1">
              <a:buFont typeface="Arial" pitchFamily="34" charset="0"/>
              <a:buNone/>
            </a:pPr>
            <a:r>
              <a:rPr lang="en-US" dirty="0"/>
              <a:t>First, because of the number of pregnant women with undiagnosed type 2 diabetes, it is reasonable to test women with risk factors for type 2 at the first prenatal visit, using standard diagnostic criteria. </a:t>
            </a:r>
            <a:r>
              <a:rPr lang="en-US" b="1" dirty="0"/>
              <a:t>B</a:t>
            </a:r>
            <a:r>
              <a:rPr lang="en-US" dirty="0"/>
              <a:t> </a:t>
            </a:r>
            <a:r>
              <a:rPr lang="en-US" b="1" dirty="0"/>
              <a:t>[CLICK]</a:t>
            </a:r>
          </a:p>
          <a:p>
            <a:pPr marL="112163" lvl="1"/>
            <a:endParaRPr lang="en-US" dirty="0"/>
          </a:p>
          <a:p>
            <a:pPr>
              <a:buFont typeface="Arial" pitchFamily="34" charset="0"/>
              <a:buNone/>
            </a:pPr>
            <a:r>
              <a:rPr lang="en-US" dirty="0"/>
              <a:t>Test for GDM at 24–28 weeks of gestation in pregnant women not previously known to have diabetes. </a:t>
            </a:r>
            <a:r>
              <a:rPr lang="en-US" b="1" dirty="0"/>
              <a:t>A</a:t>
            </a:r>
            <a:r>
              <a:rPr lang="en-US" dirty="0"/>
              <a:t> </a:t>
            </a:r>
            <a:r>
              <a:rPr lang="en-US" b="1" dirty="0"/>
              <a:t>[CLICK]</a:t>
            </a:r>
          </a:p>
          <a:p>
            <a:pPr>
              <a:buFont typeface="Arial" pitchFamily="34" charset="0"/>
              <a:buNone/>
            </a:pPr>
            <a:endParaRPr lang="en-US" dirty="0"/>
          </a:p>
          <a:p>
            <a:r>
              <a:rPr lang="en-US" dirty="0"/>
              <a:t>Test women with GDM for persistent diabetes at 4–12 weeks postpartum, using the OGTT and clinically appropriate </a:t>
            </a:r>
            <a:r>
              <a:rPr lang="en-US" dirty="0" err="1"/>
              <a:t>nonpregnancy</a:t>
            </a:r>
            <a:r>
              <a:rPr lang="en-US" dirty="0"/>
              <a:t> diagnostic criteria. </a:t>
            </a:r>
            <a:r>
              <a:rPr lang="en-US" b="1" dirty="0"/>
              <a:t>E</a:t>
            </a:r>
          </a:p>
          <a:p>
            <a:pPr>
              <a:buFontTx/>
              <a:buNone/>
            </a:pPr>
            <a:endParaRPr lang="en-US" dirty="0"/>
          </a:p>
          <a:p>
            <a:pPr marL="112163" lvl="1"/>
            <a:r>
              <a:rPr lang="en-US" b="1" dirty="0"/>
              <a:t>[SLIDE]</a:t>
            </a:r>
          </a:p>
          <a:p>
            <a:pPr>
              <a:buFontTx/>
              <a:buNone/>
            </a:pPr>
            <a:endParaRPr lang="en-US" dirty="0"/>
          </a:p>
          <a:p>
            <a:pPr>
              <a:buFontTx/>
              <a:buNone/>
            </a:pPr>
            <a:endParaRPr lang="en-US" dirty="0"/>
          </a:p>
        </p:txBody>
      </p:sp>
      <p:sp>
        <p:nvSpPr>
          <p:cNvPr id="2846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1A353FF-B6CC-486E-B894-1FA3F5AEF955}" type="slidenum">
              <a:rPr lang="en-US" sz="900">
                <a:solidFill>
                  <a:prstClr val="black"/>
                </a:solidFill>
              </a:rPr>
              <a:pPr algn="r"/>
              <a:t>30</a:t>
            </a:fld>
            <a:endParaRPr lang="en-US" sz="900">
              <a:solidFill>
                <a:prstClr val="black"/>
              </a:solidFill>
            </a:endParaRPr>
          </a:p>
        </p:txBody>
      </p:sp>
      <p:sp>
        <p:nvSpPr>
          <p:cNvPr id="284677" name="TextBox 4"/>
          <p:cNvSpPr txBox="1">
            <a:spLocks noChangeArrowheads="1"/>
          </p:cNvSpPr>
          <p:nvPr/>
        </p:nvSpPr>
        <p:spPr bwMode="auto">
          <a:xfrm>
            <a:off x="686421" y="8222730"/>
            <a:ext cx="5485158" cy="783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solidFill>
                  <a:prstClr val="black"/>
                </a:solidFill>
              </a:rPr>
              <a:t>References</a:t>
            </a:r>
          </a:p>
          <a:p>
            <a:pPr>
              <a:buFont typeface="Calibri" pitchFamily="34" charset="0"/>
              <a:buNone/>
            </a:pPr>
            <a:r>
              <a:rPr lang="en-US" sz="900">
                <a:solidFill>
                  <a:prstClr val="black"/>
                </a:solidFill>
              </a:rPr>
              <a:t>Lawrence JM, Contreras R, Chen W, Sacks DA. Trends in the prevalence of preexisting diabetes and gestational diabetes mellitus among a racially/ethnically diverse population of pregnant women, 1999-2005. Diabetes Care 2008;31:899–904</a:t>
            </a:r>
          </a:p>
          <a:p>
            <a:pPr>
              <a:buFont typeface="Calibri" pitchFamily="34" charset="0"/>
              <a:buNone/>
            </a:pPr>
            <a:r>
              <a:rPr lang="en-US" sz="900">
                <a:solidFill>
                  <a:prstClr val="black"/>
                </a:solidFill>
              </a:rPr>
              <a:t>American Diabetes Association. Standards of medical care in diabetes—2014. Diabetes Care 2014;37(suppl 1):S18</a:t>
            </a:r>
          </a:p>
        </p:txBody>
      </p:sp>
    </p:spTree>
    <p:extLst>
      <p:ext uri="{BB962C8B-B14F-4D97-AF65-F5344CB8AC3E}">
        <p14:creationId xmlns:p14="http://schemas.microsoft.com/office/powerpoint/2010/main" xmlns="" val="2104429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p:txBody>
          <a:bodyPr/>
          <a:lstStyle/>
          <a:p>
            <a:r>
              <a:rPr lang="en-US" dirty="0"/>
              <a:t>And finally, </a:t>
            </a:r>
          </a:p>
          <a:p>
            <a:endParaRPr lang="en-US" dirty="0"/>
          </a:p>
          <a:p>
            <a:r>
              <a:rPr lang="en-US" dirty="0"/>
              <a:t>Women with a history of GDM should have lifelong screening for the development of diabetes or prediabetes at least every 3 years. </a:t>
            </a:r>
            <a:r>
              <a:rPr lang="en-US" b="1" dirty="0"/>
              <a:t>[CLICK]</a:t>
            </a:r>
          </a:p>
          <a:p>
            <a:endParaRPr lang="en-US" dirty="0"/>
          </a:p>
          <a:p>
            <a:r>
              <a:rPr lang="en-US" dirty="0"/>
              <a:t>Women with a history of GDM found to have prediabetes should receive intensive lifestyle interventions or metformin to prevent diabetes. </a:t>
            </a:r>
          </a:p>
          <a:p>
            <a:endParaRPr lang="en-US" dirty="0"/>
          </a:p>
          <a:p>
            <a:pPr marL="0" lvl="1"/>
            <a:r>
              <a:rPr lang="en-US" b="1" dirty="0"/>
              <a:t>[SLIDE]</a:t>
            </a:r>
          </a:p>
          <a:p>
            <a:endParaRPr lang="en-US" dirty="0"/>
          </a:p>
          <a:p>
            <a:pPr>
              <a:buFontTx/>
              <a:buChar char="•"/>
            </a:pPr>
            <a:endParaRPr lang="en-US" dirty="0"/>
          </a:p>
        </p:txBody>
      </p:sp>
      <p:sp>
        <p:nvSpPr>
          <p:cNvPr id="285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F4D1AE7-E6E5-45DD-9FCD-A7AC0CCF3359}" type="slidenum">
              <a:rPr lang="en-US" sz="900"/>
              <a:pPr algn="r"/>
              <a:t>31</a:t>
            </a:fld>
            <a:endParaRPr lang="en-US" sz="900"/>
          </a:p>
        </p:txBody>
      </p:sp>
      <p:sp>
        <p:nvSpPr>
          <p:cNvPr id="285701" name="TextBox 4"/>
          <p:cNvSpPr txBox="1">
            <a:spLocks noChangeArrowheads="1"/>
          </p:cNvSpPr>
          <p:nvPr/>
        </p:nvSpPr>
        <p:spPr bwMode="auto">
          <a:xfrm>
            <a:off x="686421" y="8090005"/>
            <a:ext cx="5485158" cy="921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Lawrence JM, Contreras R, Chen W, Sacks DA. Trends in the prevalence of preexisting diabetes and gestational diabetes mellitus among a racially/ethnically diverse population of pregnant women, 1999–2005. Diabetes Care 2008;31:899–904</a:t>
            </a:r>
          </a:p>
          <a:p>
            <a:pPr>
              <a:buFont typeface="Calibri" pitchFamily="34" charset="0"/>
              <a:buNone/>
            </a:pPr>
            <a:r>
              <a:rPr lang="en-US" sz="900"/>
              <a:t>American Diabetes Association. Standards of medical care in diabetes—2014. Diabetes Care 2014;37(suppl 1):S15–S16</a:t>
            </a:r>
          </a:p>
        </p:txBody>
      </p:sp>
    </p:spTree>
    <p:extLst>
      <p:ext uri="{BB962C8B-B14F-4D97-AF65-F5344CB8AC3E}">
        <p14:creationId xmlns:p14="http://schemas.microsoft.com/office/powerpoint/2010/main" xmlns="" val="4018790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30000"/>
              </a:spcBef>
              <a:spcAft>
                <a:spcPts val="0"/>
              </a:spcAft>
              <a:buClrTx/>
              <a:buSzTx/>
              <a:buFontTx/>
              <a:buNone/>
              <a:tabLst/>
              <a:defRPr/>
            </a:pPr>
            <a:r>
              <a:rPr lang="en-US" dirty="0"/>
              <a:t>A</a:t>
            </a:r>
            <a:r>
              <a:rPr lang="en-US" baseline="0" dirty="0"/>
              <a:t> diagnosis of g</a:t>
            </a:r>
            <a:r>
              <a:rPr lang="en-US" dirty="0"/>
              <a:t>estational diabetes</a:t>
            </a:r>
            <a:r>
              <a:rPr lang="en-US" baseline="0" dirty="0"/>
              <a:t> </a:t>
            </a:r>
            <a:r>
              <a:rPr lang="en-US" dirty="0"/>
              <a:t>can be accomplished with either of two strategies, which we’ll walk through now. </a:t>
            </a:r>
          </a:p>
          <a:p>
            <a:pPr>
              <a:lnSpc>
                <a:spcPct val="90000"/>
              </a:lnSpc>
              <a:spcBef>
                <a:spcPct val="30000"/>
              </a:spcBef>
            </a:pPr>
            <a:endParaRPr lang="en-US" dirty="0"/>
          </a:p>
          <a:p>
            <a:pPr>
              <a:lnSpc>
                <a:spcPct val="90000"/>
              </a:lnSpc>
              <a:spcBef>
                <a:spcPct val="30000"/>
              </a:spcBef>
            </a:pPr>
            <a:r>
              <a:rPr lang="en-US" dirty="0"/>
              <a:t>First, the one-step strategy, which consists of a 75g OGTT:</a:t>
            </a:r>
          </a:p>
          <a:p>
            <a:pPr lvl="1" eaLnBrk="1" hangingPunct="1">
              <a:lnSpc>
                <a:spcPct val="90000"/>
              </a:lnSpc>
            </a:pPr>
            <a:endParaRPr lang="en-US" dirty="0"/>
          </a:p>
          <a:p>
            <a:pPr marL="628650" lvl="1" indent="-171450" eaLnBrk="1" hangingPunct="1">
              <a:lnSpc>
                <a:spcPct val="90000"/>
              </a:lnSpc>
              <a:buFont typeface="Arial" panose="020B0604020202020204" pitchFamily="34" charset="0"/>
              <a:buChar char="•"/>
            </a:pPr>
            <a:r>
              <a:rPr lang="en-US" dirty="0"/>
              <a:t>In women between 24 and 28 weeks gestation not previously diagnosed with overt diabetes, perform a 75-g OGTT in the morning after an overnight fast of at least 8 hours.  </a:t>
            </a:r>
          </a:p>
          <a:p>
            <a:pPr marL="628650" lvl="1" indent="-171450" eaLnBrk="1" hangingPunct="1">
              <a:lnSpc>
                <a:spcPct val="90000"/>
              </a:lnSpc>
              <a:buFont typeface="Arial" panose="020B0604020202020204" pitchFamily="34" charset="0"/>
              <a:buChar char="•"/>
            </a:pPr>
            <a:r>
              <a:rPr lang="en-US" dirty="0"/>
              <a:t>Measure plasma glucose measurement fasting and at 1 and 2 hours. </a:t>
            </a:r>
          </a:p>
          <a:p>
            <a:pPr marL="628650" lvl="1" indent="-171450" eaLnBrk="1" hangingPunct="1">
              <a:lnSpc>
                <a:spcPct val="90000"/>
              </a:lnSpc>
              <a:buFont typeface="Arial" panose="020B0604020202020204" pitchFamily="34" charset="0"/>
              <a:buChar char="•"/>
            </a:pPr>
            <a:r>
              <a:rPr lang="en-US" dirty="0"/>
              <a:t>Gestational diabetes is diagnosed if the fasting glucose is higher than 92 mg per </a:t>
            </a:r>
            <a:r>
              <a:rPr lang="en-US" dirty="0" err="1"/>
              <a:t>dL</a:t>
            </a:r>
            <a:r>
              <a:rPr lang="en-US" dirty="0"/>
              <a:t>, if the 1 hour glucose is higher than 180, or if the 2 hour is over 153.  </a:t>
            </a:r>
          </a:p>
          <a:p>
            <a:pPr lvl="1" eaLnBrk="1" hangingPunct="1">
              <a:lnSpc>
                <a:spcPct val="90000"/>
              </a:lnSpc>
              <a:buFont typeface="Arial" pitchFamily="34" charset="0"/>
              <a:buNone/>
            </a:pPr>
            <a:endParaRPr lang="en-US" dirty="0"/>
          </a:p>
          <a:p>
            <a:pPr>
              <a:lnSpc>
                <a:spcPct val="90000"/>
              </a:lnSpc>
            </a:pPr>
            <a:r>
              <a:rPr lang="en-US" b="1" dirty="0"/>
              <a:t>[SLIDE]</a:t>
            </a:r>
          </a:p>
          <a:p>
            <a:pPr>
              <a:lnSpc>
                <a:spcPct val="90000"/>
              </a:lnSpc>
            </a:pPr>
            <a:endParaRPr lang="en-US" b="1" dirty="0"/>
          </a:p>
        </p:txBody>
      </p:sp>
      <p:sp>
        <p:nvSpPr>
          <p:cNvPr id="2877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C0FB629-4920-4A2B-B9FE-4077075B0031}" type="slidenum">
              <a:rPr lang="en-US" sz="900"/>
              <a:pPr algn="r"/>
              <a:t>32</a:t>
            </a:fld>
            <a:endParaRPr lang="en-US" sz="900"/>
          </a:p>
        </p:txBody>
      </p:sp>
      <p:sp>
        <p:nvSpPr>
          <p:cNvPr id="287749"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1):S19; Table 6</a:t>
            </a:r>
          </a:p>
          <a:p>
            <a:pPr>
              <a:buFont typeface="Calibri" pitchFamily="34" charset="0"/>
              <a:buNone/>
            </a:pPr>
            <a:r>
              <a:rPr lang="en-US" sz="900"/>
              <a:t>Metzger BE, Lowe LP, Dyer AR, et al, for the HAPO Study Cooperative Research Group. Hyperglycemia and adverse pregnancy outcomes. N Engl J Med 2008;358:1991–2002</a:t>
            </a:r>
          </a:p>
          <a:p>
            <a:pPr>
              <a:buFont typeface="Calibri" pitchFamily="34" charset="0"/>
              <a:buNone/>
            </a:pPr>
            <a:r>
              <a:rPr lang="en-US" sz="900"/>
              <a:t>Metzger BE,  Gabbe SG, Persson B, et al, for the International Association of Diabetes and Pregnancy Study Groups Consensus Panel. International Association of Diabetes and Pregnancy Study Groups recommendations on the diagnosis and classification of hyperglycemia in pregnancy. Diabetes Care 2010;33:676–682</a:t>
            </a:r>
          </a:p>
        </p:txBody>
      </p:sp>
    </p:spTree>
    <p:extLst>
      <p:ext uri="{BB962C8B-B14F-4D97-AF65-F5344CB8AC3E}">
        <p14:creationId xmlns:p14="http://schemas.microsoft.com/office/powerpoint/2010/main" xmlns="" val="227336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p:txBody>
          <a:bodyPr/>
          <a:lstStyle/>
          <a:p>
            <a:pPr>
              <a:lnSpc>
                <a:spcPct val="90000"/>
              </a:lnSpc>
              <a:spcBef>
                <a:spcPct val="30000"/>
              </a:spcBef>
            </a:pPr>
            <a:r>
              <a:rPr lang="en-US" dirty="0"/>
              <a:t>And here’s the 2-step strategy recommended by NIH.  </a:t>
            </a:r>
          </a:p>
          <a:p>
            <a:pPr>
              <a:lnSpc>
                <a:spcPct val="90000"/>
              </a:lnSpc>
              <a:spcBef>
                <a:spcPct val="30000"/>
              </a:spcBef>
            </a:pPr>
            <a:endParaRPr lang="en-US" dirty="0"/>
          </a:p>
          <a:p>
            <a:pPr>
              <a:lnSpc>
                <a:spcPct val="90000"/>
              </a:lnSpc>
              <a:spcBef>
                <a:spcPct val="30000"/>
              </a:spcBef>
            </a:pPr>
            <a:r>
              <a:rPr lang="en-US" b="1" dirty="0"/>
              <a:t>Step 1:</a:t>
            </a:r>
          </a:p>
          <a:p>
            <a:pPr marL="283613" lvl="1" indent="-171450">
              <a:lnSpc>
                <a:spcPct val="90000"/>
              </a:lnSpc>
              <a:buFont typeface="Arial" panose="020B0604020202020204" pitchFamily="34" charset="0"/>
              <a:buChar char="•"/>
            </a:pPr>
            <a:r>
              <a:rPr lang="en-US" dirty="0"/>
              <a:t>First, perform a 50-g GLT (</a:t>
            </a:r>
            <a:r>
              <a:rPr lang="en-US" dirty="0" err="1"/>
              <a:t>nonfasting</a:t>
            </a:r>
            <a:r>
              <a:rPr lang="en-US" dirty="0"/>
              <a:t>), with plasma glucose measurement at 1 h, at 24–28 weeks of gestation in women not previously diagnosed with overt diabetes</a:t>
            </a:r>
          </a:p>
          <a:p>
            <a:pPr marL="283613" lvl="1" indent="-171450">
              <a:lnSpc>
                <a:spcPct val="90000"/>
              </a:lnSpc>
              <a:buFont typeface="Arial" panose="020B0604020202020204" pitchFamily="34" charset="0"/>
              <a:buChar char="•"/>
            </a:pPr>
            <a:r>
              <a:rPr lang="en-US" dirty="0"/>
              <a:t>If the plasma glucose level measured 1 h after the load is ≥140 mg/</a:t>
            </a:r>
            <a:r>
              <a:rPr lang="en-US" dirty="0" err="1"/>
              <a:t>dL</a:t>
            </a:r>
            <a:r>
              <a:rPr lang="en-US" dirty="0"/>
              <a:t>, proceed to Step 2, the 100-g OGTT</a:t>
            </a:r>
          </a:p>
          <a:p>
            <a:pPr>
              <a:lnSpc>
                <a:spcPct val="90000"/>
              </a:lnSpc>
            </a:pPr>
            <a:endParaRPr lang="en-US" sz="800" dirty="0"/>
          </a:p>
          <a:p>
            <a:pPr>
              <a:lnSpc>
                <a:spcPct val="90000"/>
              </a:lnSpc>
            </a:pPr>
            <a:r>
              <a:rPr lang="en-US" sz="800" b="1" dirty="0"/>
              <a:t>Step 2:</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800" dirty="0"/>
              <a:t>If the non-fasted 1-hour glucose is 140 or above, then perform the 100-g OGTT. This one is fasting, and GDM is diagnosed if at least two of the four plasma glucose criteria (measured fasting and 1h, 2h, 3h during OGTT) are met or exceeded, as illustrated in the</a:t>
            </a:r>
            <a:r>
              <a:rPr lang="en-US" sz="800" baseline="0" dirty="0"/>
              <a:t> table within this slide</a:t>
            </a:r>
            <a:r>
              <a:rPr lang="en-US" sz="800" dirty="0"/>
              <a:t>.</a:t>
            </a:r>
          </a:p>
          <a:p>
            <a:pPr>
              <a:lnSpc>
                <a:spcPct val="90000"/>
              </a:lnSpc>
            </a:pPr>
            <a:endParaRPr lang="en-US" sz="800" b="1" dirty="0"/>
          </a:p>
          <a:p>
            <a:pPr>
              <a:lnSpc>
                <a:spcPct val="90000"/>
              </a:lnSpc>
            </a:pPr>
            <a:endParaRPr lang="en-US" sz="800" dirty="0"/>
          </a:p>
          <a:p>
            <a:pPr marL="112163" lvl="1">
              <a:lnSpc>
                <a:spcPct val="90000"/>
              </a:lnSpc>
            </a:pPr>
            <a:r>
              <a:rPr lang="en-US" b="1" dirty="0"/>
              <a:t>[SLIDE]</a:t>
            </a:r>
          </a:p>
          <a:p>
            <a:pPr>
              <a:lnSpc>
                <a:spcPct val="90000"/>
              </a:lnSpc>
            </a:pPr>
            <a:endParaRPr lang="en-US" sz="800" dirty="0"/>
          </a:p>
          <a:p>
            <a:pPr>
              <a:lnSpc>
                <a:spcPct val="90000"/>
              </a:lnSpc>
            </a:pPr>
            <a:endParaRPr lang="en-US" sz="800" dirty="0"/>
          </a:p>
        </p:txBody>
      </p:sp>
      <p:sp>
        <p:nvSpPr>
          <p:cNvPr id="2887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9D25F4F-F16D-437C-A9E7-1FE93F7379D3}" type="slidenum">
              <a:rPr lang="en-US" sz="900"/>
              <a:pPr algn="r"/>
              <a:t>33</a:t>
            </a:fld>
            <a:endParaRPr lang="en-US" sz="900"/>
          </a:p>
        </p:txBody>
      </p:sp>
      <p:sp>
        <p:nvSpPr>
          <p:cNvPr id="288773" name="TextBox 4"/>
          <p:cNvSpPr txBox="1">
            <a:spLocks noChangeArrowheads="1"/>
          </p:cNvSpPr>
          <p:nvPr/>
        </p:nvSpPr>
        <p:spPr bwMode="auto">
          <a:xfrm>
            <a:off x="686421" y="8222730"/>
            <a:ext cx="5485158" cy="783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1):S19; Table 6</a:t>
            </a:r>
          </a:p>
          <a:p>
            <a:pPr>
              <a:buFont typeface="Calibri" pitchFamily="34" charset="0"/>
              <a:buNone/>
            </a:pPr>
            <a:r>
              <a:rPr lang="en-US" sz="900"/>
              <a:t>Vandorsten JP, Dodson WC, Espeland MA, et al. NIH consensus development conference: diagnosing gestational diabetes mellitus. NIH Consens State Sci Statements 2013;29:1–31</a:t>
            </a:r>
          </a:p>
        </p:txBody>
      </p:sp>
    </p:spTree>
    <p:extLst>
      <p:ext uri="{BB962C8B-B14F-4D97-AF65-F5344CB8AC3E}">
        <p14:creationId xmlns:p14="http://schemas.microsoft.com/office/powerpoint/2010/main" xmlns="" val="847035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357188"/>
            <a:ext cx="3386138" cy="2538412"/>
          </a:xfrm>
        </p:spPr>
      </p:sp>
      <p:sp>
        <p:nvSpPr>
          <p:cNvPr id="3" name="Notes Placeholder 2"/>
          <p:cNvSpPr>
            <a:spLocks noGrp="1"/>
          </p:cNvSpPr>
          <p:nvPr>
            <p:ph type="body" idx="1"/>
          </p:nvPr>
        </p:nvSpPr>
        <p:spPr/>
        <p:txBody>
          <a:bodyPr>
            <a:normAutofit fontScale="92500" lnSpcReduction="20000"/>
          </a:bodyPr>
          <a:lstStyle/>
          <a:p>
            <a:r>
              <a:rPr lang="en-US" sz="1200" b="0" i="0" kern="1200" dirty="0">
                <a:solidFill>
                  <a:schemeClr val="tx1"/>
                </a:solidFill>
                <a:effectLst/>
                <a:latin typeface="+mn-lt"/>
                <a:ea typeface="+mn-ea"/>
                <a:cs typeface="+mn-cs"/>
              </a:rPr>
              <a:t>Prediabetes, typically defined as blood glucose levels above normal but below diabetes thresholds, denotes a risk state that defines a high chance of developing diabetes. According to the World Health Organization (WHO), a high risk of developing diabetes is related to two distinct factors, impaired fasting glucose (IFG) and impaired glucose tolerance (IGT); in addition, the American Diabetes Association (ADA) has introduced hemoglobin 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levels as a new category of high diabetes risk, apart from IFG and IGT. The above slide shows prediabetes thresholds defined by the WHO, ADA, Clinical Practice Guidelines Type 2 Diabetes (CPG T2DM) 2015, Malaysia, and  American Association of Clinical Endocrinologists.</a:t>
            </a:r>
            <a:r>
              <a:rPr lang="en-US" sz="1200" b="0" i="0" kern="1200" baseline="30000" dirty="0">
                <a:solidFill>
                  <a:schemeClr val="tx1"/>
                </a:solidFill>
                <a:effectLst/>
                <a:latin typeface="+mn-lt"/>
                <a:ea typeface="+mn-ea"/>
                <a:cs typeface="+mn-cs"/>
              </a:rPr>
              <a:t>1–4</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References</a:t>
            </a:r>
          </a:p>
          <a:p>
            <a:endParaRPr lang="en-US" sz="1200" b="1" i="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American Diabetes Association. Prevention or delay of type 2 diabetes: Standards of medical care in diabetes. </a:t>
            </a:r>
            <a:r>
              <a:rPr lang="en-US" sz="1200" i="1" kern="1200" dirty="0">
                <a:solidFill>
                  <a:schemeClr val="tx1"/>
                </a:solidFill>
                <a:effectLst/>
                <a:latin typeface="+mn-lt"/>
                <a:ea typeface="+mn-ea"/>
                <a:cs typeface="+mn-cs"/>
              </a:rPr>
              <a:t>Diabetes Care</a:t>
            </a:r>
            <a:r>
              <a:rPr lang="en-US" sz="1200" kern="1200" dirty="0">
                <a:solidFill>
                  <a:schemeClr val="tx1"/>
                </a:solidFill>
                <a:effectLst/>
                <a:latin typeface="+mn-lt"/>
                <a:ea typeface="+mn-ea"/>
                <a:cs typeface="+mn-cs"/>
              </a:rPr>
              <a:t>. 2018;41(1):S51-S54.</a:t>
            </a:r>
            <a:endParaRPr lang="en-IN"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Malaysian T2DM guidelines clinical practice guideline. March 2016, 5th edn. MOH/P/PAK/303.15(GU). Available at: http://www.moh.gov.my/penerbitan/CPG/CPG%20T2DM%202015.pdf. Accessed on: 31 Aug 2018.</a:t>
            </a:r>
          </a:p>
          <a:p>
            <a:pPr marL="228600" lvl="0" indent="-228600">
              <a:buFont typeface="+mj-lt"/>
              <a:buAutoNum type="arabicPeriod"/>
            </a:pPr>
            <a:r>
              <a:rPr lang="en-IN" sz="1200" b="0" i="0" kern="1200" dirty="0">
                <a:solidFill>
                  <a:schemeClr val="tx1"/>
                </a:solidFill>
                <a:effectLst/>
                <a:latin typeface="+mn-lt"/>
                <a:ea typeface="+mn-ea"/>
                <a:cs typeface="+mn-cs"/>
              </a:rPr>
              <a:t>Handelsman Y, Bloomgarden ZT, Grunberger G, </a:t>
            </a:r>
            <a:r>
              <a:rPr lang="en-IN" sz="1200" b="0" i="1" kern="1200" dirty="0">
                <a:solidFill>
                  <a:schemeClr val="tx1"/>
                </a:solidFill>
                <a:effectLst/>
                <a:latin typeface="+mn-lt"/>
                <a:ea typeface="+mn-ea"/>
                <a:cs typeface="+mn-cs"/>
              </a:rPr>
              <a:t>et al</a:t>
            </a:r>
            <a:r>
              <a:rPr lang="en-IN" sz="1200" b="0" i="0" kern="1200" dirty="0">
                <a:solidFill>
                  <a:schemeClr val="tx1"/>
                </a:solidFill>
                <a:effectLst/>
                <a:latin typeface="+mn-lt"/>
                <a:ea typeface="+mn-ea"/>
                <a:cs typeface="+mn-cs"/>
              </a:rPr>
              <a:t>. American Association of Clinical Endocrinologists and American College of Endocrinology–clinical practice guidelines for developing a diabetes mellitus comprehensive care plan–2015. </a:t>
            </a:r>
            <a:r>
              <a:rPr lang="en-IN" sz="1200" b="0" i="1" kern="1200" dirty="0">
                <a:solidFill>
                  <a:schemeClr val="tx1"/>
                </a:solidFill>
                <a:effectLst/>
                <a:latin typeface="+mn-lt"/>
                <a:ea typeface="+mn-ea"/>
                <a:cs typeface="+mn-cs"/>
              </a:rPr>
              <a:t>End Pract</a:t>
            </a:r>
            <a:r>
              <a:rPr lang="en-IN" sz="1200" b="0" i="0" kern="1200" dirty="0">
                <a:solidFill>
                  <a:schemeClr val="tx1"/>
                </a:solidFill>
                <a:effectLst/>
                <a:latin typeface="+mn-lt"/>
                <a:ea typeface="+mn-ea"/>
                <a:cs typeface="+mn-cs"/>
              </a:rPr>
              <a:t>. 2015;21(1):1-87.</a:t>
            </a:r>
          </a:p>
          <a:p>
            <a:pPr marL="228600" lvl="0" indent="-228600">
              <a:buFont typeface="+mj-lt"/>
              <a:buAutoNum type="arabicPeriod"/>
            </a:pPr>
            <a:r>
              <a:rPr lang="en-US" sz="1200" b="0" i="0" kern="1200" dirty="0">
                <a:solidFill>
                  <a:schemeClr val="tx1"/>
                </a:solidFill>
                <a:effectLst/>
                <a:latin typeface="+mn-lt"/>
                <a:ea typeface="+mn-ea"/>
                <a:cs typeface="+mn-cs"/>
              </a:rPr>
              <a:t>World Health Organization. Global report on diabetes. World Health Organization; 2016. Available at: http://apps.who.int/iris/bitstream/handle/10665/204871/9789241565257_eng.pdf;jsessionid=1D69407D222692F642248EA473DD1D30?sequence=1. Accessed on: 31 Aug 2018.</a:t>
            </a:r>
            <a:endParaRPr lang="en-US" sz="1200" kern="1200" dirty="0">
              <a:solidFill>
                <a:schemeClr val="tx1"/>
              </a:solidFill>
              <a:effectLst/>
              <a:latin typeface="+mn-lt"/>
              <a:ea typeface="+mn-ea"/>
              <a:cs typeface="+mn-cs"/>
            </a:endParaRPr>
          </a:p>
          <a:p>
            <a:pPr lvl="0"/>
            <a:endParaRPr lang="en-IN" sz="120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pPr defTabSz="914377"/>
            <a:fld id="{28182E2C-AC48-45A1-A539-1D63FC6BDE45}" type="slidenum">
              <a:rPr lang="de-DE" smtClean="0">
                <a:solidFill>
                  <a:prstClr val="black"/>
                </a:solidFill>
              </a:rPr>
              <a:pPr defTabSz="914377"/>
              <a:t>34</a:t>
            </a:fld>
            <a:endParaRPr lang="de-DE" dirty="0">
              <a:solidFill>
                <a:prstClr val="black"/>
              </a:solidFill>
            </a:endParaRPr>
          </a:p>
        </p:txBody>
      </p:sp>
    </p:spTree>
    <p:extLst>
      <p:ext uri="{BB962C8B-B14F-4D97-AF65-F5344CB8AC3E}">
        <p14:creationId xmlns:p14="http://schemas.microsoft.com/office/powerpoint/2010/main" xmlns="" val="197485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p:txBody>
          <a:bodyPr/>
          <a:lstStyle/>
          <a:p>
            <a:r>
              <a:rPr lang="en-US" dirty="0"/>
              <a:t>Because Table 2.3 was called out in the recommendation highlighted</a:t>
            </a:r>
            <a:r>
              <a:rPr lang="en-US" baseline="0" dirty="0"/>
              <a:t> in the previous slide, lets take a quick look at the criteria for testing for diabetes or prediabetes in asymptomatic adults. As shown here, the criteria are as follows:</a:t>
            </a:r>
          </a:p>
          <a:p>
            <a:endParaRPr lang="en-US" baseline="0" dirty="0"/>
          </a:p>
          <a:p>
            <a:r>
              <a:rPr lang="en-US" sz="1200" b="0" i="0" u="none" strike="noStrike" kern="1200" baseline="0" dirty="0">
                <a:solidFill>
                  <a:schemeClr val="tx1"/>
                </a:solidFill>
                <a:latin typeface="+mn-lt"/>
                <a:ea typeface="+mn-ea"/>
                <a:cs typeface="+mn-cs"/>
              </a:rPr>
              <a:t>1. Testing should be considered in overweight or obese (BMI ≥25 kg/m2 or ≥23 kg/m2 in Asian Americans) adults who have one or more of the following risk factors: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First-degree relative with diabetes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High-risk race/ethnicity (e.g., African American, Latino, Native American, Asian American, Pacific Islander)</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History of CVD</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Hypertension (≥140/90 mmHg or on therapy for hypertension)</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HDL cholesterol level &lt;35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(0.90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/L) and/or a triglyceride level &gt;250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(2.82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/L)</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Women with polycystic ovary syndrome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Physical inactivity</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Other clinical conditions associated with insulin resistance (e.g., severe obesity, acanthosis </a:t>
            </a:r>
            <a:r>
              <a:rPr lang="en-US" sz="1200" b="0" i="0" u="none" strike="noStrike" kern="1200" baseline="0" dirty="0" err="1">
                <a:solidFill>
                  <a:schemeClr val="tx1"/>
                </a:solidFill>
                <a:latin typeface="+mn-lt"/>
                <a:ea typeface="+mn-ea"/>
                <a:cs typeface="+mn-cs"/>
              </a:rPr>
              <a:t>nigricans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2. Patients with prediabetes (A1C ≥5.7% [39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mol</a:t>
            </a:r>
            <a:r>
              <a:rPr lang="en-US" sz="1200" b="0" i="0" u="none" strike="noStrike" kern="1200" baseline="0" dirty="0">
                <a:solidFill>
                  <a:schemeClr val="tx1"/>
                </a:solidFill>
                <a:latin typeface="+mn-lt"/>
                <a:ea typeface="+mn-ea"/>
                <a:cs typeface="+mn-cs"/>
              </a:rPr>
              <a:t>], IGT, or IFG) should be tested yearly.</a:t>
            </a:r>
          </a:p>
          <a:p>
            <a:r>
              <a:rPr lang="en-US" sz="1200" b="0" i="0" u="none" strike="noStrike" kern="1200" baseline="0" dirty="0">
                <a:solidFill>
                  <a:schemeClr val="tx1"/>
                </a:solidFill>
                <a:latin typeface="+mn-lt"/>
                <a:ea typeface="+mn-ea"/>
                <a:cs typeface="+mn-cs"/>
              </a:rPr>
              <a:t>3. Women who were diagnosed with GDM should have lifelong testing at least every 3 years.</a:t>
            </a:r>
          </a:p>
          <a:p>
            <a:r>
              <a:rPr lang="en-US" sz="1200" b="0" i="0" u="none" strike="noStrike" kern="1200" baseline="0" dirty="0">
                <a:solidFill>
                  <a:schemeClr val="tx1"/>
                </a:solidFill>
                <a:latin typeface="+mn-lt"/>
                <a:ea typeface="+mn-ea"/>
                <a:cs typeface="+mn-cs"/>
              </a:rPr>
              <a:t>4. For all other patients, testing should begin at age 45 years.</a:t>
            </a:r>
          </a:p>
          <a:p>
            <a:r>
              <a:rPr lang="en-US" sz="1200" b="0" i="0" u="none" strike="noStrike" kern="1200" baseline="0" dirty="0">
                <a:solidFill>
                  <a:schemeClr val="tx1"/>
                </a:solidFill>
                <a:latin typeface="+mn-lt"/>
                <a:ea typeface="+mn-ea"/>
                <a:cs typeface="+mn-cs"/>
              </a:rPr>
              <a:t>5. If results are normal, testing should be repeated at a minimum of 3-year intervals, with consideration of more frequent testing depending on initial results and risk status.</a:t>
            </a:r>
            <a:endParaRPr lang="en-US" dirty="0"/>
          </a:p>
          <a:p>
            <a:endParaRPr lang="en-US" dirty="0"/>
          </a:p>
          <a:p>
            <a:r>
              <a:rPr lang="en-US" b="1" dirty="0"/>
              <a:t>[SLIDE]</a:t>
            </a:r>
          </a:p>
          <a:p>
            <a:endParaRPr lang="en-US" dirty="0"/>
          </a:p>
          <a:p>
            <a:endParaRPr lang="en-US" dirty="0"/>
          </a:p>
        </p:txBody>
      </p:sp>
      <p:sp>
        <p:nvSpPr>
          <p:cNvPr id="2734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4EC98DC-F7DA-4026-8A58-1E22A6DF6C30}" type="slidenum">
              <a:rPr lang="en-US" sz="900">
                <a:solidFill>
                  <a:prstClr val="black"/>
                </a:solidFill>
              </a:rPr>
              <a:pPr algn="r"/>
              <a:t>5</a:t>
            </a:fld>
            <a:endParaRPr lang="en-US" sz="900">
              <a:solidFill>
                <a:prstClr val="black"/>
              </a:solidFill>
            </a:endParaRPr>
          </a:p>
        </p:txBody>
      </p:sp>
      <p:sp>
        <p:nvSpPr>
          <p:cNvPr id="273413" name="TextBox 4"/>
          <p:cNvSpPr txBox="1">
            <a:spLocks noChangeArrowheads="1"/>
          </p:cNvSpPr>
          <p:nvPr/>
        </p:nvSpPr>
        <p:spPr bwMode="auto">
          <a:xfrm>
            <a:off x="686421" y="8495988"/>
            <a:ext cx="5485158" cy="506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solidFill>
                  <a:prstClr val="black"/>
                </a:solidFill>
              </a:rPr>
              <a:t>Reference</a:t>
            </a:r>
          </a:p>
          <a:p>
            <a:r>
              <a:rPr lang="en-US" sz="900">
                <a:solidFill>
                  <a:prstClr val="black"/>
                </a:solidFill>
              </a:rPr>
              <a:t>American Diabetes Association. Standards of medical care in diabetes—2014. Diabetes Car</a:t>
            </a:r>
            <a:r>
              <a:rPr lang="en-US" sz="900" i="1">
                <a:solidFill>
                  <a:prstClr val="black"/>
                </a:solidFill>
              </a:rPr>
              <a:t>e</a:t>
            </a:r>
            <a:r>
              <a:rPr lang="en-US" sz="900">
                <a:solidFill>
                  <a:prstClr val="black"/>
                </a:solidFill>
              </a:rPr>
              <a:t> 2014;37(suppl 1):S15; Table 2</a:t>
            </a:r>
          </a:p>
        </p:txBody>
      </p:sp>
    </p:spTree>
    <p:extLst>
      <p:ext uri="{BB962C8B-B14F-4D97-AF65-F5344CB8AC3E}">
        <p14:creationId xmlns:p14="http://schemas.microsoft.com/office/powerpoint/2010/main" xmlns="" val="3928884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additional option for screening is provided in the ADA Diabetes Risk Test, which can be accessed online at diabetes dot org backslash </a:t>
            </a:r>
            <a:r>
              <a:rPr lang="en-US" dirty="0" err="1"/>
              <a:t>soc</a:t>
            </a:r>
            <a:r>
              <a:rPr lang="en-US" dirty="0"/>
              <a:t> risk test</a:t>
            </a:r>
            <a:r>
              <a:rPr lang="en-US" baseline="0" dirty="0"/>
              <a:t> (diabetes.org/</a:t>
            </a:r>
            <a:r>
              <a:rPr lang="en-US" baseline="0" dirty="0" err="1"/>
              <a:t>socrisktest</a:t>
            </a:r>
            <a:r>
              <a:rPr lang="en-US" baseline="0" dirty="0"/>
              <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a:t>
            </a:r>
          </a:p>
          <a:p>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264069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p:txBody>
          <a:bodyPr/>
          <a:lstStyle/>
          <a:p>
            <a:r>
              <a:rPr lang="en-US" dirty="0"/>
              <a:t>Returning to the recommendations in section 2 that relate</a:t>
            </a:r>
            <a:r>
              <a:rPr lang="en-US" baseline="0" dirty="0"/>
              <a:t> to prediabetes, the following are additional recommendations are provided:</a:t>
            </a:r>
            <a:endParaRPr lang="en-US" dirty="0"/>
          </a:p>
          <a:p>
            <a:endParaRPr lang="en-US" dirty="0"/>
          </a:p>
          <a:p>
            <a:r>
              <a:rPr lang="en-US" dirty="0"/>
              <a:t>If tests are normal, repeat testing carried out at a minimum of 3-year intervals is reasonable. . </a:t>
            </a:r>
            <a:r>
              <a:rPr lang="en-US" b="1" dirty="0"/>
              <a:t>[CLICK]</a:t>
            </a:r>
          </a:p>
          <a:p>
            <a:endParaRPr lang="en-US" dirty="0"/>
          </a:p>
          <a:p>
            <a:r>
              <a:rPr lang="en-US" dirty="0"/>
              <a:t>To test for prediabetes, fasting plasma glucose, 2-h plasma glucose during 75-g oral glucose tolerance test, and A1C are equally appropriate. </a:t>
            </a:r>
            <a:r>
              <a:rPr lang="en-US" b="1" dirty="0"/>
              <a:t>[CLICK]</a:t>
            </a:r>
          </a:p>
          <a:p>
            <a:endParaRPr lang="en-US" dirty="0"/>
          </a:p>
          <a:p>
            <a:r>
              <a:rPr lang="en-US" dirty="0"/>
              <a:t> In patients with prediabetes, identify and, if appropriate, treat other cardiovascular disease risk factors.</a:t>
            </a:r>
          </a:p>
          <a:p>
            <a:endParaRPr lang="en-US" dirty="0"/>
          </a:p>
          <a:p>
            <a:r>
              <a:rPr lang="en-US" b="1" dirty="0"/>
              <a:t>[SLIDE]</a:t>
            </a:r>
          </a:p>
          <a:p>
            <a:endParaRPr lang="en-US" b="1" dirty="0"/>
          </a:p>
        </p:txBody>
      </p:sp>
      <p:sp>
        <p:nvSpPr>
          <p:cNvPr id="2775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CDE8BE-BF42-45C1-9E22-ED0DA90EA1CC}" type="slidenum">
              <a:rPr lang="en-US" sz="900">
                <a:solidFill>
                  <a:prstClr val="black"/>
                </a:solidFill>
                <a:latin typeface="Calibri" pitchFamily="34" charset="0"/>
              </a:rPr>
              <a:pPr algn="r" eaLnBrk="1" hangingPunct="1"/>
              <a:t>8</a:t>
            </a:fld>
            <a:endParaRPr lang="en-US" sz="900">
              <a:solidFill>
                <a:prstClr val="black"/>
              </a:solidFill>
              <a:latin typeface="Calibri" pitchFamily="34" charset="0"/>
            </a:endParaRPr>
          </a:p>
        </p:txBody>
      </p:sp>
    </p:spTree>
    <p:extLst>
      <p:ext uri="{BB962C8B-B14F-4D97-AF65-F5344CB8AC3E}">
        <p14:creationId xmlns:p14="http://schemas.microsoft.com/office/powerpoint/2010/main" xmlns="" val="737960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p:txBody>
          <a:bodyPr/>
          <a:lstStyle/>
          <a:p>
            <a:r>
              <a:rPr lang="en-US" dirty="0"/>
              <a:t>And lastly:</a:t>
            </a:r>
          </a:p>
          <a:p>
            <a:endParaRPr lang="en-US" dirty="0"/>
          </a:p>
          <a:p>
            <a:r>
              <a:rPr lang="en-US" dirty="0"/>
              <a:t>Testing for prediabetes should be considered in children and adolescents who are overweight or obese (BMI &gt;85</a:t>
            </a:r>
            <a:r>
              <a:rPr lang="en-US" baseline="30000" dirty="0"/>
              <a:t>th</a:t>
            </a:r>
            <a:r>
              <a:rPr lang="en-US" dirty="0"/>
              <a:t> percentile for age and sex, weight for height &gt;85</a:t>
            </a:r>
            <a:r>
              <a:rPr lang="en-US" baseline="30000" dirty="0"/>
              <a:t>th</a:t>
            </a:r>
            <a:r>
              <a:rPr lang="en-US" dirty="0"/>
              <a:t> percentile, or weight &gt;120% of ideal for height) and who have additional risk factors for diabetes </a:t>
            </a:r>
            <a:r>
              <a:rPr lang="en-US" b="1" dirty="0"/>
              <a:t>(Table 2.5</a:t>
            </a:r>
            <a:r>
              <a:rPr lang="en-US" dirty="0"/>
              <a:t>)</a:t>
            </a:r>
            <a:r>
              <a:rPr lang="en-US" b="1" dirty="0"/>
              <a:t>.</a:t>
            </a:r>
          </a:p>
          <a:p>
            <a:endParaRPr lang="en-US" dirty="0"/>
          </a:p>
          <a:p>
            <a:r>
              <a:rPr lang="en-US" dirty="0"/>
              <a:t>Let’s now take a look at Table</a:t>
            </a:r>
            <a:r>
              <a:rPr lang="en-US" baseline="0" dirty="0"/>
              <a:t> 2.5.</a:t>
            </a:r>
            <a:endParaRPr lang="en-US" dirty="0"/>
          </a:p>
          <a:p>
            <a:endParaRPr lang="en-US" dirty="0"/>
          </a:p>
          <a:p>
            <a:r>
              <a:rPr lang="en-US" b="1" dirty="0"/>
              <a:t>[SLIDE]</a:t>
            </a:r>
          </a:p>
          <a:p>
            <a:endParaRPr lang="en-US" b="1" dirty="0"/>
          </a:p>
        </p:txBody>
      </p:sp>
      <p:sp>
        <p:nvSpPr>
          <p:cNvPr id="2775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CDE8BE-BF42-45C1-9E22-ED0DA90EA1CC}" type="slidenum">
              <a:rPr lang="en-US" sz="900">
                <a:latin typeface="Calibri" pitchFamily="34" charset="0"/>
              </a:rPr>
              <a:pPr algn="r" eaLnBrk="1" hangingPunct="1"/>
              <a:t>9</a:t>
            </a:fld>
            <a:endParaRPr lang="en-US" sz="900">
              <a:latin typeface="Calibri" pitchFamily="34" charset="0"/>
            </a:endParaRPr>
          </a:p>
        </p:txBody>
      </p:sp>
    </p:spTree>
    <p:extLst>
      <p:ext uri="{BB962C8B-B14F-4D97-AF65-F5344CB8AC3E}">
        <p14:creationId xmlns:p14="http://schemas.microsoft.com/office/powerpoint/2010/main" xmlns="" val="360433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p:txBody>
          <a:bodyPr/>
          <a:lstStyle/>
          <a:p>
            <a:r>
              <a:rPr lang="en-US" dirty="0"/>
              <a:t>Table 2.5 provides information for risk-based</a:t>
            </a:r>
            <a:r>
              <a:rPr lang="en-US" baseline="0" dirty="0"/>
              <a:t> screening for type 2 diabetes or prediabetes in asymptomatic children and adolescents, defined as persons under the age of 18 years. The criteria are as follows:</a:t>
            </a:r>
            <a:endParaRPr lang="en-US" dirty="0"/>
          </a:p>
          <a:p>
            <a:endParaRPr lang="en-US" dirty="0"/>
          </a:p>
          <a:p>
            <a:r>
              <a:rPr lang="en-US" sz="1200" b="0" i="0" u="none" strike="noStrike" kern="1200" baseline="0" dirty="0">
                <a:solidFill>
                  <a:schemeClr val="tx1"/>
                </a:solidFill>
                <a:latin typeface="+mn-lt"/>
                <a:ea typeface="+mn-ea"/>
                <a:cs typeface="+mn-cs"/>
              </a:rPr>
              <a:t>Criteria:</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Overweight (BMI &gt;85th percentile for age and sex, weight for height &gt;85th percentile, or weight &gt;120% of ideal for height) </a:t>
            </a:r>
            <a:r>
              <a:rPr lang="en-US" sz="1200" b="1" i="0" u="none" strike="noStrike" kern="1200" baseline="0" dirty="0">
                <a:solidFill>
                  <a:schemeClr val="tx1"/>
                </a:solidFill>
                <a:latin typeface="+mn-lt"/>
                <a:ea typeface="+mn-ea"/>
                <a:cs typeface="+mn-cs"/>
              </a:rPr>
              <a:t>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Plus one or more additional risk factors based on the strength of their association with diabetes as indicated by evidence grades: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Maternal history of diabetes or GDM during the child’s gestation </a:t>
            </a:r>
            <a:r>
              <a:rPr lang="en-US" sz="1200" b="1" i="0" u="none" strike="noStrike" kern="1200" baseline="0" dirty="0">
                <a:solidFill>
                  <a:schemeClr val="tx1"/>
                </a:solidFill>
                <a:latin typeface="+mn-lt"/>
                <a:ea typeface="+mn-ea"/>
                <a:cs typeface="+mn-cs"/>
              </a:rPr>
              <a:t>A</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Family history of type 2 diabetes in first- or second-degree relative </a:t>
            </a:r>
            <a:r>
              <a:rPr lang="en-US" sz="1200" b="1" i="0" u="none" strike="noStrike" kern="1200" baseline="0" dirty="0">
                <a:solidFill>
                  <a:schemeClr val="tx1"/>
                </a:solidFill>
                <a:latin typeface="+mn-lt"/>
                <a:ea typeface="+mn-ea"/>
                <a:cs typeface="+mn-cs"/>
              </a:rPr>
              <a:t>A</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Race/ethnicity (Native American, African American, Latino, Asian American, Pacific Islander) </a:t>
            </a:r>
            <a:r>
              <a:rPr lang="en-US" sz="1200" b="1" i="0" u="none" strike="noStrike" kern="1200" baseline="0" dirty="0">
                <a:solidFill>
                  <a:schemeClr val="tx1"/>
                </a:solidFill>
                <a:latin typeface="+mn-lt"/>
                <a:ea typeface="+mn-ea"/>
                <a:cs typeface="+mn-cs"/>
              </a:rPr>
              <a:t>A</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Signs of insulin resistance or conditions associated with insulin resistance (acanthosis </a:t>
            </a:r>
            <a:r>
              <a:rPr lang="en-US" sz="1200" b="0" i="0" u="none" strike="noStrike" kern="1200" baseline="0" dirty="0" err="1">
                <a:solidFill>
                  <a:schemeClr val="tx1"/>
                </a:solidFill>
                <a:latin typeface="+mn-lt"/>
                <a:ea typeface="+mn-ea"/>
                <a:cs typeface="+mn-cs"/>
              </a:rPr>
              <a:t>nigricans</a:t>
            </a:r>
            <a:r>
              <a:rPr lang="en-US" sz="1200" b="0" i="0" u="none" strike="noStrike" kern="1200" baseline="0" dirty="0">
                <a:solidFill>
                  <a:schemeClr val="tx1"/>
                </a:solidFill>
                <a:latin typeface="+mn-lt"/>
                <a:ea typeface="+mn-ea"/>
                <a:cs typeface="+mn-cs"/>
              </a:rPr>
              <a:t>, hypertension, dyslipidemia, polycystic ovary syndrome, or small-for-gestational-age birth weight) </a:t>
            </a:r>
            <a:r>
              <a:rPr lang="en-US" sz="1200" b="1" i="0" u="none" strike="noStrike" kern="1200" baseline="0" dirty="0">
                <a:solidFill>
                  <a:schemeClr val="tx1"/>
                </a:solidFill>
                <a:latin typeface="+mn-lt"/>
                <a:ea typeface="+mn-ea"/>
                <a:cs typeface="+mn-cs"/>
              </a:rPr>
              <a:t>B</a:t>
            </a:r>
            <a:endParaRPr lang="en-US" b="1" dirty="0"/>
          </a:p>
          <a:p>
            <a:endParaRPr lang="en-US" dirty="0"/>
          </a:p>
          <a:p>
            <a:r>
              <a:rPr lang="en-US" b="1" dirty="0"/>
              <a:t>[SLIDE]</a:t>
            </a:r>
          </a:p>
          <a:p>
            <a:endParaRPr lang="en-US" b="1" dirty="0"/>
          </a:p>
        </p:txBody>
      </p:sp>
      <p:sp>
        <p:nvSpPr>
          <p:cNvPr id="2775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CDE8BE-BF42-45C1-9E22-ED0DA90EA1CC}" type="slidenum">
              <a:rPr lang="en-US" sz="900">
                <a:latin typeface="Calibri" pitchFamily="34" charset="0"/>
              </a:rPr>
              <a:pPr algn="r" eaLnBrk="1" hangingPunct="1"/>
              <a:t>10</a:t>
            </a:fld>
            <a:endParaRPr lang="en-US" sz="900">
              <a:latin typeface="Calibri" pitchFamily="34" charset="0"/>
            </a:endParaRPr>
          </a:p>
        </p:txBody>
      </p:sp>
    </p:spTree>
    <p:extLst>
      <p:ext uri="{BB962C8B-B14F-4D97-AF65-F5344CB8AC3E}">
        <p14:creationId xmlns:p14="http://schemas.microsoft.com/office/powerpoint/2010/main" xmlns="" val="313503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257129-F463-48F9-B431-EB54BB5453C5}" type="slidenum">
              <a:rPr lang="en-GB" altLang="en-US" smtClean="0">
                <a:solidFill>
                  <a:prstClr val="black"/>
                </a:solidFill>
              </a:rPr>
              <a:pPr/>
              <a:t>25</a:t>
            </a:fld>
            <a:endParaRPr lang="en-GB" altLang="en-US" dirty="0">
              <a:solidFill>
                <a:prstClr val="black"/>
              </a:solidFill>
            </a:endParaRPr>
          </a:p>
        </p:txBody>
      </p:sp>
    </p:spTree>
    <p:extLst>
      <p:ext uri="{BB962C8B-B14F-4D97-AF65-F5344CB8AC3E}">
        <p14:creationId xmlns:p14="http://schemas.microsoft.com/office/powerpoint/2010/main" xmlns="" val="2638340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Script:</a:t>
            </a:r>
          </a:p>
          <a:p>
            <a:r>
              <a:rPr lang="en-US">
                <a:ea typeface="MS PGothic" charset="0"/>
              </a:rPr>
              <a:t>While HbA1c is an excellent measure for diagnosis, it is essential to know conditions where the value may not adequate reflect true glycemic control and other measures such as fasting blood sugar or OGTT may be more helpful.</a:t>
            </a:r>
          </a:p>
          <a:p>
            <a:r>
              <a:rPr lang="en-US">
                <a:ea typeface="MS PGothic" charset="0"/>
              </a:rPr>
              <a:t>Important conditions where the rate of red blood cell turnover is significantly shortened or extended, or the structure of hemoglobin is altered, A1C may not accurately reflect glycemic status </a:t>
            </a:r>
          </a:p>
          <a:p>
            <a:r>
              <a:rPr lang="en-US">
                <a:ea typeface="MS PGothic" charset="0"/>
              </a:rPr>
              <a:t>This includes common conditions such as B12 and Fe deficiency that can falsely increase hbA1c and also increased red cell turn over states and factors that increase erthropoeisis such as use of EPO, Fe, B12 deficiency – which can falsely lower hbA1c. </a:t>
            </a:r>
          </a:p>
          <a:p>
            <a:r>
              <a:rPr lang="en-US">
                <a:ea typeface="MS PGothic" charset="0"/>
              </a:rPr>
              <a:t>So While HbA1c is convenient for patients understanding the factors that affect the accuracy of it</a:t>
            </a:r>
            <a:r>
              <a:rPr lang="ja-JP" altLang="en-US">
                <a:ea typeface="MS PGothic" charset="0"/>
              </a:rPr>
              <a:t>’</a:t>
            </a:r>
            <a:r>
              <a:rPr lang="en-US" altLang="ja-JP">
                <a:ea typeface="MS PGothic" charset="0"/>
              </a:rPr>
              <a:t>s ability to diagnose diabetes. </a:t>
            </a:r>
          </a:p>
          <a:p>
            <a:endParaRPr lang="en-US">
              <a:ea typeface="MS PGothic" charset="0"/>
            </a:endParaRPr>
          </a:p>
          <a:p>
            <a:r>
              <a:rPr lang="en-US">
                <a:ea typeface="MS PGothic" charset="0"/>
              </a:rPr>
              <a:t>TT: point of slide is to teach practionners to recognize common pitfalls and conditions where HbA1c might not be an accurate measure to use for diagnosis. </a:t>
            </a: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682D94A-63C2-8A4D-89CB-CD23BC4976BC}" type="slidenum">
              <a:rPr lang="en-US" sz="1200">
                <a:solidFill>
                  <a:srgbClr val="000000"/>
                </a:solidFill>
              </a:rPr>
              <a:pPr/>
              <a:t>26</a:t>
            </a:fld>
            <a:endParaRPr lang="en-US" sz="1200">
              <a:solidFill>
                <a:srgbClr val="000000"/>
              </a:solidFill>
            </a:endParaRPr>
          </a:p>
        </p:txBody>
      </p:sp>
    </p:spTree>
    <p:extLst>
      <p:ext uri="{BB962C8B-B14F-4D97-AF65-F5344CB8AC3E}">
        <p14:creationId xmlns:p14="http://schemas.microsoft.com/office/powerpoint/2010/main" xmlns="" val="230262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Script:</a:t>
            </a:r>
          </a:p>
          <a:p>
            <a:r>
              <a:rPr lang="en-US">
                <a:ea typeface="MS PGothic" charset="0"/>
              </a:rPr>
              <a:t>While all 3 approaches predict microvascular disease and can be used for diagnosis, A1c  may be a better predictor of macrovascular disease. The decision of which test to use for diabetes diagnosis is left to clinical judgment. Each diagnostic test has advantages and disadvantages</a:t>
            </a:r>
          </a:p>
          <a:p>
            <a:endParaRPr lang="en-US">
              <a:ea typeface="MS PGothic" charset="0"/>
            </a:endParaRPr>
          </a:p>
          <a:p>
            <a:r>
              <a:rPr lang="en-US">
                <a:ea typeface="MS PGothic" charset="0"/>
              </a:rPr>
              <a:t>TT: Slide compares the advantages and disadvantages of the different tests. </a:t>
            </a:r>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CFFF643-8CEB-8347-9C92-DE5CE7C01FA0}" type="slidenum">
              <a:rPr lang="en-US" sz="1200">
                <a:solidFill>
                  <a:prstClr val="black"/>
                </a:solidFill>
              </a:rPr>
              <a:pPr/>
              <a:t>27</a:t>
            </a:fld>
            <a:endParaRPr lang="en-US" sz="1200">
              <a:solidFill>
                <a:prstClr val="black"/>
              </a:solidFill>
            </a:endParaRPr>
          </a:p>
        </p:txBody>
      </p:sp>
    </p:spTree>
    <p:extLst>
      <p:ext uri="{BB962C8B-B14F-4D97-AF65-F5344CB8AC3E}">
        <p14:creationId xmlns:p14="http://schemas.microsoft.com/office/powerpoint/2010/main" xmlns="" val="1731027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A78918-C40D-4461-9794-3D378D915ADC}" type="datetimeFigureOut">
              <a:rPr lang="ms-MY" smtClean="0"/>
              <a:pPr/>
              <a:t>18/03/2019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9AD9186-19A4-4FA5-97D8-861D8633D599}" type="slidenum">
              <a:rPr lang="ms-MY" smtClean="0"/>
              <a:pPr/>
              <a:t>‹#›</a:t>
            </a:fld>
            <a:endParaRPr lang="ms-MY"/>
          </a:p>
        </p:txBody>
      </p:sp>
    </p:spTree>
    <p:extLst>
      <p:ext uri="{BB962C8B-B14F-4D97-AF65-F5344CB8AC3E}">
        <p14:creationId xmlns:p14="http://schemas.microsoft.com/office/powerpoint/2010/main" xmlns="" val="66772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A78918-C40D-4461-9794-3D378D915ADC}" type="datetimeFigureOut">
              <a:rPr lang="ms-MY" smtClean="0"/>
              <a:pPr/>
              <a:t>18/03/2019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9AD9186-19A4-4FA5-97D8-861D8633D599}" type="slidenum">
              <a:rPr lang="ms-MY" smtClean="0"/>
              <a:pPr/>
              <a:t>‹#›</a:t>
            </a:fld>
            <a:endParaRPr lang="ms-MY"/>
          </a:p>
        </p:txBody>
      </p:sp>
    </p:spTree>
    <p:extLst>
      <p:ext uri="{BB962C8B-B14F-4D97-AF65-F5344CB8AC3E}">
        <p14:creationId xmlns:p14="http://schemas.microsoft.com/office/powerpoint/2010/main" xmlns="" val="12117980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647" y="3392584"/>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120966" y="444622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4" name="Date Placeholder 3"/>
          <p:cNvSpPr>
            <a:spLocks noGrp="1"/>
          </p:cNvSpPr>
          <p:nvPr>
            <p:ph type="dt" sz="half" idx="10"/>
          </p:nvPr>
        </p:nvSpPr>
        <p:spPr>
          <a:xfrm>
            <a:off x="457200" y="7102476"/>
            <a:ext cx="2133600" cy="365125"/>
          </a:xfrm>
          <a:prstGeom prst="rect">
            <a:avLst/>
          </a:prstGeom>
        </p:spPr>
        <p:txBody>
          <a:bodyPr/>
          <a:lstStyle/>
          <a:p>
            <a:fld id="{1D658F4A-F559-427B-ACB8-D0F8F2C5DABF}" type="datetimeFigureOut">
              <a:rPr lang="en-US" smtClean="0">
                <a:solidFill>
                  <a:prstClr val="black"/>
                </a:solidFill>
              </a:rPr>
              <a:pPr/>
              <a:t>3/18/2019</a:t>
            </a:fld>
            <a:endParaRPr lang="en-US">
              <a:solidFill>
                <a:prstClr val="black"/>
              </a:solidFill>
            </a:endParaRPr>
          </a:p>
        </p:txBody>
      </p:sp>
      <p:sp>
        <p:nvSpPr>
          <p:cNvPr id="5" name="Footer Placeholder 4"/>
          <p:cNvSpPr>
            <a:spLocks noGrp="1"/>
          </p:cNvSpPr>
          <p:nvPr>
            <p:ph type="ftr" sz="quarter" idx="11"/>
          </p:nvPr>
        </p:nvSpPr>
        <p:spPr>
          <a:xfrm>
            <a:off x="3124200" y="710247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7102476"/>
            <a:ext cx="2133600" cy="365125"/>
          </a:xfrm>
          <a:prstGeom prst="rect">
            <a:avLst/>
          </a:prstGeom>
        </p:spPr>
        <p:txBody>
          <a:bodyPr/>
          <a:lstStyle/>
          <a:p>
            <a:fld id="{264C6CBA-D564-40B2-AEAD-9022215C60D6}" type="slidenum">
              <a:rPr lang="en-US" smtClean="0">
                <a:solidFill>
                  <a:prstClr val="black"/>
                </a:solidFill>
              </a:rPr>
              <a:pPr/>
              <a:t>‹#›</a:t>
            </a:fld>
            <a:endParaRPr lang="en-US">
              <a:solidFill>
                <a:prstClr val="black"/>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89840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1_Titl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206566" y="3384933"/>
            <a:ext cx="7772400" cy="1470025"/>
          </a:xfrm>
        </p:spPr>
        <p:txBody>
          <a:bodyPr/>
          <a:lstStyle/>
          <a:p>
            <a:r>
              <a:rPr lang="en-US" dirty="0"/>
              <a:t>Click to edit Master title style</a:t>
            </a:r>
          </a:p>
        </p:txBody>
      </p:sp>
      <p:sp>
        <p:nvSpPr>
          <p:cNvPr id="3" name="Subtitle 2"/>
          <p:cNvSpPr>
            <a:spLocks noGrp="1"/>
          </p:cNvSpPr>
          <p:nvPr>
            <p:ph type="subTitle" idx="1"/>
          </p:nvPr>
        </p:nvSpPr>
        <p:spPr>
          <a:xfrm>
            <a:off x="553596" y="444745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35303555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Click to edit Master title style</a:t>
            </a:r>
          </a:p>
        </p:txBody>
      </p:sp>
      <p:sp>
        <p:nvSpPr>
          <p:cNvPr id="3" name="Content Placeholder 2"/>
          <p:cNvSpPr>
            <a:spLocks noGrp="1"/>
          </p:cNvSpPr>
          <p:nvPr>
            <p:ph idx="1"/>
          </p:nvPr>
        </p:nvSpPr>
        <p:spPr>
          <a:xfrm>
            <a:off x="457200" y="1024179"/>
            <a:ext cx="8229600" cy="5105400"/>
          </a:xfrm>
        </p:spPr>
        <p:txBody>
          <a:bodyPr/>
          <a:lstStyle>
            <a:lvl1pPr indent="-274320">
              <a:defRPr/>
            </a:lvl1pPr>
            <a:lvl2pPr indent="-274320">
              <a:defRPr/>
            </a:lvl2pPr>
            <a:lvl3pPr indent="-274320">
              <a:defRPr/>
            </a:lvl3pPr>
            <a:lvl4pPr indent="-274320">
              <a:defRPr/>
            </a:lvl4pPr>
            <a:lvl5pPr indent="-2743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2518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17857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12"/>
          <p:cNvGrpSpPr/>
          <p:nvPr userDrawn="1"/>
        </p:nvGrpSpPr>
        <p:grpSpPr>
          <a:xfrm>
            <a:off x="-10098" y="760165"/>
            <a:ext cx="8807355" cy="230436"/>
            <a:chOff x="-1066800" y="760164"/>
            <a:chExt cx="9753600" cy="230436"/>
          </a:xfrm>
        </p:grpSpPr>
        <p:sp>
          <p:nvSpPr>
            <p:cNvPr id="14" name="Rectangle 13"/>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5" name="Straight Connector 14"/>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6528008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5" name="Group 14"/>
          <p:cNvGrpSpPr/>
          <p:nvPr userDrawn="1"/>
        </p:nvGrpSpPr>
        <p:grpSpPr>
          <a:xfrm>
            <a:off x="-10098" y="760165"/>
            <a:ext cx="8807355" cy="230436"/>
            <a:chOff x="-1066800" y="760164"/>
            <a:chExt cx="9753600" cy="230436"/>
          </a:xfrm>
        </p:grpSpPr>
        <p:sp>
          <p:nvSpPr>
            <p:cNvPr id="16" name="Rectangle 15"/>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7" name="Straight Connector 16"/>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8039142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8" y="-152400"/>
            <a:ext cx="9154098" cy="1143000"/>
          </a:xfrm>
        </p:spPr>
        <p:txBody>
          <a:bodyPr/>
          <a:lstStyle/>
          <a:p>
            <a:r>
              <a:rPr lang="en-US"/>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userDrawn="1"/>
        </p:nvGrpSpPr>
        <p:grpSpPr>
          <a:xfrm>
            <a:off x="-10098" y="760165"/>
            <a:ext cx="8807355" cy="230436"/>
            <a:chOff x="-1066800" y="760164"/>
            <a:chExt cx="9753600" cy="230436"/>
          </a:xfrm>
        </p:grpSpPr>
        <p:sp>
          <p:nvSpPr>
            <p:cNvPr id="12" name="Rectangle 11"/>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3" name="Straight Connector 12"/>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7385078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1366171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05776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no Ref/Log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29394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A78918-C40D-4461-9794-3D378D915ADC}" type="datetimeFigureOut">
              <a:rPr lang="ms-MY" smtClean="0"/>
              <a:pPr/>
              <a:t>18/03/2019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9AD9186-19A4-4FA5-97D8-861D8633D599}" type="slidenum">
              <a:rPr lang="ms-MY" smtClean="0"/>
              <a:pPr/>
              <a:t>‹#›</a:t>
            </a:fld>
            <a:endParaRPr lang="ms-MY"/>
          </a:p>
        </p:txBody>
      </p:sp>
    </p:spTree>
    <p:extLst>
      <p:ext uri="{BB962C8B-B14F-4D97-AF65-F5344CB8AC3E}">
        <p14:creationId xmlns:p14="http://schemas.microsoft.com/office/powerpoint/2010/main" xmlns="" val="20819091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04657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11440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08213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63199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647" y="3392584"/>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120966" y="444622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4" name="Date Placeholder 3"/>
          <p:cNvSpPr>
            <a:spLocks noGrp="1"/>
          </p:cNvSpPr>
          <p:nvPr>
            <p:ph type="dt" sz="half" idx="10"/>
          </p:nvPr>
        </p:nvSpPr>
        <p:spPr>
          <a:xfrm>
            <a:off x="457200" y="7102476"/>
            <a:ext cx="2133600" cy="365125"/>
          </a:xfrm>
          <a:prstGeom prst="rect">
            <a:avLst/>
          </a:prstGeom>
        </p:spPr>
        <p:txBody>
          <a:bodyPr/>
          <a:lstStyle/>
          <a:p>
            <a:fld id="{1D658F4A-F559-427B-ACB8-D0F8F2C5DABF}" type="datetimeFigureOut">
              <a:rPr lang="en-US" smtClean="0">
                <a:solidFill>
                  <a:prstClr val="black"/>
                </a:solidFill>
              </a:rPr>
              <a:pPr/>
              <a:t>3/18/2019</a:t>
            </a:fld>
            <a:endParaRPr lang="en-US">
              <a:solidFill>
                <a:prstClr val="black"/>
              </a:solidFill>
            </a:endParaRPr>
          </a:p>
        </p:txBody>
      </p:sp>
      <p:sp>
        <p:nvSpPr>
          <p:cNvPr id="5" name="Footer Placeholder 4"/>
          <p:cNvSpPr>
            <a:spLocks noGrp="1"/>
          </p:cNvSpPr>
          <p:nvPr>
            <p:ph type="ftr" sz="quarter" idx="11"/>
          </p:nvPr>
        </p:nvSpPr>
        <p:spPr>
          <a:xfrm>
            <a:off x="3124200" y="710247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7102476"/>
            <a:ext cx="2133600" cy="365125"/>
          </a:xfrm>
          <a:prstGeom prst="rect">
            <a:avLst/>
          </a:prstGeom>
        </p:spPr>
        <p:txBody>
          <a:bodyPr/>
          <a:lstStyle/>
          <a:p>
            <a:fld id="{264C6CBA-D564-40B2-AEAD-9022215C60D6}" type="slidenum">
              <a:rPr lang="en-US" smtClean="0">
                <a:solidFill>
                  <a:prstClr val="black"/>
                </a:solidFill>
              </a:rPr>
              <a:pPr/>
              <a:t>‹#›</a:t>
            </a:fld>
            <a:endParaRPr lang="en-US">
              <a:solidFill>
                <a:prstClr val="black"/>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74163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1_Titl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206566" y="3384933"/>
            <a:ext cx="7772400" cy="1470025"/>
          </a:xfrm>
        </p:spPr>
        <p:txBody>
          <a:bodyPr/>
          <a:lstStyle/>
          <a:p>
            <a:r>
              <a:rPr lang="en-US" dirty="0"/>
              <a:t>Click to edit Master title style</a:t>
            </a:r>
          </a:p>
        </p:txBody>
      </p:sp>
      <p:sp>
        <p:nvSpPr>
          <p:cNvPr id="3" name="Subtitle 2"/>
          <p:cNvSpPr>
            <a:spLocks noGrp="1"/>
          </p:cNvSpPr>
          <p:nvPr>
            <p:ph type="subTitle" idx="1"/>
          </p:nvPr>
        </p:nvSpPr>
        <p:spPr>
          <a:xfrm>
            <a:off x="553596" y="444745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36433589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Click to edit Master title style</a:t>
            </a:r>
          </a:p>
        </p:txBody>
      </p:sp>
      <p:sp>
        <p:nvSpPr>
          <p:cNvPr id="3" name="Content Placeholder 2"/>
          <p:cNvSpPr>
            <a:spLocks noGrp="1"/>
          </p:cNvSpPr>
          <p:nvPr>
            <p:ph idx="1"/>
          </p:nvPr>
        </p:nvSpPr>
        <p:spPr>
          <a:xfrm>
            <a:off x="457200" y="1024179"/>
            <a:ext cx="8229600" cy="5105400"/>
          </a:xfrm>
        </p:spPr>
        <p:txBody>
          <a:bodyPr/>
          <a:lstStyle>
            <a:lvl1pPr indent="-274320">
              <a:defRPr/>
            </a:lvl1pPr>
            <a:lvl2pPr indent="-274320">
              <a:defRPr/>
            </a:lvl2pPr>
            <a:lvl3pPr indent="-274320">
              <a:defRPr/>
            </a:lvl3pPr>
            <a:lvl4pPr indent="-274320">
              <a:defRPr/>
            </a:lvl4pPr>
            <a:lvl5pPr indent="-2743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25473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87106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12"/>
          <p:cNvGrpSpPr/>
          <p:nvPr userDrawn="1"/>
        </p:nvGrpSpPr>
        <p:grpSpPr>
          <a:xfrm>
            <a:off x="-10098" y="760165"/>
            <a:ext cx="8807355" cy="230436"/>
            <a:chOff x="-1066800" y="760164"/>
            <a:chExt cx="9753600" cy="230436"/>
          </a:xfrm>
        </p:grpSpPr>
        <p:sp>
          <p:nvSpPr>
            <p:cNvPr id="14" name="Rectangle 13"/>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5" name="Straight Connector 14"/>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9279337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5" name="Group 14"/>
          <p:cNvGrpSpPr/>
          <p:nvPr userDrawn="1"/>
        </p:nvGrpSpPr>
        <p:grpSpPr>
          <a:xfrm>
            <a:off x="-10098" y="760165"/>
            <a:ext cx="8807355" cy="230436"/>
            <a:chOff x="-1066800" y="760164"/>
            <a:chExt cx="9753600" cy="230436"/>
          </a:xfrm>
        </p:grpSpPr>
        <p:sp>
          <p:nvSpPr>
            <p:cNvPr id="16" name="Rectangle 15"/>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7" name="Straight Connector 16"/>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566852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SM Title Pag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12" y="3847036"/>
            <a:ext cx="6400801" cy="512015"/>
          </a:xfrm>
        </p:spPr>
        <p:txBody>
          <a:bodyPr>
            <a:normAutofit/>
          </a:bodyPr>
          <a:lstStyle>
            <a:lvl1pPr marL="0" indent="0" algn="ctr">
              <a:buNone/>
              <a:defRPr sz="2000" b="1" i="0">
                <a:solidFill>
                  <a:schemeClr val="tx1">
                    <a:tint val="75000"/>
                  </a:schemeClr>
                </a:solidFill>
              </a:defRPr>
            </a:lvl1pPr>
            <a:lvl2pPr marL="456905" indent="0" algn="ctr">
              <a:buNone/>
              <a:defRPr>
                <a:solidFill>
                  <a:schemeClr val="tx1">
                    <a:tint val="75000"/>
                  </a:schemeClr>
                </a:solidFill>
              </a:defRPr>
            </a:lvl2pPr>
            <a:lvl3pPr marL="913808" indent="0" algn="ctr">
              <a:buNone/>
              <a:defRPr>
                <a:solidFill>
                  <a:schemeClr val="tx1">
                    <a:tint val="75000"/>
                  </a:schemeClr>
                </a:solidFill>
              </a:defRPr>
            </a:lvl3pPr>
            <a:lvl4pPr marL="1370714" indent="0" algn="ctr">
              <a:buNone/>
              <a:defRPr>
                <a:solidFill>
                  <a:schemeClr val="tx1">
                    <a:tint val="75000"/>
                  </a:schemeClr>
                </a:solidFill>
              </a:defRPr>
            </a:lvl4pPr>
            <a:lvl5pPr marL="1827617" indent="0" algn="ctr">
              <a:buNone/>
              <a:defRPr>
                <a:solidFill>
                  <a:schemeClr val="tx1">
                    <a:tint val="75000"/>
                  </a:schemeClr>
                </a:solidFill>
              </a:defRPr>
            </a:lvl5pPr>
            <a:lvl6pPr marL="2284521" indent="0" algn="ctr">
              <a:buNone/>
              <a:defRPr>
                <a:solidFill>
                  <a:schemeClr val="tx1">
                    <a:tint val="75000"/>
                  </a:schemeClr>
                </a:solidFill>
              </a:defRPr>
            </a:lvl6pPr>
            <a:lvl7pPr marL="2741427" indent="0" algn="ctr">
              <a:buNone/>
              <a:defRPr>
                <a:solidFill>
                  <a:schemeClr val="tx1">
                    <a:tint val="75000"/>
                  </a:schemeClr>
                </a:solidFill>
              </a:defRPr>
            </a:lvl7pPr>
            <a:lvl8pPr marL="3198329" indent="0" algn="ctr">
              <a:buNone/>
              <a:defRPr>
                <a:solidFill>
                  <a:schemeClr val="tx1">
                    <a:tint val="75000"/>
                  </a:schemeClr>
                </a:solidFill>
              </a:defRPr>
            </a:lvl8pPr>
            <a:lvl9pPr marL="3655234" indent="0" algn="ctr">
              <a:buNone/>
              <a:defRPr>
                <a:solidFill>
                  <a:schemeClr val="tx1">
                    <a:tint val="75000"/>
                  </a:schemeClr>
                </a:solidFill>
              </a:defRPr>
            </a:lvl9pPr>
          </a:lstStyle>
          <a:p>
            <a:r>
              <a:rPr lang="en-US" dirty="0" err="1" smtClean="0"/>
              <a:t>Nama</a:t>
            </a:r>
            <a:r>
              <a:rPr lang="en-US" dirty="0" smtClean="0"/>
              <a:t> </a:t>
            </a:r>
            <a:r>
              <a:rPr lang="en-US" dirty="0" err="1" smtClean="0"/>
              <a:t>Pembentang</a:t>
            </a:r>
            <a:endParaRPr lang="en-US" dirty="0" smtClean="0"/>
          </a:p>
        </p:txBody>
      </p:sp>
      <p:sp>
        <p:nvSpPr>
          <p:cNvPr id="12" name="Title 11"/>
          <p:cNvSpPr>
            <a:spLocks noGrp="1"/>
          </p:cNvSpPr>
          <p:nvPr>
            <p:ph type="title" hasCustomPrompt="1"/>
          </p:nvPr>
        </p:nvSpPr>
        <p:spPr>
          <a:xfrm>
            <a:off x="457212" y="2391424"/>
            <a:ext cx="8229601" cy="1143000"/>
          </a:xfrm>
        </p:spPr>
        <p:txBody>
          <a:bodyPr/>
          <a:lstStyle>
            <a:lvl1pPr>
              <a:defRPr sz="3200">
                <a:solidFill>
                  <a:schemeClr val="accent1">
                    <a:lumMod val="50000"/>
                  </a:schemeClr>
                </a:solidFill>
              </a:defRPr>
            </a:lvl1pPr>
          </a:lstStyle>
          <a:p>
            <a:r>
              <a:rPr lang="en-US" dirty="0" err="1" smtClean="0"/>
              <a:t>Tajuk</a:t>
            </a:r>
            <a:endParaRPr lang="en-US" dirty="0"/>
          </a:p>
        </p:txBody>
      </p:sp>
    </p:spTree>
    <p:extLst>
      <p:ext uri="{BB962C8B-B14F-4D97-AF65-F5344CB8AC3E}">
        <p14:creationId xmlns:p14="http://schemas.microsoft.com/office/powerpoint/2010/main" xmlns="" val="12647031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8" y="-152400"/>
            <a:ext cx="9154098" cy="1143000"/>
          </a:xfrm>
        </p:spPr>
        <p:txBody>
          <a:bodyPr/>
          <a:lstStyle/>
          <a:p>
            <a:r>
              <a:rPr lang="en-US"/>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userDrawn="1"/>
        </p:nvGrpSpPr>
        <p:grpSpPr>
          <a:xfrm>
            <a:off x="-10098" y="760165"/>
            <a:ext cx="8807355" cy="230436"/>
            <a:chOff x="-1066800" y="760164"/>
            <a:chExt cx="9753600" cy="230436"/>
          </a:xfrm>
        </p:grpSpPr>
        <p:sp>
          <p:nvSpPr>
            <p:cNvPr id="12" name="Rectangle 11"/>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3" name="Straight Connector 12"/>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5558537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4016795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59826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no Ref/Log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894658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21781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64942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05470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289779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647" y="3392584"/>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120966" y="444622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4" name="Date Placeholder 3"/>
          <p:cNvSpPr>
            <a:spLocks noGrp="1"/>
          </p:cNvSpPr>
          <p:nvPr>
            <p:ph type="dt" sz="half" idx="10"/>
          </p:nvPr>
        </p:nvSpPr>
        <p:spPr>
          <a:xfrm>
            <a:off x="457200" y="7102476"/>
            <a:ext cx="2133600" cy="365125"/>
          </a:xfrm>
          <a:prstGeom prst="rect">
            <a:avLst/>
          </a:prstGeom>
        </p:spPr>
        <p:txBody>
          <a:bodyPr/>
          <a:lstStyle/>
          <a:p>
            <a:fld id="{1D658F4A-F559-427B-ACB8-D0F8F2C5DABF}" type="datetimeFigureOut">
              <a:rPr lang="en-US" smtClean="0">
                <a:solidFill>
                  <a:prstClr val="black"/>
                </a:solidFill>
              </a:rPr>
              <a:pPr/>
              <a:t>3/18/2019</a:t>
            </a:fld>
            <a:endParaRPr lang="en-US">
              <a:solidFill>
                <a:prstClr val="black"/>
              </a:solidFill>
            </a:endParaRPr>
          </a:p>
        </p:txBody>
      </p:sp>
      <p:sp>
        <p:nvSpPr>
          <p:cNvPr id="5" name="Footer Placeholder 4"/>
          <p:cNvSpPr>
            <a:spLocks noGrp="1"/>
          </p:cNvSpPr>
          <p:nvPr>
            <p:ph type="ftr" sz="quarter" idx="11"/>
          </p:nvPr>
        </p:nvSpPr>
        <p:spPr>
          <a:xfrm>
            <a:off x="3124200" y="710247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7102476"/>
            <a:ext cx="2133600" cy="365125"/>
          </a:xfrm>
          <a:prstGeom prst="rect">
            <a:avLst/>
          </a:prstGeom>
        </p:spPr>
        <p:txBody>
          <a:bodyPr/>
          <a:lstStyle/>
          <a:p>
            <a:fld id="{264C6CBA-D564-40B2-AEAD-9022215C60D6}" type="slidenum">
              <a:rPr lang="en-US" smtClean="0">
                <a:solidFill>
                  <a:prstClr val="black"/>
                </a:solidFill>
              </a:rPr>
              <a:pPr/>
              <a:t>‹#›</a:t>
            </a:fld>
            <a:endParaRPr lang="en-US">
              <a:solidFill>
                <a:prstClr val="black"/>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13256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1_Titl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206566" y="3384933"/>
            <a:ext cx="7772400" cy="1470025"/>
          </a:xfrm>
        </p:spPr>
        <p:txBody>
          <a:bodyPr/>
          <a:lstStyle/>
          <a:p>
            <a:r>
              <a:rPr lang="en-US" dirty="0"/>
              <a:t>Click to edit Master title style</a:t>
            </a:r>
          </a:p>
        </p:txBody>
      </p:sp>
      <p:sp>
        <p:nvSpPr>
          <p:cNvPr id="3" name="Subtitle 2"/>
          <p:cNvSpPr>
            <a:spLocks noGrp="1"/>
          </p:cNvSpPr>
          <p:nvPr>
            <p:ph type="subTitle" idx="1"/>
          </p:nvPr>
        </p:nvSpPr>
        <p:spPr>
          <a:xfrm>
            <a:off x="553596" y="444745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3070648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D119A403-5F7C-494B-8ACC-9AEC4B7579B2}" type="datetimeFigureOut">
              <a:rPr lang="en-US"/>
              <a:pPr>
                <a:defRPr/>
              </a:pPr>
              <a:t>3/18/2019</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9EAFAF9E-6D71-47BA-A103-BA1417FFB03A}" type="slidenum">
              <a:rPr lang="en-US"/>
              <a:pPr>
                <a:defRPr/>
              </a:pPr>
              <a:t>‹#›</a:t>
            </a:fld>
            <a:endParaRPr lang="en-US"/>
          </a:p>
        </p:txBody>
      </p:sp>
    </p:spTree>
    <p:extLst>
      <p:ext uri="{BB962C8B-B14F-4D97-AF65-F5344CB8AC3E}">
        <p14:creationId xmlns:p14="http://schemas.microsoft.com/office/powerpoint/2010/main" xmlns="" val="19701252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Click to edit Master title style</a:t>
            </a:r>
          </a:p>
        </p:txBody>
      </p:sp>
      <p:sp>
        <p:nvSpPr>
          <p:cNvPr id="3" name="Content Placeholder 2"/>
          <p:cNvSpPr>
            <a:spLocks noGrp="1"/>
          </p:cNvSpPr>
          <p:nvPr>
            <p:ph idx="1"/>
          </p:nvPr>
        </p:nvSpPr>
        <p:spPr>
          <a:xfrm>
            <a:off x="457200" y="1024179"/>
            <a:ext cx="8229600" cy="5105400"/>
          </a:xfrm>
        </p:spPr>
        <p:txBody>
          <a:bodyPr/>
          <a:lstStyle>
            <a:lvl1pPr indent="-274320">
              <a:defRPr/>
            </a:lvl1pPr>
            <a:lvl2pPr indent="-274320">
              <a:defRPr/>
            </a:lvl2pPr>
            <a:lvl3pPr indent="-274320">
              <a:defRPr/>
            </a:lvl3pPr>
            <a:lvl4pPr indent="-274320">
              <a:defRPr/>
            </a:lvl4pPr>
            <a:lvl5pPr indent="-2743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97091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81572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12"/>
          <p:cNvGrpSpPr/>
          <p:nvPr userDrawn="1"/>
        </p:nvGrpSpPr>
        <p:grpSpPr>
          <a:xfrm>
            <a:off x="-10098" y="760165"/>
            <a:ext cx="8807355" cy="230436"/>
            <a:chOff x="-1066800" y="760164"/>
            <a:chExt cx="9753600" cy="230436"/>
          </a:xfrm>
        </p:grpSpPr>
        <p:sp>
          <p:nvSpPr>
            <p:cNvPr id="14" name="Rectangle 13"/>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5" name="Straight Connector 14"/>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6673813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5" name="Group 14"/>
          <p:cNvGrpSpPr/>
          <p:nvPr userDrawn="1"/>
        </p:nvGrpSpPr>
        <p:grpSpPr>
          <a:xfrm>
            <a:off x="-10098" y="760165"/>
            <a:ext cx="8807355" cy="230436"/>
            <a:chOff x="-1066800" y="760164"/>
            <a:chExt cx="9753600" cy="230436"/>
          </a:xfrm>
        </p:grpSpPr>
        <p:sp>
          <p:nvSpPr>
            <p:cNvPr id="16" name="Rectangle 15"/>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7" name="Straight Connector 16"/>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6915009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8" y="-152400"/>
            <a:ext cx="9154098" cy="1143000"/>
          </a:xfrm>
        </p:spPr>
        <p:txBody>
          <a:bodyPr/>
          <a:lstStyle/>
          <a:p>
            <a:r>
              <a:rPr lang="en-US"/>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userDrawn="1"/>
        </p:nvGrpSpPr>
        <p:grpSpPr>
          <a:xfrm>
            <a:off x="-10098" y="760165"/>
            <a:ext cx="8807355" cy="230436"/>
            <a:chOff x="-1066800" y="760164"/>
            <a:chExt cx="9753600" cy="230436"/>
          </a:xfrm>
        </p:grpSpPr>
        <p:sp>
          <p:nvSpPr>
            <p:cNvPr id="12" name="Rectangle 11"/>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3" name="Straight Connector 12"/>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94095564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9703203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27953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no Ref/Log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378117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66271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2118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FD26B423-1E05-4032-93A7-DE0313445B0E}" type="datetimeFigureOut">
              <a:rPr lang="en-US"/>
              <a:pPr>
                <a:defRPr/>
              </a:pPr>
              <a:t>3/18/2019</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CAEB4C4F-FACD-412B-AC8D-B86728FE9DBE}" type="slidenum">
              <a:rPr lang="en-US"/>
              <a:pPr>
                <a:defRPr/>
              </a:pPr>
              <a:t>‹#›</a:t>
            </a:fld>
            <a:endParaRPr lang="en-US"/>
          </a:p>
        </p:txBody>
      </p:sp>
    </p:spTree>
    <p:extLst>
      <p:ext uri="{BB962C8B-B14F-4D97-AF65-F5344CB8AC3E}">
        <p14:creationId xmlns:p14="http://schemas.microsoft.com/office/powerpoint/2010/main" xmlns="" val="29096451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04293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253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B7A3CC42-A7CB-41FE-A741-5D729DE457F3}" type="datetimeFigureOut">
              <a:rPr lang="en-US"/>
              <a:pPr>
                <a:defRPr/>
              </a:pPr>
              <a:t>3/18/2019</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5E26FE65-B8EB-45A2-86F6-9D9F4116E503}" type="slidenum">
              <a:rPr lang="en-US"/>
              <a:pPr>
                <a:defRPr/>
              </a:pPr>
              <a:t>‹#›</a:t>
            </a:fld>
            <a:endParaRPr lang="en-US"/>
          </a:p>
        </p:txBody>
      </p:sp>
    </p:spTree>
    <p:extLst>
      <p:ext uri="{BB962C8B-B14F-4D97-AF65-F5344CB8AC3E}">
        <p14:creationId xmlns:p14="http://schemas.microsoft.com/office/powerpoint/2010/main" xmlns="" val="424667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866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981200"/>
            <a:ext cx="33866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3C14558B-CEEF-4320-9F78-FE095D613A65}" type="datetimeFigureOut">
              <a:rPr lang="en-US"/>
              <a:pPr>
                <a:defRPr/>
              </a:pPr>
              <a:t>3/18/2019</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5794E524-D4B5-4FBB-926C-E62FA63C8962}" type="slidenum">
              <a:rPr lang="en-US"/>
              <a:pPr>
                <a:defRPr/>
              </a:pPr>
              <a:t>‹#›</a:t>
            </a:fld>
            <a:endParaRPr lang="en-US"/>
          </a:p>
        </p:txBody>
      </p:sp>
    </p:spTree>
    <p:extLst>
      <p:ext uri="{BB962C8B-B14F-4D97-AF65-F5344CB8AC3E}">
        <p14:creationId xmlns:p14="http://schemas.microsoft.com/office/powerpoint/2010/main" xmlns="" val="1864225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EE2E63DF-3AAE-4B6F-ADD6-75193E7CE155}" type="datetimeFigureOut">
              <a:rPr lang="en-US"/>
              <a:pPr>
                <a:defRPr/>
              </a:pPr>
              <a:t>3/18/2019</a:t>
            </a:fld>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B69B1E0C-99EE-43D5-9A48-84CB9E83C16D}" type="slidenum">
              <a:rPr lang="en-US"/>
              <a:pPr>
                <a:defRPr/>
              </a:pPr>
              <a:t>‹#›</a:t>
            </a:fld>
            <a:endParaRPr lang="en-US"/>
          </a:p>
        </p:txBody>
      </p:sp>
    </p:spTree>
    <p:extLst>
      <p:ext uri="{BB962C8B-B14F-4D97-AF65-F5344CB8AC3E}">
        <p14:creationId xmlns:p14="http://schemas.microsoft.com/office/powerpoint/2010/main" xmlns="" val="3471714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A86F97DE-FDCF-4451-A2A6-42C2E156AF4E}" type="datetimeFigureOut">
              <a:rPr lang="en-US"/>
              <a:pPr>
                <a:defRPr/>
              </a:pPr>
              <a:t>3/18/2019</a:t>
            </a:fld>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FD147969-1233-42A8-9920-C8476B23B56F}" type="slidenum">
              <a:rPr lang="en-US"/>
              <a:pPr>
                <a:defRPr/>
              </a:pPr>
              <a:t>‹#›</a:t>
            </a:fld>
            <a:endParaRPr lang="en-US"/>
          </a:p>
        </p:txBody>
      </p:sp>
    </p:spTree>
    <p:extLst>
      <p:ext uri="{BB962C8B-B14F-4D97-AF65-F5344CB8AC3E}">
        <p14:creationId xmlns:p14="http://schemas.microsoft.com/office/powerpoint/2010/main" xmlns="" val="437707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20D11116-A1E8-441C-AFBC-F2455B572B26}" type="datetimeFigureOut">
              <a:rPr lang="en-US"/>
              <a:pPr>
                <a:defRPr/>
              </a:pPr>
              <a:t>3/18/2019</a:t>
            </a:fld>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D9322ADA-D1A6-4867-9691-B59892EF61EA}" type="slidenum">
              <a:rPr lang="en-US"/>
              <a:pPr>
                <a:defRPr/>
              </a:pPr>
              <a:t>‹#›</a:t>
            </a:fld>
            <a:endParaRPr lang="en-US"/>
          </a:p>
        </p:txBody>
      </p:sp>
    </p:spTree>
    <p:extLst>
      <p:ext uri="{BB962C8B-B14F-4D97-AF65-F5344CB8AC3E}">
        <p14:creationId xmlns:p14="http://schemas.microsoft.com/office/powerpoint/2010/main" xmlns="" val="220690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A78918-C40D-4461-9794-3D378D915ADC}" type="datetimeFigureOut">
              <a:rPr lang="ms-MY" smtClean="0"/>
              <a:pPr/>
              <a:t>18/03/2019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9AD9186-19A4-4FA5-97D8-861D8633D599}" type="slidenum">
              <a:rPr lang="ms-MY" smtClean="0"/>
              <a:pPr/>
              <a:t>‹#›</a:t>
            </a:fld>
            <a:endParaRPr lang="ms-MY"/>
          </a:p>
        </p:txBody>
      </p:sp>
    </p:spTree>
    <p:extLst>
      <p:ext uri="{BB962C8B-B14F-4D97-AF65-F5344CB8AC3E}">
        <p14:creationId xmlns:p14="http://schemas.microsoft.com/office/powerpoint/2010/main" xmlns="" val="3149240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C2E884A-9671-4A6B-B7F1-0CE0566B770D}" type="datetimeFigureOut">
              <a:rPr lang="en-US"/>
              <a:pPr>
                <a:defRPr/>
              </a:pPr>
              <a:t>3/18/2019</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17F346D6-0D6C-4334-B659-6779A622076F}" type="slidenum">
              <a:rPr lang="en-US"/>
              <a:pPr>
                <a:defRPr/>
              </a:pPr>
              <a:t>‹#›</a:t>
            </a:fld>
            <a:endParaRPr lang="en-US"/>
          </a:p>
        </p:txBody>
      </p:sp>
    </p:spTree>
    <p:extLst>
      <p:ext uri="{BB962C8B-B14F-4D97-AF65-F5344CB8AC3E}">
        <p14:creationId xmlns:p14="http://schemas.microsoft.com/office/powerpoint/2010/main" xmlns="" val="1258749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419FF1B-4F74-4A15-BB42-7A7BFC738A2F}" type="datetimeFigureOut">
              <a:rPr lang="en-US"/>
              <a:pPr>
                <a:defRPr/>
              </a:pPr>
              <a:t>3/18/2019</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C9763E66-120E-4D4C-8C9B-DB3EA9C2D25F}" type="slidenum">
              <a:rPr lang="en-US"/>
              <a:pPr>
                <a:defRPr/>
              </a:pPr>
              <a:t>‹#›</a:t>
            </a:fld>
            <a:endParaRPr lang="en-US"/>
          </a:p>
        </p:txBody>
      </p:sp>
    </p:spTree>
    <p:extLst>
      <p:ext uri="{BB962C8B-B14F-4D97-AF65-F5344CB8AC3E}">
        <p14:creationId xmlns:p14="http://schemas.microsoft.com/office/powerpoint/2010/main" xmlns="" val="1577539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6E5AD4F7-D349-48BD-B06C-7080476E0945}" type="datetimeFigureOut">
              <a:rPr lang="en-US"/>
              <a:pPr>
                <a:defRPr/>
              </a:pPr>
              <a:t>3/18/2019</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E3253508-0910-4250-9066-DEB3CA872BEF}" type="slidenum">
              <a:rPr lang="en-US"/>
              <a:pPr>
                <a:defRPr/>
              </a:pPr>
              <a:t>‹#›</a:t>
            </a:fld>
            <a:endParaRPr lang="en-US"/>
          </a:p>
        </p:txBody>
      </p:sp>
    </p:spTree>
    <p:extLst>
      <p:ext uri="{BB962C8B-B14F-4D97-AF65-F5344CB8AC3E}">
        <p14:creationId xmlns:p14="http://schemas.microsoft.com/office/powerpoint/2010/main" xmlns="" val="3834713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9200" y="609600"/>
            <a:ext cx="17272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609600"/>
            <a:ext cx="504613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546E1456-37F1-4F9F-A6CE-2D5EE134B953}" type="datetimeFigureOut">
              <a:rPr lang="en-US"/>
              <a:pPr>
                <a:defRPr/>
              </a:pPr>
              <a:t>3/18/2019</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4F667254-0A41-4223-810F-1F1B9193A51D}" type="slidenum">
              <a:rPr lang="en-US"/>
              <a:pPr>
                <a:defRPr/>
              </a:pPr>
              <a:t>‹#›</a:t>
            </a:fld>
            <a:endParaRPr lang="en-US"/>
          </a:p>
        </p:txBody>
      </p:sp>
    </p:spTree>
    <p:extLst>
      <p:ext uri="{BB962C8B-B14F-4D97-AF65-F5344CB8AC3E}">
        <p14:creationId xmlns:p14="http://schemas.microsoft.com/office/powerpoint/2010/main" xmlns="" val="3601525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609600"/>
            <a:ext cx="6908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17600" y="1981200"/>
            <a:ext cx="6908800" cy="4114800"/>
          </a:xfrm>
        </p:spPr>
        <p:txBody>
          <a:bodyPr/>
          <a:lstStyle/>
          <a:p>
            <a:pPr lvl="0"/>
            <a:r>
              <a:rPr lang="en-US" noProof="0" smtClean="0"/>
              <a:t>Click icon to add chart</a:t>
            </a:r>
            <a:endParaRPr lang="en-US" noProof="0"/>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ftr" sz="quarter" idx="11"/>
          </p:nvPr>
        </p:nvSpPr>
        <p:spPr/>
        <p:txBody>
          <a:bodyPr/>
          <a:lstStyle>
            <a:lvl1pPr>
              <a:defRPr/>
            </a:lvl1pPr>
          </a:lstStyle>
          <a:p>
            <a:pPr>
              <a:defRPr/>
            </a:pPr>
            <a:endParaRPr lang="en-US"/>
          </a:p>
        </p:txBody>
      </p:sp>
      <p:sp>
        <p:nvSpPr>
          <p:cNvPr id="6" name="Rectangle 4"/>
          <p:cNvSpPr>
            <a:spLocks noGrp="1" noChangeArrowheads="1"/>
          </p:cNvSpPr>
          <p:nvPr>
            <p:ph type="sldNum" sz="quarter" idx="12"/>
          </p:nvPr>
        </p:nvSpPr>
        <p:spPr/>
        <p:txBody>
          <a:bodyPr/>
          <a:lstStyle>
            <a:lvl1pPr>
              <a:defRPr/>
            </a:lvl1pPr>
          </a:lstStyle>
          <a:p>
            <a:pPr>
              <a:defRPr/>
            </a:pPr>
            <a:fld id="{E1C9FA08-D979-4102-BFF8-E07F00161DB1}" type="slidenum">
              <a:rPr lang="en-US"/>
              <a:pPr>
                <a:defRPr/>
              </a:pPr>
              <a:t>‹#›</a:t>
            </a:fld>
            <a:endParaRPr lang="en-US"/>
          </a:p>
        </p:txBody>
      </p:sp>
    </p:spTree>
    <p:extLst>
      <p:ext uri="{BB962C8B-B14F-4D97-AF65-F5344CB8AC3E}">
        <p14:creationId xmlns:p14="http://schemas.microsoft.com/office/powerpoint/2010/main" xmlns="" val="417957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67818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828800"/>
            <a:ext cx="4267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2672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29100"/>
            <a:ext cx="42672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752600" y="6477000"/>
            <a:ext cx="1295400" cy="381000"/>
          </a:xfrm>
        </p:spPr>
        <p:txBody>
          <a:bodyPr/>
          <a:lstStyle>
            <a:lvl1pPr>
              <a:defRPr/>
            </a:lvl1pPr>
          </a:lstStyle>
          <a:p>
            <a:pPr>
              <a:defRPr/>
            </a:pPr>
            <a:fld id="{648734AC-8AD6-4871-9126-7C03A11E1565}" type="datetimeFigureOut">
              <a:rPr lang="en-US"/>
              <a:pPr>
                <a:defRPr/>
              </a:pPr>
              <a:t>3/18/2019</a:t>
            </a:fld>
            <a:endParaRPr lang="en-US"/>
          </a:p>
        </p:txBody>
      </p:sp>
      <p:sp>
        <p:nvSpPr>
          <p:cNvPr id="7" name="Footer Placeholder 6"/>
          <p:cNvSpPr>
            <a:spLocks noGrp="1"/>
          </p:cNvSpPr>
          <p:nvPr>
            <p:ph type="ftr" sz="quarter" idx="11"/>
          </p:nvPr>
        </p:nvSpPr>
        <p:spPr>
          <a:xfrm>
            <a:off x="3124200" y="6477000"/>
            <a:ext cx="2895600" cy="3810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477000"/>
            <a:ext cx="1143000" cy="381000"/>
          </a:xfrm>
        </p:spPr>
        <p:txBody>
          <a:bodyPr/>
          <a:lstStyle>
            <a:lvl1pPr>
              <a:defRPr/>
            </a:lvl1pPr>
          </a:lstStyle>
          <a:p>
            <a:pPr>
              <a:defRPr/>
            </a:pPr>
            <a:fld id="{175EF22B-ECE3-4241-80B3-0BA442D9246E}" type="slidenum">
              <a:rPr lang="en-US"/>
              <a:pPr>
                <a:defRPr/>
              </a:pPr>
              <a:t>‹#›</a:t>
            </a:fld>
            <a:endParaRPr lang="en-US"/>
          </a:p>
        </p:txBody>
      </p:sp>
    </p:spTree>
    <p:extLst>
      <p:ext uri="{BB962C8B-B14F-4D97-AF65-F5344CB8AC3E}">
        <p14:creationId xmlns:p14="http://schemas.microsoft.com/office/powerpoint/2010/main" xmlns="" val="4271109624"/>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 y="44450"/>
            <a:ext cx="8991600" cy="64135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228600" y="704850"/>
            <a:ext cx="8686800" cy="4114800"/>
          </a:xfrm>
        </p:spPr>
        <p:txBody>
          <a:bodyPr/>
          <a:lstStyle/>
          <a:p>
            <a:pPr lvl="0"/>
            <a:r>
              <a:rPr lang="en-US" noProof="0" smtClean="0"/>
              <a:t>Click icon to add SmartArt graphic</a:t>
            </a:r>
            <a:endParaRPr lang="en-US" noProof="0"/>
          </a:p>
        </p:txBody>
      </p:sp>
      <p:sp>
        <p:nvSpPr>
          <p:cNvPr id="4" name="Footer Placeholder 3"/>
          <p:cNvSpPr>
            <a:spLocks noGrp="1"/>
          </p:cNvSpPr>
          <p:nvPr>
            <p:ph type="ftr" sz="quarter" idx="10"/>
          </p:nvPr>
        </p:nvSpPr>
        <p:spPr>
          <a:xfrm>
            <a:off x="44450" y="6350000"/>
            <a:ext cx="8077200" cy="457200"/>
          </a:xfrm>
        </p:spPr>
        <p:txBody>
          <a:bodyPr/>
          <a:lstStyle>
            <a:lvl1pPr>
              <a:defRPr/>
            </a:lvl1pPr>
          </a:lstStyle>
          <a:p>
            <a:pPr>
              <a:defRPr/>
            </a:pPr>
            <a:endParaRPr lang="en-US"/>
          </a:p>
        </p:txBody>
      </p:sp>
    </p:spTree>
    <p:extLst>
      <p:ext uri="{BB962C8B-B14F-4D97-AF65-F5344CB8AC3E}">
        <p14:creationId xmlns:p14="http://schemas.microsoft.com/office/powerpoint/2010/main" xmlns="" val="24432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73213"/>
            <a:ext cx="4243388"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0588" y="1573213"/>
            <a:ext cx="4243387"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00588" y="3808413"/>
            <a:ext cx="4243387"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pPr>
              <a:defRPr/>
            </a:pPr>
            <a:fld id="{A4FCB6F0-FA50-4CD3-8CC5-24D4B920724B}" type="datetimeFigureOut">
              <a:rPr lang="en-US"/>
              <a:pPr>
                <a:defRPr/>
              </a:pPr>
              <a:t>3/18/2019</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6C2E1AFF-9025-41CF-B93B-969CDC065202}" type="slidenum">
              <a:rPr lang="en-US"/>
              <a:pPr>
                <a:defRPr/>
              </a:pPr>
              <a:t>‹#›</a:t>
            </a:fld>
            <a:endParaRPr lang="en-US"/>
          </a:p>
        </p:txBody>
      </p:sp>
    </p:spTree>
    <p:extLst>
      <p:ext uri="{BB962C8B-B14F-4D97-AF65-F5344CB8AC3E}">
        <p14:creationId xmlns:p14="http://schemas.microsoft.com/office/powerpoint/2010/main" xmlns="" val="3508904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a:t>Click to edit Master title style</a:t>
            </a:r>
          </a:p>
        </p:txBody>
      </p:sp>
      <p:sp>
        <p:nvSpPr>
          <p:cNvPr id="3" name="Table Placeholder 2"/>
          <p:cNvSpPr>
            <a:spLocks noGrp="1"/>
          </p:cNvSpPr>
          <p:nvPr>
            <p:ph type="tbl" idx="1"/>
          </p:nvPr>
        </p:nvSpPr>
        <p:spPr>
          <a:xfrm>
            <a:off x="457200" y="1219200"/>
            <a:ext cx="8229600" cy="5410200"/>
          </a:xfrm>
        </p:spPr>
        <p:txBody>
          <a:bodyPr/>
          <a:lstStyle/>
          <a:p>
            <a:pPr lvl="0"/>
            <a:endParaRPr lang="en-US" noProof="0"/>
          </a:p>
        </p:txBody>
      </p:sp>
    </p:spTree>
    <p:extLst>
      <p:ext uri="{BB962C8B-B14F-4D97-AF65-F5344CB8AC3E}">
        <p14:creationId xmlns:p14="http://schemas.microsoft.com/office/powerpoint/2010/main" xmlns="" val="2954453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1981200" cy="476250"/>
          </a:xfrm>
        </p:spPr>
        <p:txBody>
          <a:bodyPr/>
          <a:lstStyle>
            <a:lvl1pPr>
              <a:defRPr>
                <a:solidFill>
                  <a:schemeClr val="tx1"/>
                </a:solidFill>
              </a:defRPr>
            </a:lvl1pPr>
          </a:lstStyle>
          <a:p>
            <a:pPr>
              <a:defRPr/>
            </a:pPr>
            <a:endParaRPr lang="en-US">
              <a:solidFill>
                <a:srgbClr val="FFFFFF"/>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solidFill>
                  <a:schemeClr val="tx1"/>
                </a:solidFill>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a:xfrm>
            <a:off x="6553200" y="6245225"/>
            <a:ext cx="1981200" cy="476250"/>
          </a:xfrm>
        </p:spPr>
        <p:txBody>
          <a:bodyPr/>
          <a:lstStyle>
            <a:lvl1pPr>
              <a:defRPr>
                <a:solidFill>
                  <a:schemeClr val="tx1"/>
                </a:solidFill>
              </a:defRPr>
            </a:lvl1pPr>
          </a:lstStyle>
          <a:p>
            <a:pPr>
              <a:defRPr/>
            </a:pPr>
            <a:fld id="{5CB9396B-2350-4687-9032-9648828FE2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70063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A78918-C40D-4461-9794-3D378D915ADC}" type="datetimeFigureOut">
              <a:rPr lang="ms-MY" smtClean="0"/>
              <a:pPr/>
              <a:t>18/03/2019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9AD9186-19A4-4FA5-97D8-861D8633D599}" type="slidenum">
              <a:rPr lang="ms-MY" smtClean="0"/>
              <a:pPr/>
              <a:t>‹#›</a:t>
            </a:fld>
            <a:endParaRPr lang="ms-MY"/>
          </a:p>
        </p:txBody>
      </p:sp>
    </p:spTree>
    <p:extLst>
      <p:ext uri="{BB962C8B-B14F-4D97-AF65-F5344CB8AC3E}">
        <p14:creationId xmlns:p14="http://schemas.microsoft.com/office/powerpoint/2010/main" xmlns="" val="2624649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381000" y="2438400"/>
            <a:ext cx="73914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4"/>
          </p:nvPr>
        </p:nvSpPr>
        <p:spPr/>
        <p:txBody>
          <a:bodyPr/>
          <a:lstStyle>
            <a:lvl1pPr>
              <a:defRPr/>
            </a:lvl1pPr>
          </a:lstStyle>
          <a:p>
            <a:pPr>
              <a:defRPr/>
            </a:pPr>
            <a:r>
              <a:rPr lang="en-US"/>
              <a:t>10/30/2013</a:t>
            </a:r>
          </a:p>
        </p:txBody>
      </p:sp>
      <p:sp>
        <p:nvSpPr>
          <p:cNvPr id="6" name="Footer Placeholder 4"/>
          <p:cNvSpPr>
            <a:spLocks noGrp="1"/>
          </p:cNvSpPr>
          <p:nvPr>
            <p:ph type="ftr" sz="quarter" idx="15"/>
          </p:nvPr>
        </p:nvSpPr>
        <p:spPr/>
        <p:txBody>
          <a:bodyPr/>
          <a:lstStyle>
            <a:lvl1pPr>
              <a:defRPr/>
            </a:lvl1pPr>
          </a:lstStyle>
          <a:p>
            <a:pPr>
              <a:defRPr/>
            </a:pPr>
            <a:r>
              <a:rPr lang="en-US"/>
              <a:t>Biochemistry for medics</a:t>
            </a:r>
          </a:p>
        </p:txBody>
      </p:sp>
      <p:sp>
        <p:nvSpPr>
          <p:cNvPr id="8" name="Slide Number Placeholder 5"/>
          <p:cNvSpPr>
            <a:spLocks noGrp="1"/>
          </p:cNvSpPr>
          <p:nvPr>
            <p:ph type="sldNum" sz="quarter" idx="16"/>
          </p:nvPr>
        </p:nvSpPr>
        <p:spPr/>
        <p:txBody>
          <a:bodyPr/>
          <a:lstStyle>
            <a:lvl1pPr>
              <a:defRPr/>
            </a:lvl1pPr>
          </a:lstStyle>
          <a:p>
            <a:pPr>
              <a:defRPr/>
            </a:pPr>
            <a:fld id="{CDA518EC-AD7B-41DF-B5E5-20B246490576}" type="slidenum">
              <a:rPr lang="en-US"/>
              <a:pPr>
                <a:defRPr/>
              </a:pPr>
              <a:t>‹#›</a:t>
            </a:fld>
            <a:endParaRPr lang="en-US"/>
          </a:p>
        </p:txBody>
      </p:sp>
    </p:spTree>
    <p:extLst>
      <p:ext uri="{BB962C8B-B14F-4D97-AF65-F5344CB8AC3E}">
        <p14:creationId xmlns:p14="http://schemas.microsoft.com/office/powerpoint/2010/main" xmlns="" val="1353174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381000" y="2438400"/>
            <a:ext cx="73914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4"/>
          </p:nvPr>
        </p:nvSpPr>
        <p:spPr/>
        <p:txBody>
          <a:bodyPr/>
          <a:lstStyle>
            <a:lvl1pPr>
              <a:defRPr/>
            </a:lvl1pPr>
          </a:lstStyle>
          <a:p>
            <a:pPr>
              <a:defRPr/>
            </a:pPr>
            <a:r>
              <a:rPr lang="en-US"/>
              <a:t>10/30/2013</a:t>
            </a:r>
          </a:p>
        </p:txBody>
      </p:sp>
      <p:sp>
        <p:nvSpPr>
          <p:cNvPr id="6" name="Footer Placeholder 4"/>
          <p:cNvSpPr>
            <a:spLocks noGrp="1"/>
          </p:cNvSpPr>
          <p:nvPr>
            <p:ph type="ftr" sz="quarter" idx="15"/>
          </p:nvPr>
        </p:nvSpPr>
        <p:spPr/>
        <p:txBody>
          <a:bodyPr/>
          <a:lstStyle>
            <a:lvl1pPr>
              <a:defRPr/>
            </a:lvl1pPr>
          </a:lstStyle>
          <a:p>
            <a:pPr>
              <a:defRPr/>
            </a:pPr>
            <a:r>
              <a:rPr lang="en-US"/>
              <a:t>Biochemistry for medics</a:t>
            </a:r>
          </a:p>
        </p:txBody>
      </p:sp>
      <p:sp>
        <p:nvSpPr>
          <p:cNvPr id="8" name="Slide Number Placeholder 5"/>
          <p:cNvSpPr>
            <a:spLocks noGrp="1"/>
          </p:cNvSpPr>
          <p:nvPr>
            <p:ph type="sldNum" sz="quarter" idx="16"/>
          </p:nvPr>
        </p:nvSpPr>
        <p:spPr/>
        <p:txBody>
          <a:bodyPr/>
          <a:lstStyle>
            <a:lvl1pPr>
              <a:defRPr/>
            </a:lvl1pPr>
          </a:lstStyle>
          <a:p>
            <a:pPr>
              <a:defRPr/>
            </a:pPr>
            <a:fld id="{CDA518EC-AD7B-41DF-B5E5-20B246490576}" type="slidenum">
              <a:rPr lang="en-US"/>
              <a:pPr>
                <a:defRPr/>
              </a:pPr>
              <a:t>‹#›</a:t>
            </a:fld>
            <a:endParaRPr lang="en-US"/>
          </a:p>
        </p:txBody>
      </p:sp>
    </p:spTree>
    <p:extLst>
      <p:ext uri="{BB962C8B-B14F-4D97-AF65-F5344CB8AC3E}">
        <p14:creationId xmlns:p14="http://schemas.microsoft.com/office/powerpoint/2010/main" xmlns="" val="4173074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381000" y="2438400"/>
            <a:ext cx="73914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4"/>
          </p:nvPr>
        </p:nvSpPr>
        <p:spPr/>
        <p:txBody>
          <a:bodyPr/>
          <a:lstStyle>
            <a:lvl1pPr>
              <a:defRPr/>
            </a:lvl1pPr>
          </a:lstStyle>
          <a:p>
            <a:pPr>
              <a:defRPr/>
            </a:pPr>
            <a:r>
              <a:rPr lang="en-US"/>
              <a:t>10/30/2013</a:t>
            </a:r>
          </a:p>
        </p:txBody>
      </p:sp>
      <p:sp>
        <p:nvSpPr>
          <p:cNvPr id="6" name="Footer Placeholder 4"/>
          <p:cNvSpPr>
            <a:spLocks noGrp="1"/>
          </p:cNvSpPr>
          <p:nvPr>
            <p:ph type="ftr" sz="quarter" idx="15"/>
          </p:nvPr>
        </p:nvSpPr>
        <p:spPr/>
        <p:txBody>
          <a:bodyPr/>
          <a:lstStyle>
            <a:lvl1pPr>
              <a:defRPr/>
            </a:lvl1pPr>
          </a:lstStyle>
          <a:p>
            <a:pPr>
              <a:defRPr/>
            </a:pPr>
            <a:r>
              <a:rPr lang="en-US"/>
              <a:t>Biochemistry for medics</a:t>
            </a:r>
          </a:p>
        </p:txBody>
      </p:sp>
      <p:sp>
        <p:nvSpPr>
          <p:cNvPr id="8" name="Slide Number Placeholder 5"/>
          <p:cNvSpPr>
            <a:spLocks noGrp="1"/>
          </p:cNvSpPr>
          <p:nvPr>
            <p:ph type="sldNum" sz="quarter" idx="16"/>
          </p:nvPr>
        </p:nvSpPr>
        <p:spPr/>
        <p:txBody>
          <a:bodyPr/>
          <a:lstStyle>
            <a:lvl1pPr>
              <a:defRPr/>
            </a:lvl1pPr>
          </a:lstStyle>
          <a:p>
            <a:pPr>
              <a:defRPr/>
            </a:pPr>
            <a:fld id="{CDA518EC-AD7B-41DF-B5E5-20B246490576}" type="slidenum">
              <a:rPr lang="en-US"/>
              <a:pPr>
                <a:defRPr/>
              </a:pPr>
              <a:t>‹#›</a:t>
            </a:fld>
            <a:endParaRPr lang="en-US"/>
          </a:p>
        </p:txBody>
      </p:sp>
    </p:spTree>
    <p:extLst>
      <p:ext uri="{BB962C8B-B14F-4D97-AF65-F5344CB8AC3E}">
        <p14:creationId xmlns:p14="http://schemas.microsoft.com/office/powerpoint/2010/main" xmlns="" val="2575502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381000" y="2438400"/>
            <a:ext cx="73914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4"/>
          </p:nvPr>
        </p:nvSpPr>
        <p:spPr/>
        <p:txBody>
          <a:bodyPr/>
          <a:lstStyle>
            <a:lvl1pPr>
              <a:defRPr/>
            </a:lvl1pPr>
          </a:lstStyle>
          <a:p>
            <a:pPr>
              <a:defRPr/>
            </a:pPr>
            <a:r>
              <a:rPr lang="en-US"/>
              <a:t>10/30/2013</a:t>
            </a:r>
          </a:p>
        </p:txBody>
      </p:sp>
      <p:sp>
        <p:nvSpPr>
          <p:cNvPr id="6" name="Footer Placeholder 4"/>
          <p:cNvSpPr>
            <a:spLocks noGrp="1"/>
          </p:cNvSpPr>
          <p:nvPr>
            <p:ph type="ftr" sz="quarter" idx="15"/>
          </p:nvPr>
        </p:nvSpPr>
        <p:spPr/>
        <p:txBody>
          <a:bodyPr/>
          <a:lstStyle>
            <a:lvl1pPr>
              <a:defRPr/>
            </a:lvl1pPr>
          </a:lstStyle>
          <a:p>
            <a:pPr>
              <a:defRPr/>
            </a:pPr>
            <a:r>
              <a:rPr lang="en-US"/>
              <a:t>Biochemistry for medics</a:t>
            </a:r>
          </a:p>
        </p:txBody>
      </p:sp>
      <p:sp>
        <p:nvSpPr>
          <p:cNvPr id="8" name="Slide Number Placeholder 5"/>
          <p:cNvSpPr>
            <a:spLocks noGrp="1"/>
          </p:cNvSpPr>
          <p:nvPr>
            <p:ph type="sldNum" sz="quarter" idx="16"/>
          </p:nvPr>
        </p:nvSpPr>
        <p:spPr/>
        <p:txBody>
          <a:bodyPr/>
          <a:lstStyle>
            <a:lvl1pPr>
              <a:defRPr/>
            </a:lvl1pPr>
          </a:lstStyle>
          <a:p>
            <a:pPr>
              <a:defRPr/>
            </a:pPr>
            <a:fld id="{CDA518EC-AD7B-41DF-B5E5-20B246490576}" type="slidenum">
              <a:rPr lang="en-US"/>
              <a:pPr>
                <a:defRPr/>
              </a:pPr>
              <a:t>‹#›</a:t>
            </a:fld>
            <a:endParaRPr lang="en-US"/>
          </a:p>
        </p:txBody>
      </p:sp>
    </p:spTree>
    <p:extLst>
      <p:ext uri="{BB962C8B-B14F-4D97-AF65-F5344CB8AC3E}">
        <p14:creationId xmlns:p14="http://schemas.microsoft.com/office/powerpoint/2010/main" xmlns="" val="2381835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7F131A-0C5F-4B04-B3F5-67C62385AAD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787713777"/>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E8CC41-888C-41F2-A85C-BF28F011B8A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396040928"/>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720860-DC04-4014-AF13-E130E268FD1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4280592505"/>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D4C0F6-BD76-463B-AE0D-68B5FC8B001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477525059"/>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43C6810-E9E4-450B-A500-9D40CA73167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867793591"/>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FD3FDC1-C941-4353-BFE0-82E9236F4F4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310685301"/>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A78918-C40D-4461-9794-3D378D915ADC}" type="datetimeFigureOut">
              <a:rPr lang="ms-MY" smtClean="0"/>
              <a:pPr/>
              <a:t>18/03/2019</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9AD9186-19A4-4FA5-97D8-861D8633D599}" type="slidenum">
              <a:rPr lang="ms-MY" smtClean="0"/>
              <a:pPr/>
              <a:t>‹#›</a:t>
            </a:fld>
            <a:endParaRPr lang="ms-MY"/>
          </a:p>
        </p:txBody>
      </p:sp>
    </p:spTree>
    <p:extLst>
      <p:ext uri="{BB962C8B-B14F-4D97-AF65-F5344CB8AC3E}">
        <p14:creationId xmlns:p14="http://schemas.microsoft.com/office/powerpoint/2010/main" xmlns="" val="15641303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F84AFD9-A393-4AF8-A3F7-5BE4C1398FE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723007134"/>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24E7F95-0B83-4442-87F0-DD7A4A57298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4268116441"/>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2876A6-C352-40E5-8D1C-9D7A7EB27FC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967894578"/>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C43A85-AABF-4E76-B3DB-9E58E6BAC40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064772546"/>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61AE2-B300-4AA9-8661-D42855F9A8E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06828038"/>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262C24C-3D10-4F25-ABED-C7C73AA76FE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396626945"/>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7F131A-0C5F-4B04-B3F5-67C62385AAD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709401341"/>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E8CC41-888C-41F2-A85C-BF28F011B8A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695401925"/>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720860-DC04-4014-AF13-E130E268FD1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408854668"/>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D4C0F6-BD76-463B-AE0D-68B5FC8B001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393032534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A78918-C40D-4461-9794-3D378D915ADC}" type="datetimeFigureOut">
              <a:rPr lang="ms-MY" smtClean="0"/>
              <a:pPr/>
              <a:t>18/03/2019</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E9AD9186-19A4-4FA5-97D8-861D8633D599}" type="slidenum">
              <a:rPr lang="ms-MY" smtClean="0"/>
              <a:pPr/>
              <a:t>‹#›</a:t>
            </a:fld>
            <a:endParaRPr lang="ms-MY"/>
          </a:p>
        </p:txBody>
      </p:sp>
    </p:spTree>
    <p:extLst>
      <p:ext uri="{BB962C8B-B14F-4D97-AF65-F5344CB8AC3E}">
        <p14:creationId xmlns:p14="http://schemas.microsoft.com/office/powerpoint/2010/main" xmlns="" val="22906598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43C6810-E9E4-450B-A500-9D40CA73167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1321957104"/>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FD3FDC1-C941-4353-BFE0-82E9236F4F4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728485587"/>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F84AFD9-A393-4AF8-A3F7-5BE4C1398FE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3240894579"/>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24E7F95-0B83-4442-87F0-DD7A4A57298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1257749570"/>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2876A6-C352-40E5-8D1C-9D7A7EB27FC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048674934"/>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C43A85-AABF-4E76-B3DB-9E58E6BAC40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570244099"/>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61AE2-B300-4AA9-8661-D42855F9A8E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547265830"/>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262C24C-3D10-4F25-ABED-C7C73AA76FE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531012600"/>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7F131A-0C5F-4B04-B3F5-67C62385AAD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697021037"/>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E8CC41-888C-41F2-A85C-BF28F011B8A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171663243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A78918-C40D-4461-9794-3D378D915ADC}" type="datetimeFigureOut">
              <a:rPr lang="ms-MY" smtClean="0"/>
              <a:pPr/>
              <a:t>18/03/2019</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E9AD9186-19A4-4FA5-97D8-861D8633D599}" type="slidenum">
              <a:rPr lang="ms-MY" smtClean="0"/>
              <a:pPr/>
              <a:t>‹#›</a:t>
            </a:fld>
            <a:endParaRPr lang="ms-MY"/>
          </a:p>
        </p:txBody>
      </p:sp>
    </p:spTree>
    <p:extLst>
      <p:ext uri="{BB962C8B-B14F-4D97-AF65-F5344CB8AC3E}">
        <p14:creationId xmlns:p14="http://schemas.microsoft.com/office/powerpoint/2010/main" xmlns="" val="48367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720860-DC04-4014-AF13-E130E268FD1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473699452"/>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D4C0F6-BD76-463B-AE0D-68B5FC8B001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3922956863"/>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43C6810-E9E4-450B-A500-9D40CA73167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5661733"/>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FD3FDC1-C941-4353-BFE0-82E9236F4F4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1534700801"/>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F84AFD9-A393-4AF8-A3F7-5BE4C1398FE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1760750791"/>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24E7F95-0B83-4442-87F0-DD7A4A57298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1518048894"/>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2876A6-C352-40E5-8D1C-9D7A7EB27FC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743421429"/>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C43A85-AABF-4E76-B3DB-9E58E6BAC40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782167232"/>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61AE2-B300-4AA9-8661-D42855F9A8E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3689748319"/>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262C24C-3D10-4F25-ABED-C7C73AA76FE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176707608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78918-C40D-4461-9794-3D378D915ADC}" type="datetimeFigureOut">
              <a:rPr lang="ms-MY" smtClean="0"/>
              <a:pPr/>
              <a:t>18/03/2019</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E9AD9186-19A4-4FA5-97D8-861D8633D599}" type="slidenum">
              <a:rPr lang="ms-MY" smtClean="0"/>
              <a:pPr/>
              <a:t>‹#›</a:t>
            </a:fld>
            <a:endParaRPr lang="ms-MY"/>
          </a:p>
        </p:txBody>
      </p:sp>
    </p:spTree>
    <p:extLst>
      <p:ext uri="{BB962C8B-B14F-4D97-AF65-F5344CB8AC3E}">
        <p14:creationId xmlns:p14="http://schemas.microsoft.com/office/powerpoint/2010/main" xmlns="" val="41969714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One Content">
    <p:bg bwMode="gray">
      <p:bgRef idx="1001">
        <a:schemeClr val="bg1"/>
      </p:bgRef>
    </p:bg>
    <p:spTree>
      <p:nvGrpSpPr>
        <p:cNvPr id="1" name=""/>
        <p:cNvGrpSpPr/>
        <p:nvPr/>
      </p:nvGrpSpPr>
      <p:grpSpPr>
        <a:xfrm>
          <a:off x="0" y="0"/>
          <a:ext cx="0" cy="0"/>
          <a:chOff x="0" y="0"/>
          <a:chExt cx="0" cy="0"/>
        </a:xfrm>
      </p:grpSpPr>
      <p:sp>
        <p:nvSpPr>
          <p:cNvPr id="8" name="Freeform 7"/>
          <p:cNvSpPr/>
          <p:nvPr userDrawn="1"/>
        </p:nvSpPr>
        <p:spPr bwMode="gray">
          <a:xfrm>
            <a:off x="1" y="6331917"/>
            <a:ext cx="934753"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0000"/>
              </a:solidFill>
            </a:endParaRPr>
          </a:p>
        </p:txBody>
      </p:sp>
      <p:sp>
        <p:nvSpPr>
          <p:cNvPr id="9" name="Freeform 8"/>
          <p:cNvSpPr/>
          <p:nvPr userDrawn="1"/>
        </p:nvSpPr>
        <p:spPr bwMode="gray">
          <a:xfrm>
            <a:off x="1" y="4811182"/>
            <a:ext cx="377558"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0000"/>
              </a:solidFill>
            </a:endParaRPr>
          </a:p>
        </p:txBody>
      </p:sp>
      <p:sp>
        <p:nvSpPr>
          <p:cNvPr id="13" name="Slide Number Placeholder 12"/>
          <p:cNvSpPr>
            <a:spLocks noGrp="1"/>
          </p:cNvSpPr>
          <p:nvPr>
            <p:ph type="sldNum" sz="quarter" idx="16"/>
          </p:nvPr>
        </p:nvSpPr>
        <p:spPr bwMode="gray"/>
        <p:txBody>
          <a:bodyPr/>
          <a:lstStyle>
            <a:lvl1pPr>
              <a:defRPr>
                <a:solidFill>
                  <a:schemeClr val="bg1"/>
                </a:solidFill>
              </a:defRPr>
            </a:lvl1pPr>
          </a:lstStyle>
          <a:p>
            <a:fld id="{FD5E7EB4-4CDF-47BB-AF16-07782904B863}" type="slidenum">
              <a:rPr lang="en-US" smtClean="0">
                <a:solidFill>
                  <a:srgbClr val="FFFFFF"/>
                </a:solidFill>
              </a:rPr>
              <a:pPr/>
              <a:t>‹#›</a:t>
            </a:fld>
            <a:endParaRPr lang="en-US" dirty="0">
              <a:solidFill>
                <a:srgbClr val="FFFFFF"/>
              </a:solidFill>
            </a:endParaRPr>
          </a:p>
        </p:txBody>
      </p:sp>
      <p:sp>
        <p:nvSpPr>
          <p:cNvPr id="12" name="Footer Placeholder 11"/>
          <p:cNvSpPr>
            <a:spLocks noGrp="1"/>
          </p:cNvSpPr>
          <p:nvPr>
            <p:ph type="ftr" sz="quarter" idx="15"/>
          </p:nvPr>
        </p:nvSpPr>
        <p:spPr bwMode="gray"/>
        <p:txBody>
          <a:bodyPr/>
          <a:lstStyle/>
          <a:p>
            <a:endParaRPr lang="en-US" dirty="0">
              <a:solidFill>
                <a:srgbClr val="000000"/>
              </a:solidFill>
            </a:endParaRPr>
          </a:p>
        </p:txBody>
      </p:sp>
      <p:sp>
        <p:nvSpPr>
          <p:cNvPr id="11" name="Content Placeholder 10"/>
          <p:cNvSpPr>
            <a:spLocks noGrp="1"/>
          </p:cNvSpPr>
          <p:nvPr>
            <p:ph sz="quarter" idx="14" hasCustomPrompt="1"/>
          </p:nvPr>
        </p:nvSpPr>
        <p:spPr bwMode="gray">
          <a:xfrm>
            <a:off x="467917" y="1484314"/>
            <a:ext cx="8208170" cy="4608511"/>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lvl1pPr>
            <a:lvl5pPr>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p:cNvSpPr>
            <a:spLocks noGrp="1"/>
          </p:cNvSpPr>
          <p:nvPr>
            <p:ph type="body" sz="quarter" idx="13" hasCustomPrompt="1"/>
          </p:nvPr>
        </p:nvSpPr>
        <p:spPr bwMode="gray">
          <a:xfrm>
            <a:off x="467916" y="332656"/>
            <a:ext cx="8208169"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bwMode="gray">
          <a:xfrm>
            <a:off x="467916" y="730800"/>
            <a:ext cx="8208169" cy="325952"/>
          </a:xfrm>
        </p:spPr>
        <p:txBody>
          <a:bodyPr/>
          <a:lstStyle>
            <a:lvl1pPr>
              <a:defRPr/>
            </a:lvl1pPr>
          </a:lstStyle>
          <a:p>
            <a:r>
              <a:rPr lang="en-US" dirty="0"/>
              <a:t>Insert slide title here (max. 2 lines | max. 1 line with Action Title)</a:t>
            </a:r>
          </a:p>
        </p:txBody>
      </p:sp>
    </p:spTree>
    <p:extLst>
      <p:ext uri="{BB962C8B-B14F-4D97-AF65-F5344CB8AC3E}">
        <p14:creationId xmlns:p14="http://schemas.microsoft.com/office/powerpoint/2010/main" xmlns="" val="3632983239"/>
      </p:ext>
    </p:extLst>
  </p:cSld>
  <p:clrMapOvr>
    <a:masterClrMapping/>
  </p:clrMapOvr>
  <p:extLst mod="1">
    <p:ext uri="{DCECCB84-F9BA-43D5-87BE-67443E8EF086}">
      <p15:sldGuideLst xmlns:p15="http://schemas.microsoft.com/office/powerpoint/2012/main" xmlns=""/>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647" y="3392584"/>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120966" y="444622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4" name="Date Placeholder 3"/>
          <p:cNvSpPr>
            <a:spLocks noGrp="1"/>
          </p:cNvSpPr>
          <p:nvPr>
            <p:ph type="dt" sz="half" idx="10"/>
          </p:nvPr>
        </p:nvSpPr>
        <p:spPr>
          <a:xfrm>
            <a:off x="457200" y="7102476"/>
            <a:ext cx="2133600" cy="365125"/>
          </a:xfrm>
          <a:prstGeom prst="rect">
            <a:avLst/>
          </a:prstGeom>
        </p:spPr>
        <p:txBody>
          <a:bodyPr/>
          <a:lstStyle/>
          <a:p>
            <a:fld id="{1D658F4A-F559-427B-ACB8-D0F8F2C5DABF}" type="datetimeFigureOut">
              <a:rPr lang="en-US">
                <a:solidFill>
                  <a:prstClr val="black"/>
                </a:solidFill>
              </a:rPr>
              <a:pPr/>
              <a:t>3/18/2019</a:t>
            </a:fld>
            <a:endParaRPr lang="en-US">
              <a:solidFill>
                <a:prstClr val="black"/>
              </a:solidFill>
            </a:endParaRPr>
          </a:p>
        </p:txBody>
      </p:sp>
      <p:sp>
        <p:nvSpPr>
          <p:cNvPr id="5" name="Footer Placeholder 4"/>
          <p:cNvSpPr>
            <a:spLocks noGrp="1"/>
          </p:cNvSpPr>
          <p:nvPr>
            <p:ph type="ftr" sz="quarter" idx="11"/>
          </p:nvPr>
        </p:nvSpPr>
        <p:spPr>
          <a:xfrm>
            <a:off x="3124200" y="710247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7102476"/>
            <a:ext cx="2133600" cy="365125"/>
          </a:xfrm>
          <a:prstGeom prst="rect">
            <a:avLst/>
          </a:prstGeom>
        </p:spPr>
        <p:txBody>
          <a:bodyPr/>
          <a:lstStyle/>
          <a:p>
            <a:fld id="{264C6CBA-D564-40B2-AEAD-9022215C60D6}" type="slidenum">
              <a:rPr lang="en-US">
                <a:solidFill>
                  <a:prstClr val="black"/>
                </a:solidFill>
              </a:rPr>
              <a:pPr/>
              <a:t>‹#›</a:t>
            </a:fld>
            <a:endParaRPr lang="en-US">
              <a:solidFill>
                <a:prstClr val="black"/>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15488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1_Titl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206566" y="3384933"/>
            <a:ext cx="7772400" cy="1470025"/>
          </a:xfrm>
        </p:spPr>
        <p:txBody>
          <a:bodyPr/>
          <a:lstStyle/>
          <a:p>
            <a:r>
              <a:rPr lang="en-US" dirty="0"/>
              <a:t>Click to edit Master title style</a:t>
            </a:r>
          </a:p>
        </p:txBody>
      </p:sp>
      <p:sp>
        <p:nvSpPr>
          <p:cNvPr id="3" name="Subtitle 2"/>
          <p:cNvSpPr>
            <a:spLocks noGrp="1"/>
          </p:cNvSpPr>
          <p:nvPr>
            <p:ph type="subTitle" idx="1"/>
          </p:nvPr>
        </p:nvSpPr>
        <p:spPr>
          <a:xfrm>
            <a:off x="553596" y="444745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9002251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Click to edit Master title style</a:t>
            </a:r>
          </a:p>
        </p:txBody>
      </p:sp>
      <p:sp>
        <p:nvSpPr>
          <p:cNvPr id="3" name="Content Placeholder 2"/>
          <p:cNvSpPr>
            <a:spLocks noGrp="1"/>
          </p:cNvSpPr>
          <p:nvPr>
            <p:ph idx="1"/>
          </p:nvPr>
        </p:nvSpPr>
        <p:spPr>
          <a:xfrm>
            <a:off x="457200" y="1024179"/>
            <a:ext cx="8229600" cy="5105400"/>
          </a:xfrm>
        </p:spPr>
        <p:txBody>
          <a:bodyPr/>
          <a:lstStyle>
            <a:lvl1pPr indent="-274320">
              <a:defRPr/>
            </a:lvl1pPr>
            <a:lvl2pPr indent="-274320">
              <a:defRPr/>
            </a:lvl2pPr>
            <a:lvl3pPr indent="-274320">
              <a:defRPr/>
            </a:lvl3pPr>
            <a:lvl4pPr indent="-274320">
              <a:defRPr/>
            </a:lvl4pPr>
            <a:lvl5pPr indent="-2743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28320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99303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12"/>
          <p:cNvGrpSpPr/>
          <p:nvPr userDrawn="1"/>
        </p:nvGrpSpPr>
        <p:grpSpPr>
          <a:xfrm>
            <a:off x="-10098" y="760165"/>
            <a:ext cx="8807355" cy="230436"/>
            <a:chOff x="-1066800" y="760164"/>
            <a:chExt cx="9753600" cy="230436"/>
          </a:xfrm>
        </p:grpSpPr>
        <p:sp>
          <p:nvSpPr>
            <p:cNvPr id="14" name="Rectangle 13"/>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9898980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5" name="Group 14"/>
          <p:cNvGrpSpPr/>
          <p:nvPr userDrawn="1"/>
        </p:nvGrpSpPr>
        <p:grpSpPr>
          <a:xfrm>
            <a:off x="-10098" y="760165"/>
            <a:ext cx="8807355" cy="230436"/>
            <a:chOff x="-1066800" y="760164"/>
            <a:chExt cx="9753600" cy="230436"/>
          </a:xfrm>
        </p:grpSpPr>
        <p:sp>
          <p:nvSpPr>
            <p:cNvPr id="16" name="Rectangle 15"/>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 name="Straight Connector 16"/>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6913779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8" y="-152400"/>
            <a:ext cx="9154098" cy="1143000"/>
          </a:xfrm>
        </p:spPr>
        <p:txBody>
          <a:bodyPr/>
          <a:lstStyle/>
          <a:p>
            <a:r>
              <a:rPr lang="en-US"/>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userDrawn="1"/>
        </p:nvGrpSpPr>
        <p:grpSpPr>
          <a:xfrm>
            <a:off x="-10098" y="760165"/>
            <a:ext cx="8807355" cy="230436"/>
            <a:chOff x="-1066800" y="760164"/>
            <a:chExt cx="9753600" cy="230436"/>
          </a:xfrm>
        </p:grpSpPr>
        <p:sp>
          <p:nvSpPr>
            <p:cNvPr id="12" name="Rectangle 11"/>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0194368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8097579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771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A78918-C40D-4461-9794-3D378D915ADC}" type="datetimeFigureOut">
              <a:rPr lang="ms-MY" smtClean="0"/>
              <a:pPr/>
              <a:t>18/03/2019</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9AD9186-19A4-4FA5-97D8-861D8633D599}" type="slidenum">
              <a:rPr lang="ms-MY" smtClean="0"/>
              <a:pPr/>
              <a:t>‹#›</a:t>
            </a:fld>
            <a:endParaRPr lang="ms-MY"/>
          </a:p>
        </p:txBody>
      </p:sp>
    </p:spTree>
    <p:extLst>
      <p:ext uri="{BB962C8B-B14F-4D97-AF65-F5344CB8AC3E}">
        <p14:creationId xmlns:p14="http://schemas.microsoft.com/office/powerpoint/2010/main" xmlns="" val="38331123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no Ref/Log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604231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15168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74140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0058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4155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USM Title Pag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9" y="3847023"/>
            <a:ext cx="6400801" cy="512015"/>
          </a:xfrm>
        </p:spPr>
        <p:txBody>
          <a:bodyPr>
            <a:normAutofit/>
          </a:bodyPr>
          <a:lstStyle>
            <a:lvl1pPr marL="0" indent="0" algn="ctr">
              <a:buNone/>
              <a:defRPr sz="2000" b="1" i="0">
                <a:solidFill>
                  <a:schemeClr val="tx1">
                    <a:tint val="75000"/>
                  </a:schemeClr>
                </a:solidFill>
              </a:defRPr>
            </a:lvl1pPr>
            <a:lvl2pPr marL="456905" indent="0" algn="ctr">
              <a:buNone/>
              <a:defRPr>
                <a:solidFill>
                  <a:schemeClr val="tx1">
                    <a:tint val="75000"/>
                  </a:schemeClr>
                </a:solidFill>
              </a:defRPr>
            </a:lvl2pPr>
            <a:lvl3pPr marL="913808" indent="0" algn="ctr">
              <a:buNone/>
              <a:defRPr>
                <a:solidFill>
                  <a:schemeClr val="tx1">
                    <a:tint val="75000"/>
                  </a:schemeClr>
                </a:solidFill>
              </a:defRPr>
            </a:lvl3pPr>
            <a:lvl4pPr marL="1370714" indent="0" algn="ctr">
              <a:buNone/>
              <a:defRPr>
                <a:solidFill>
                  <a:schemeClr val="tx1">
                    <a:tint val="75000"/>
                  </a:schemeClr>
                </a:solidFill>
              </a:defRPr>
            </a:lvl4pPr>
            <a:lvl5pPr marL="1827617" indent="0" algn="ctr">
              <a:buNone/>
              <a:defRPr>
                <a:solidFill>
                  <a:schemeClr val="tx1">
                    <a:tint val="75000"/>
                  </a:schemeClr>
                </a:solidFill>
              </a:defRPr>
            </a:lvl5pPr>
            <a:lvl6pPr marL="2284521" indent="0" algn="ctr">
              <a:buNone/>
              <a:defRPr>
                <a:solidFill>
                  <a:schemeClr val="tx1">
                    <a:tint val="75000"/>
                  </a:schemeClr>
                </a:solidFill>
              </a:defRPr>
            </a:lvl6pPr>
            <a:lvl7pPr marL="2741427" indent="0" algn="ctr">
              <a:buNone/>
              <a:defRPr>
                <a:solidFill>
                  <a:schemeClr val="tx1">
                    <a:tint val="75000"/>
                  </a:schemeClr>
                </a:solidFill>
              </a:defRPr>
            </a:lvl7pPr>
            <a:lvl8pPr marL="3198329" indent="0" algn="ctr">
              <a:buNone/>
              <a:defRPr>
                <a:solidFill>
                  <a:schemeClr val="tx1">
                    <a:tint val="75000"/>
                  </a:schemeClr>
                </a:solidFill>
              </a:defRPr>
            </a:lvl8pPr>
            <a:lvl9pPr marL="3655234" indent="0" algn="ctr">
              <a:buNone/>
              <a:defRPr>
                <a:solidFill>
                  <a:schemeClr val="tx1">
                    <a:tint val="75000"/>
                  </a:schemeClr>
                </a:solidFill>
              </a:defRPr>
            </a:lvl9pPr>
          </a:lstStyle>
          <a:p>
            <a:r>
              <a:rPr lang="en-US" dirty="0" err="1" smtClean="0"/>
              <a:t>Nama</a:t>
            </a:r>
            <a:r>
              <a:rPr lang="en-US" dirty="0" smtClean="0"/>
              <a:t> </a:t>
            </a:r>
            <a:r>
              <a:rPr lang="en-US" dirty="0" err="1" smtClean="0"/>
              <a:t>Pembentang</a:t>
            </a:r>
            <a:endParaRPr lang="en-US" dirty="0" smtClean="0"/>
          </a:p>
        </p:txBody>
      </p:sp>
      <p:sp>
        <p:nvSpPr>
          <p:cNvPr id="12" name="Title 11"/>
          <p:cNvSpPr>
            <a:spLocks noGrp="1"/>
          </p:cNvSpPr>
          <p:nvPr>
            <p:ph type="title" hasCustomPrompt="1"/>
          </p:nvPr>
        </p:nvSpPr>
        <p:spPr>
          <a:xfrm>
            <a:off x="457206" y="2391424"/>
            <a:ext cx="8229601" cy="1143000"/>
          </a:xfrm>
        </p:spPr>
        <p:txBody>
          <a:bodyPr/>
          <a:lstStyle>
            <a:lvl1pPr>
              <a:defRPr sz="3200">
                <a:solidFill>
                  <a:schemeClr val="accent1">
                    <a:lumMod val="50000"/>
                  </a:schemeClr>
                </a:solidFill>
              </a:defRPr>
            </a:lvl1pPr>
          </a:lstStyle>
          <a:p>
            <a:r>
              <a:rPr lang="en-US" dirty="0" err="1" smtClean="0"/>
              <a:t>Tajuk</a:t>
            </a:r>
            <a:endParaRPr lang="en-US" dirty="0"/>
          </a:p>
        </p:txBody>
      </p:sp>
    </p:spTree>
    <p:extLst>
      <p:ext uri="{BB962C8B-B14F-4D97-AF65-F5344CB8AC3E}">
        <p14:creationId xmlns:p14="http://schemas.microsoft.com/office/powerpoint/2010/main" xmlns="" val="40015109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647" y="3392584"/>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120966" y="444622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4" name="Date Placeholder 3"/>
          <p:cNvSpPr>
            <a:spLocks noGrp="1"/>
          </p:cNvSpPr>
          <p:nvPr>
            <p:ph type="dt" sz="half" idx="10"/>
          </p:nvPr>
        </p:nvSpPr>
        <p:spPr>
          <a:xfrm>
            <a:off x="457200" y="7102476"/>
            <a:ext cx="2133600" cy="365125"/>
          </a:xfrm>
          <a:prstGeom prst="rect">
            <a:avLst/>
          </a:prstGeom>
        </p:spPr>
        <p:txBody>
          <a:bodyPr/>
          <a:lstStyle/>
          <a:p>
            <a:fld id="{1D658F4A-F559-427B-ACB8-D0F8F2C5DABF}" type="datetimeFigureOut">
              <a:rPr lang="en-US" smtClean="0">
                <a:solidFill>
                  <a:prstClr val="black"/>
                </a:solidFill>
              </a:rPr>
              <a:pPr/>
              <a:t>3/18/2019</a:t>
            </a:fld>
            <a:endParaRPr lang="en-US">
              <a:solidFill>
                <a:prstClr val="black"/>
              </a:solidFill>
            </a:endParaRPr>
          </a:p>
        </p:txBody>
      </p:sp>
      <p:sp>
        <p:nvSpPr>
          <p:cNvPr id="5" name="Footer Placeholder 4"/>
          <p:cNvSpPr>
            <a:spLocks noGrp="1"/>
          </p:cNvSpPr>
          <p:nvPr>
            <p:ph type="ftr" sz="quarter" idx="11"/>
          </p:nvPr>
        </p:nvSpPr>
        <p:spPr>
          <a:xfrm>
            <a:off x="3124200" y="710247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7102476"/>
            <a:ext cx="2133600" cy="365125"/>
          </a:xfrm>
          <a:prstGeom prst="rect">
            <a:avLst/>
          </a:prstGeom>
        </p:spPr>
        <p:txBody>
          <a:bodyPr/>
          <a:lstStyle/>
          <a:p>
            <a:fld id="{264C6CBA-D564-40B2-AEAD-9022215C60D6}" type="slidenum">
              <a:rPr lang="en-US" smtClean="0">
                <a:solidFill>
                  <a:prstClr val="black"/>
                </a:solidFill>
              </a:rPr>
              <a:pPr/>
              <a:t>‹#›</a:t>
            </a:fld>
            <a:endParaRPr lang="en-US">
              <a:solidFill>
                <a:prstClr val="black"/>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45887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1_Titl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206566" y="3384933"/>
            <a:ext cx="7772400" cy="1470025"/>
          </a:xfrm>
        </p:spPr>
        <p:txBody>
          <a:bodyPr/>
          <a:lstStyle/>
          <a:p>
            <a:r>
              <a:rPr lang="en-US" dirty="0"/>
              <a:t>Click to edit Master title style</a:t>
            </a:r>
          </a:p>
        </p:txBody>
      </p:sp>
      <p:sp>
        <p:nvSpPr>
          <p:cNvPr id="3" name="Subtitle 2"/>
          <p:cNvSpPr>
            <a:spLocks noGrp="1"/>
          </p:cNvSpPr>
          <p:nvPr>
            <p:ph type="subTitle" idx="1"/>
          </p:nvPr>
        </p:nvSpPr>
        <p:spPr>
          <a:xfrm>
            <a:off x="553596" y="444745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7867058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Click to edit Master title style</a:t>
            </a:r>
          </a:p>
        </p:txBody>
      </p:sp>
      <p:sp>
        <p:nvSpPr>
          <p:cNvPr id="3" name="Content Placeholder 2"/>
          <p:cNvSpPr>
            <a:spLocks noGrp="1"/>
          </p:cNvSpPr>
          <p:nvPr>
            <p:ph idx="1"/>
          </p:nvPr>
        </p:nvSpPr>
        <p:spPr>
          <a:xfrm>
            <a:off x="457200" y="1024179"/>
            <a:ext cx="8229600" cy="5105400"/>
          </a:xfrm>
        </p:spPr>
        <p:txBody>
          <a:bodyPr/>
          <a:lstStyle>
            <a:lvl1pPr indent="-274320">
              <a:defRPr/>
            </a:lvl1pPr>
            <a:lvl2pPr indent="-274320">
              <a:defRPr/>
            </a:lvl2pPr>
            <a:lvl3pPr indent="-274320">
              <a:defRPr/>
            </a:lvl3pPr>
            <a:lvl4pPr indent="-274320">
              <a:defRPr/>
            </a:lvl4pPr>
            <a:lvl5pPr indent="-2743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47301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965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A78918-C40D-4461-9794-3D378D915ADC}" type="datetimeFigureOut">
              <a:rPr lang="ms-MY" smtClean="0"/>
              <a:pPr/>
              <a:t>18/03/2019</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9AD9186-19A4-4FA5-97D8-861D8633D599}" type="slidenum">
              <a:rPr lang="ms-MY" smtClean="0"/>
              <a:pPr/>
              <a:t>‹#›</a:t>
            </a:fld>
            <a:endParaRPr lang="ms-MY"/>
          </a:p>
        </p:txBody>
      </p:sp>
    </p:spTree>
    <p:extLst>
      <p:ext uri="{BB962C8B-B14F-4D97-AF65-F5344CB8AC3E}">
        <p14:creationId xmlns:p14="http://schemas.microsoft.com/office/powerpoint/2010/main" xmlns="" val="25078450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12"/>
          <p:cNvGrpSpPr/>
          <p:nvPr userDrawn="1"/>
        </p:nvGrpSpPr>
        <p:grpSpPr>
          <a:xfrm>
            <a:off x="-10098" y="760165"/>
            <a:ext cx="8807355" cy="230436"/>
            <a:chOff x="-1066800" y="760164"/>
            <a:chExt cx="9753600" cy="230436"/>
          </a:xfrm>
        </p:grpSpPr>
        <p:sp>
          <p:nvSpPr>
            <p:cNvPr id="14" name="Rectangle 13"/>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5" name="Straight Connector 14"/>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8714167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5" name="Group 14"/>
          <p:cNvGrpSpPr/>
          <p:nvPr userDrawn="1"/>
        </p:nvGrpSpPr>
        <p:grpSpPr>
          <a:xfrm>
            <a:off x="-10098" y="760165"/>
            <a:ext cx="8807355" cy="230436"/>
            <a:chOff x="-1066800" y="760164"/>
            <a:chExt cx="9753600" cy="230436"/>
          </a:xfrm>
        </p:grpSpPr>
        <p:sp>
          <p:nvSpPr>
            <p:cNvPr id="16" name="Rectangle 15"/>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7" name="Straight Connector 16"/>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7021733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8" y="-152400"/>
            <a:ext cx="9154098" cy="1143000"/>
          </a:xfrm>
        </p:spPr>
        <p:txBody>
          <a:bodyPr/>
          <a:lstStyle/>
          <a:p>
            <a:r>
              <a:rPr lang="en-US"/>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userDrawn="1"/>
        </p:nvGrpSpPr>
        <p:grpSpPr>
          <a:xfrm>
            <a:off x="-10098" y="760165"/>
            <a:ext cx="8807355" cy="230436"/>
            <a:chOff x="-1066800" y="760164"/>
            <a:chExt cx="9753600" cy="230436"/>
          </a:xfrm>
        </p:grpSpPr>
        <p:sp>
          <p:nvSpPr>
            <p:cNvPr id="12" name="Rectangle 11"/>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13" name="Straight Connector 12"/>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0567500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148433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26700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no Ref/Log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349379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17435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5688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02474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636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6" Type="http://schemas.openxmlformats.org/officeDocument/2006/relationships/image" Target="../media/image2.png"/><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theme" Target="../theme/theme10.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2.png"/><Relationship Id="rId2" Type="http://schemas.openxmlformats.org/officeDocument/2006/relationships/slideLayout" Target="../slideLayouts/slideLayout72.xml"/><Relationship Id="rId16" Type="http://schemas.openxmlformats.org/officeDocument/2006/relationships/theme" Target="../theme/theme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2.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7.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2.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8.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6" Type="http://schemas.openxmlformats.org/officeDocument/2006/relationships/image" Target="../media/image2.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theme" Target="../theme/theme9.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78918-C40D-4461-9794-3D378D915ADC}" type="datetimeFigureOut">
              <a:rPr lang="ms-MY" smtClean="0"/>
              <a:pPr/>
              <a:t>18/03/2019</a:t>
            </a:fld>
            <a:endParaRPr lang="ms-MY"/>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D9186-19A4-4FA5-97D8-861D8633D599}" type="slidenum">
              <a:rPr lang="ms-MY" smtClean="0"/>
              <a:pPr/>
              <a:t>‹#›</a:t>
            </a:fld>
            <a:endParaRPr lang="ms-MY"/>
          </a:p>
        </p:txBody>
      </p:sp>
    </p:spTree>
    <p:extLst>
      <p:ext uri="{BB962C8B-B14F-4D97-AF65-F5344CB8AC3E}">
        <p14:creationId xmlns:p14="http://schemas.microsoft.com/office/powerpoint/2010/main" xmlns="" val="3331363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5400"/>
            <a:ext cx="82296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48469361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Lst>
  <p:txStyles>
    <p:titleStyle>
      <a:lvl1pPr algn="ctr" defTabSz="914400" rtl="0" eaLnBrk="1" latinLnBrk="0" hangingPunct="1">
        <a:spcBef>
          <a:spcPct val="0"/>
        </a:spcBef>
        <a:buNone/>
        <a:defRPr sz="36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40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fontAlgn="auto" hangingPunct="0">
              <a:spcBef>
                <a:spcPts val="0"/>
              </a:spcBef>
              <a:spcAft>
                <a:spcPts val="0"/>
              </a:spcAft>
              <a:defRPr sz="1400" b="0">
                <a:solidFill>
                  <a:srgbClr val="FFFFFF"/>
                </a:solidFill>
                <a:latin typeface="Times New Roman" pitchFamily="18" charset="0"/>
                <a:cs typeface="+mn-cs"/>
              </a:defRPr>
            </a:lvl1pPr>
          </a:lstStyle>
          <a:p>
            <a:pPr>
              <a:defRPr/>
            </a:pPr>
            <a:fld id="{6BEAEF83-5ABF-48A7-8B45-64B5F2D300B7}" type="datetimeFigureOut">
              <a:rPr lang="en-US"/>
              <a:pPr>
                <a:defRPr/>
              </a:pPr>
              <a:t>3/18/2019</a:t>
            </a:fld>
            <a:endParaRPr lang="en-US"/>
          </a:p>
        </p:txBody>
      </p:sp>
      <p:sp>
        <p:nvSpPr>
          <p:cNvPr id="1027" name="Rectangle 3"/>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fontAlgn="auto" hangingPunct="0">
              <a:spcBef>
                <a:spcPts val="0"/>
              </a:spcBef>
              <a:spcAft>
                <a:spcPts val="0"/>
              </a:spcAft>
              <a:defRPr sz="1400" b="0">
                <a:solidFill>
                  <a:srgbClr val="FFFFFF"/>
                </a:solidFill>
                <a:latin typeface="Times New Roman" pitchFamily="18" charset="0"/>
                <a:cs typeface="+mn-cs"/>
              </a:defRPr>
            </a:lvl1pPr>
          </a:lstStyle>
          <a:p>
            <a:pPr>
              <a:defRPr/>
            </a:pPr>
            <a:endParaRPr lang="en-US"/>
          </a:p>
        </p:txBody>
      </p:sp>
      <p:sp>
        <p:nvSpPr>
          <p:cNvPr id="1028" name="Rectangle 4"/>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fontAlgn="auto" hangingPunct="0">
              <a:spcBef>
                <a:spcPts val="0"/>
              </a:spcBef>
              <a:spcAft>
                <a:spcPts val="0"/>
              </a:spcAft>
              <a:defRPr sz="1400" b="0">
                <a:solidFill>
                  <a:srgbClr val="FFFFFF"/>
                </a:solidFill>
                <a:latin typeface="Times New Roman" pitchFamily="18" charset="0"/>
                <a:cs typeface="+mn-cs"/>
              </a:defRPr>
            </a:lvl1pPr>
          </a:lstStyle>
          <a:p>
            <a:pPr>
              <a:defRPr/>
            </a:pPr>
            <a:fld id="{5FB67AF5-148B-4EFC-8EF5-2ED304B566B1}" type="slidenum">
              <a:rPr lang="en-US"/>
              <a:pPr>
                <a:defRPr/>
              </a:pPr>
              <a:t>‹#›</a:t>
            </a:fld>
            <a:endParaRPr lang="en-US"/>
          </a:p>
        </p:txBody>
      </p:sp>
      <p:sp>
        <p:nvSpPr>
          <p:cNvPr id="1029" name="Rectangle 5"/>
          <p:cNvSpPr>
            <a:spLocks noGrp="1" noChangeArrowheads="1"/>
          </p:cNvSpPr>
          <p:nvPr>
            <p:ph type="title"/>
          </p:nvPr>
        </p:nvSpPr>
        <p:spPr bwMode="auto">
          <a:xfrm>
            <a:off x="1117600" y="609600"/>
            <a:ext cx="69088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1117600" y="1981200"/>
            <a:ext cx="69088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1313061616"/>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1" fontAlgn="base" hangingPunct="1">
        <a:spcBef>
          <a:spcPct val="0"/>
        </a:spcBef>
        <a:spcAft>
          <a:spcPct val="0"/>
        </a:spcAft>
        <a:defRPr sz="4400" b="1">
          <a:solidFill>
            <a:schemeClr val="tx2"/>
          </a:solidFill>
          <a:latin typeface="Arial" charset="0"/>
        </a:defRPr>
      </a:lvl6pPr>
      <a:lvl7pPr marL="914400" algn="ctr" rtl="0" eaLnBrk="1" fontAlgn="base" hangingPunct="1">
        <a:spcBef>
          <a:spcPct val="0"/>
        </a:spcBef>
        <a:spcAft>
          <a:spcPct val="0"/>
        </a:spcAft>
        <a:defRPr sz="4400" b="1">
          <a:solidFill>
            <a:schemeClr val="tx2"/>
          </a:solidFill>
          <a:latin typeface="Arial" charset="0"/>
        </a:defRPr>
      </a:lvl7pPr>
      <a:lvl8pPr marL="1371600" algn="ctr" rtl="0" eaLnBrk="1" fontAlgn="base" hangingPunct="1">
        <a:spcBef>
          <a:spcPct val="0"/>
        </a:spcBef>
        <a:spcAft>
          <a:spcPct val="0"/>
        </a:spcAft>
        <a:defRPr sz="4400" b="1">
          <a:solidFill>
            <a:schemeClr val="tx2"/>
          </a:solidFill>
          <a:latin typeface="Arial" charset="0"/>
        </a:defRPr>
      </a:lvl8pPr>
      <a:lvl9pPr marL="1828800" algn="ctr" rtl="0" eaLnBrk="1" fontAlgn="base" hangingPunct="1">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SzPct val="100000"/>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b="1">
          <a:solidFill>
            <a:schemeClr val="tx1"/>
          </a:solidFill>
          <a:latin typeface="+mn-lt"/>
        </a:defRPr>
      </a:lvl2pPr>
      <a:lvl3pPr marL="1143000" indent="-228600" algn="l" rtl="0" eaLnBrk="0" fontAlgn="base" hangingPunct="0">
        <a:spcBef>
          <a:spcPct val="20000"/>
        </a:spcBef>
        <a:spcAft>
          <a:spcPct val="0"/>
        </a:spcAft>
        <a:buSzPct val="10000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b="1">
          <a:solidFill>
            <a:schemeClr val="tx1"/>
          </a:solidFill>
          <a:latin typeface="+mn-lt"/>
        </a:defRPr>
      </a:lvl4pPr>
      <a:lvl5pPr marL="2057400" indent="-228600" algn="l" rtl="0" eaLnBrk="0" fontAlgn="base" hangingPunct="0">
        <a:spcBef>
          <a:spcPct val="20000"/>
        </a:spcBef>
        <a:spcAft>
          <a:spcPct val="0"/>
        </a:spcAft>
        <a:buSzPct val="100000"/>
        <a:buChar char="•"/>
        <a:defRPr sz="2000" b="1">
          <a:solidFill>
            <a:schemeClr val="tx1"/>
          </a:solidFill>
          <a:latin typeface="+mn-lt"/>
        </a:defRPr>
      </a:lvl5pPr>
      <a:lvl6pPr marL="2514600" indent="-228600" algn="l" rtl="0" eaLnBrk="1" fontAlgn="base" hangingPunct="1">
        <a:spcBef>
          <a:spcPct val="20000"/>
        </a:spcBef>
        <a:spcAft>
          <a:spcPct val="0"/>
        </a:spcAft>
        <a:buSzPct val="100000"/>
        <a:buChar char="•"/>
        <a:defRPr sz="2000" b="1">
          <a:solidFill>
            <a:schemeClr val="tx1"/>
          </a:solidFill>
          <a:latin typeface="+mn-lt"/>
        </a:defRPr>
      </a:lvl6pPr>
      <a:lvl7pPr marL="2971800" indent="-228600" algn="l" rtl="0" eaLnBrk="1" fontAlgn="base" hangingPunct="1">
        <a:spcBef>
          <a:spcPct val="20000"/>
        </a:spcBef>
        <a:spcAft>
          <a:spcPct val="0"/>
        </a:spcAft>
        <a:buSzPct val="100000"/>
        <a:buChar char="•"/>
        <a:defRPr sz="2000" b="1">
          <a:solidFill>
            <a:schemeClr val="tx1"/>
          </a:solidFill>
          <a:latin typeface="+mn-lt"/>
        </a:defRPr>
      </a:lvl7pPr>
      <a:lvl8pPr marL="3429000" indent="-228600" algn="l" rtl="0" eaLnBrk="1" fontAlgn="base" hangingPunct="1">
        <a:spcBef>
          <a:spcPct val="20000"/>
        </a:spcBef>
        <a:spcAft>
          <a:spcPct val="0"/>
        </a:spcAft>
        <a:buSzPct val="100000"/>
        <a:buChar char="•"/>
        <a:defRPr sz="2000" b="1">
          <a:solidFill>
            <a:schemeClr val="tx1"/>
          </a:solidFill>
          <a:latin typeface="+mn-lt"/>
        </a:defRPr>
      </a:lvl8pPr>
      <a:lvl9pPr marL="3886200" indent="-228600" algn="l" rtl="0" eaLnBrk="1" fontAlgn="base" hangingPunct="1">
        <a:spcBef>
          <a:spcPct val="2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F96BCE3-C151-490B-9184-6179D57D6A8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314906185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ransition>
    <p:random/>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F96BCE3-C151-490B-9184-6179D57D6A8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603870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p:random/>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F96BCE3-C151-490B-9184-6179D57D6A8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113637547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ransition>
    <p:random/>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5400"/>
            <a:ext cx="82296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82806783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Lst>
  <p:txStyles>
    <p:titleStyle>
      <a:lvl1pPr algn="ctr" defTabSz="914400" rtl="0" eaLnBrk="1" latinLnBrk="0" hangingPunct="1">
        <a:spcBef>
          <a:spcPct val="0"/>
        </a:spcBef>
        <a:buNone/>
        <a:defRPr sz="36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5400"/>
            <a:ext cx="82296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425157880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txStyles>
    <p:titleStyle>
      <a:lvl1pPr algn="ctr" defTabSz="914400" rtl="0" eaLnBrk="1" latinLnBrk="0" hangingPunct="1">
        <a:spcBef>
          <a:spcPct val="0"/>
        </a:spcBef>
        <a:buNone/>
        <a:defRPr sz="36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5400"/>
            <a:ext cx="82296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63787967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Lst>
  <p:txStyles>
    <p:titleStyle>
      <a:lvl1pPr algn="ctr" defTabSz="914400" rtl="0" eaLnBrk="1" latinLnBrk="0" hangingPunct="1">
        <a:spcBef>
          <a:spcPct val="0"/>
        </a:spcBef>
        <a:buNone/>
        <a:defRPr sz="36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5400"/>
            <a:ext cx="82296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4715853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Lst>
  <p:txStyles>
    <p:titleStyle>
      <a:lvl1pPr algn="ctr" defTabSz="914400" rtl="0" eaLnBrk="1" latinLnBrk="0" hangingPunct="1">
        <a:spcBef>
          <a:spcPct val="0"/>
        </a:spcBef>
        <a:buNone/>
        <a:defRPr sz="36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5.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0.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Grp="1" noChangeArrowheads="1"/>
          </p:cNvSpPr>
          <p:nvPr>
            <p:ph type="subTitle" idx="1"/>
          </p:nvPr>
        </p:nvSpPr>
        <p:spPr bwMode="auto">
          <a:xfrm>
            <a:off x="2395786" y="4202682"/>
            <a:ext cx="4947187" cy="1200329"/>
          </a:xfrm>
          <a:prstGeom prst="rect">
            <a:avLst/>
          </a:prstGeom>
          <a:noFill/>
          <a:ln w="9525">
            <a:noFill/>
            <a:miter lim="800000"/>
            <a:headEnd/>
            <a:tailEnd/>
          </a:ln>
        </p:spPr>
        <p:txBody>
          <a:bodyPr wrap="none">
            <a:spAutoFit/>
          </a:bodyPr>
          <a:lstStyle/>
          <a:p>
            <a:pPr algn="ctr" fontAlgn="base">
              <a:spcBef>
                <a:spcPct val="0"/>
              </a:spcBef>
              <a:spcAft>
                <a:spcPct val="0"/>
              </a:spcAft>
            </a:pPr>
            <a:r>
              <a:rPr lang="en-US" b="0" dirty="0">
                <a:solidFill>
                  <a:srgbClr val="002060"/>
                </a:solidFill>
                <a:latin typeface="Arial" pitchFamily="34" charset="0"/>
                <a:cs typeface="Arial" pitchFamily="34" charset="0"/>
              </a:rPr>
              <a:t>Prof. </a:t>
            </a:r>
            <a:r>
              <a:rPr lang="en-US" b="0" dirty="0" err="1">
                <a:solidFill>
                  <a:srgbClr val="002060"/>
                </a:solidFill>
                <a:latin typeface="Arial" pitchFamily="34" charset="0"/>
                <a:cs typeface="Arial" pitchFamily="34" charset="0"/>
              </a:rPr>
              <a:t>Dato</a:t>
            </a:r>
            <a:r>
              <a:rPr lang="en-US" b="0" dirty="0">
                <a:solidFill>
                  <a:srgbClr val="002060"/>
                </a:solidFill>
                <a:latin typeface="Arial" pitchFamily="34" charset="0"/>
                <a:cs typeface="Arial" pitchFamily="34" charset="0"/>
              </a:rPr>
              <a:t>’ Dr. </a:t>
            </a:r>
            <a:r>
              <a:rPr lang="en-US" b="0" dirty="0" err="1">
                <a:solidFill>
                  <a:srgbClr val="002060"/>
                </a:solidFill>
                <a:latin typeface="Arial" pitchFamily="34" charset="0"/>
                <a:cs typeface="Arial" pitchFamily="34" charset="0"/>
              </a:rPr>
              <a:t>Mafauzy</a:t>
            </a:r>
            <a:r>
              <a:rPr lang="en-US" b="0" dirty="0">
                <a:solidFill>
                  <a:srgbClr val="002060"/>
                </a:solidFill>
                <a:latin typeface="Arial" pitchFamily="34" charset="0"/>
                <a:cs typeface="Arial" pitchFamily="34" charset="0"/>
              </a:rPr>
              <a:t> Mohamed</a:t>
            </a:r>
          </a:p>
          <a:p>
            <a:pPr algn="ctr" fontAlgn="base">
              <a:spcBef>
                <a:spcPct val="0"/>
              </a:spcBef>
              <a:spcAft>
                <a:spcPct val="0"/>
              </a:spcAft>
            </a:pPr>
            <a:r>
              <a:rPr lang="en-US" b="0" dirty="0">
                <a:solidFill>
                  <a:srgbClr val="002060"/>
                </a:solidFill>
                <a:latin typeface="Arial" pitchFamily="34" charset="0"/>
                <a:cs typeface="Arial" pitchFamily="34" charset="0"/>
              </a:rPr>
              <a:t>Professor of Medicine /</a:t>
            </a:r>
          </a:p>
          <a:p>
            <a:pPr algn="ctr" fontAlgn="base">
              <a:spcBef>
                <a:spcPct val="0"/>
              </a:spcBef>
              <a:spcAft>
                <a:spcPct val="0"/>
              </a:spcAft>
            </a:pPr>
            <a:r>
              <a:rPr lang="en-US" b="0" dirty="0">
                <a:solidFill>
                  <a:srgbClr val="002060"/>
                </a:solidFill>
                <a:latin typeface="Arial" pitchFamily="34" charset="0"/>
                <a:cs typeface="Arial" pitchFamily="34" charset="0"/>
              </a:rPr>
              <a:t>Senior Consultant Endocrinologist</a:t>
            </a:r>
          </a:p>
          <a:p>
            <a:pPr algn="ctr" fontAlgn="base">
              <a:spcBef>
                <a:spcPct val="0"/>
              </a:spcBef>
              <a:spcAft>
                <a:spcPct val="0"/>
              </a:spcAft>
            </a:pPr>
            <a:r>
              <a:rPr lang="en-US" b="0" dirty="0">
                <a:solidFill>
                  <a:srgbClr val="002060"/>
                </a:solidFill>
                <a:latin typeface="Arial" pitchFamily="34" charset="0"/>
                <a:cs typeface="Arial" pitchFamily="34" charset="0"/>
              </a:rPr>
              <a:t>Health Campus, </a:t>
            </a:r>
            <a:r>
              <a:rPr lang="en-US" b="0" dirty="0" err="1">
                <a:solidFill>
                  <a:srgbClr val="002060"/>
                </a:solidFill>
                <a:latin typeface="Arial" pitchFamily="34" charset="0"/>
                <a:cs typeface="Arial" pitchFamily="34" charset="0"/>
              </a:rPr>
              <a:t>Universiti</a:t>
            </a:r>
            <a:r>
              <a:rPr lang="en-US" b="0" dirty="0">
                <a:solidFill>
                  <a:srgbClr val="002060"/>
                </a:solidFill>
                <a:latin typeface="Arial" pitchFamily="34" charset="0"/>
                <a:cs typeface="Arial" pitchFamily="34" charset="0"/>
              </a:rPr>
              <a:t> </a:t>
            </a:r>
            <a:r>
              <a:rPr lang="en-US" b="0" dirty="0" err="1">
                <a:solidFill>
                  <a:srgbClr val="002060"/>
                </a:solidFill>
                <a:latin typeface="Arial" pitchFamily="34" charset="0"/>
                <a:cs typeface="Arial" pitchFamily="34" charset="0"/>
              </a:rPr>
              <a:t>Sains</a:t>
            </a:r>
            <a:r>
              <a:rPr lang="en-US" b="0" dirty="0">
                <a:solidFill>
                  <a:srgbClr val="002060"/>
                </a:solidFill>
                <a:latin typeface="Arial" pitchFamily="34" charset="0"/>
                <a:cs typeface="Arial" pitchFamily="34" charset="0"/>
              </a:rPr>
              <a:t> Malaysia</a:t>
            </a:r>
          </a:p>
        </p:txBody>
      </p:sp>
      <p:sp>
        <p:nvSpPr>
          <p:cNvPr id="4" name="Title 1"/>
          <p:cNvSpPr>
            <a:spLocks noGrp="1"/>
          </p:cNvSpPr>
          <p:nvPr>
            <p:ph type="title"/>
          </p:nvPr>
        </p:nvSpPr>
        <p:spPr>
          <a:xfrm>
            <a:off x="1340844" y="1472542"/>
            <a:ext cx="6712927" cy="2162731"/>
          </a:xfrm>
          <a:ln w="38100">
            <a:solidFill>
              <a:srgbClr val="002060"/>
            </a:solidFill>
          </a:ln>
        </p:spPr>
        <p:txBody>
          <a:bodyPr>
            <a:normAutofit/>
          </a:bodyPr>
          <a:lstStyle/>
          <a:p>
            <a:r>
              <a:rPr lang="en-US" sz="3600" dirty="0"/>
              <a:t> </a:t>
            </a:r>
            <a:endParaRPr lang="en-US" sz="3500" b="1" dirty="0">
              <a:solidFill>
                <a:srgbClr val="FFFF00"/>
              </a:solidFill>
            </a:endParaRPr>
          </a:p>
        </p:txBody>
      </p:sp>
      <p:sp>
        <p:nvSpPr>
          <p:cNvPr id="6" name="TextBox 5"/>
          <p:cNvSpPr txBox="1"/>
          <p:nvPr/>
        </p:nvSpPr>
        <p:spPr>
          <a:xfrm>
            <a:off x="6343696" y="482657"/>
            <a:ext cx="184607" cy="369267"/>
          </a:xfrm>
          <a:prstGeom prst="rect">
            <a:avLst/>
          </a:prstGeom>
          <a:noFill/>
        </p:spPr>
        <p:txBody>
          <a:bodyPr wrap="none" lIns="91379" tIns="45688" rIns="91379" bIns="45688" rtlCol="0">
            <a:spAutoFit/>
          </a:bodyPr>
          <a:lstStyle/>
          <a:p>
            <a:pPr defTabSz="685357" fontAlgn="auto">
              <a:spcBef>
                <a:spcPts val="0"/>
              </a:spcBef>
              <a:spcAft>
                <a:spcPts val="0"/>
              </a:spcAft>
            </a:pPr>
            <a:endParaRPr lang="en-US" dirty="0">
              <a:solidFill>
                <a:prstClr val="black"/>
              </a:solidFill>
              <a:latin typeface="Calibri" panose="020F0502020204030204"/>
            </a:endParaRPr>
          </a:p>
        </p:txBody>
      </p:sp>
      <p:sp>
        <p:nvSpPr>
          <p:cNvPr id="2" name="Rectangle 1"/>
          <p:cNvSpPr/>
          <p:nvPr/>
        </p:nvSpPr>
        <p:spPr>
          <a:xfrm>
            <a:off x="1358424" y="1473171"/>
            <a:ext cx="6712927" cy="2162106"/>
          </a:xfrm>
          <a:prstGeom prst="rect">
            <a:avLst/>
          </a:prstGeom>
        </p:spPr>
        <p:txBody>
          <a:bodyPr wrap="square" lIns="68558" tIns="34278" rIns="68558" bIns="34278">
            <a:spAutoFit/>
          </a:bodyPr>
          <a:lstStyle/>
          <a:p>
            <a:pPr algn="ctr"/>
            <a:r>
              <a:rPr lang="en-US" sz="4800" b="1" dirty="0">
                <a:solidFill>
                  <a:srgbClr val="002060"/>
                </a:solidFill>
                <a:latin typeface="Calibri" panose="020F0502020204030204"/>
              </a:rPr>
              <a:t> </a:t>
            </a:r>
            <a:r>
              <a:rPr lang="en-MY" sz="4400" b="1" dirty="0" smtClean="0">
                <a:solidFill>
                  <a:srgbClr val="002060"/>
                </a:solidFill>
              </a:rPr>
              <a:t>Diagnosis of Diabetes Mellitus &amp; Laboratory Investigations for Diabetes</a:t>
            </a:r>
            <a:endParaRPr lang="ms-MY" sz="4000" dirty="0">
              <a:solidFill>
                <a:srgbClr val="002060"/>
              </a:solidFill>
            </a:endParaRPr>
          </a:p>
        </p:txBody>
      </p:sp>
    </p:spTree>
    <p:extLst>
      <p:ext uri="{BB962C8B-B14F-4D97-AF65-F5344CB8AC3E}">
        <p14:creationId xmlns:p14="http://schemas.microsoft.com/office/powerpoint/2010/main" xmlns="" val="22549588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idx="4294967295"/>
          </p:nvPr>
        </p:nvSpPr>
        <p:spPr>
          <a:xfrm>
            <a:off x="1" y="762000"/>
            <a:ext cx="9130229" cy="766354"/>
          </a:xfrm>
        </p:spPr>
        <p:txBody>
          <a:bodyPr>
            <a:noAutofit/>
          </a:bodyPr>
          <a:lstStyle/>
          <a:p>
            <a:r>
              <a:rPr lang="en-US" sz="2400" dirty="0"/>
              <a:t>Risk-Based Screening in Asymptomatic Children and Adolescents</a:t>
            </a:r>
          </a:p>
        </p:txBody>
      </p:sp>
      <p:sp>
        <p:nvSpPr>
          <p:cNvPr id="6" name="TextBox 3"/>
          <p:cNvSpPr txBox="1">
            <a:spLocks noChangeArrowheads="1"/>
          </p:cNvSpPr>
          <p:nvPr/>
        </p:nvSpPr>
        <p:spPr bwMode="auto">
          <a:xfrm>
            <a:off x="13771" y="5554795"/>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grpSp>
        <p:nvGrpSpPr>
          <p:cNvPr id="3" name="Group 4">
            <a:extLst>
              <a:ext uri="{FF2B5EF4-FFF2-40B4-BE49-F238E27FC236}">
                <a16:creationId xmlns:a16="http://schemas.microsoft.com/office/drawing/2014/main" xmlns="" id="{EC265347-1D51-46B4-971D-DD6824D6CC3B}"/>
              </a:ext>
            </a:extLst>
          </p:cNvPr>
          <p:cNvGrpSpPr>
            <a:grpSpLocks noChangeAspect="1"/>
          </p:cNvGrpSpPr>
          <p:nvPr/>
        </p:nvGrpSpPr>
        <p:grpSpPr bwMode="auto">
          <a:xfrm>
            <a:off x="527050" y="1752601"/>
            <a:ext cx="8077200" cy="3694113"/>
            <a:chOff x="332" y="564"/>
            <a:chExt cx="5088" cy="2327"/>
          </a:xfrm>
        </p:grpSpPr>
        <p:sp>
          <p:nvSpPr>
            <p:cNvPr id="4" name="AutoShape 3">
              <a:extLst>
                <a:ext uri="{FF2B5EF4-FFF2-40B4-BE49-F238E27FC236}">
                  <a16:creationId xmlns:a16="http://schemas.microsoft.com/office/drawing/2014/main" xmlns="" id="{0B07079B-477E-47E4-9885-4C8FA9E596FF}"/>
                </a:ext>
              </a:extLst>
            </p:cNvPr>
            <p:cNvSpPr>
              <a:spLocks noChangeAspect="1" noChangeArrowheads="1" noTextEdit="1"/>
            </p:cNvSpPr>
            <p:nvPr/>
          </p:nvSpPr>
          <p:spPr bwMode="auto">
            <a:xfrm>
              <a:off x="332" y="564"/>
              <a:ext cx="5088" cy="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8437" name="Picture 5">
              <a:extLst>
                <a:ext uri="{FF2B5EF4-FFF2-40B4-BE49-F238E27FC236}">
                  <a16:creationId xmlns:a16="http://schemas.microsoft.com/office/drawing/2014/main" xmlns="" id="{BC7843C2-1E0F-41D4-9030-6C1EB41C49E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2" y="564"/>
              <a:ext cx="5095" cy="2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868373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4"/>
          <p:cNvSpPr>
            <a:spLocks noGrp="1"/>
          </p:cNvSpPr>
          <p:nvPr>
            <p:ph type="sldNum" sz="quarter" idx="12"/>
          </p:nvPr>
        </p:nvSpPr>
        <p:spPr/>
        <p:txBody>
          <a:bodyPr/>
          <a:lstStyle/>
          <a:p>
            <a:fld id="{63CF6019-F123-4A3F-A02B-D7B26FF45F9F}" type="slidenum">
              <a:rPr lang="en-GB" altLang="en-US"/>
              <a:pPr/>
              <a:t>11</a:t>
            </a:fld>
            <a:endParaRPr lang="en-GB" altLang="en-US"/>
          </a:p>
        </p:txBody>
      </p:sp>
      <p:sp>
        <p:nvSpPr>
          <p:cNvPr id="16386" name="Rectangle 2"/>
          <p:cNvSpPr>
            <a:spLocks noGrp="1" noChangeArrowheads="1"/>
          </p:cNvSpPr>
          <p:nvPr>
            <p:ph type="title"/>
          </p:nvPr>
        </p:nvSpPr>
        <p:spPr/>
        <p:txBody>
          <a:bodyPr/>
          <a:lstStyle/>
          <a:p>
            <a:pPr algn="l"/>
            <a:r>
              <a:rPr lang="en-GB" altLang="en-US" sz="3200" dirty="0" smtClean="0"/>
              <a:t>Algorithm 1: </a:t>
            </a:r>
            <a:r>
              <a:rPr lang="en-GB" altLang="en-US" sz="3200" dirty="0"/>
              <a:t>Screening for </a:t>
            </a:r>
            <a:r>
              <a:rPr lang="en-GB" altLang="en-US" sz="3200" dirty="0" smtClean="0"/>
              <a:t>T2D in </a:t>
            </a:r>
            <a:r>
              <a:rPr lang="en-GB" altLang="en-US" sz="3200" b="1" dirty="0" smtClean="0"/>
              <a:t>Symptomatic</a:t>
            </a:r>
            <a:r>
              <a:rPr lang="en-GB" altLang="en-US" sz="3200" dirty="0" smtClean="0"/>
              <a:t> Individuals</a:t>
            </a:r>
            <a:endParaRPr lang="en-GB" altLang="en-US" sz="3200" dirty="0"/>
          </a:p>
        </p:txBody>
      </p:sp>
      <p:grpSp>
        <p:nvGrpSpPr>
          <p:cNvPr id="35" name="Group 34"/>
          <p:cNvGrpSpPr>
            <a:grpSpLocks noChangeAspect="1"/>
          </p:cNvGrpSpPr>
          <p:nvPr/>
        </p:nvGrpSpPr>
        <p:grpSpPr bwMode="auto">
          <a:xfrm>
            <a:off x="645820" y="1512965"/>
            <a:ext cx="7814612" cy="4991583"/>
            <a:chOff x="1810" y="3175"/>
            <a:chExt cx="8640" cy="6525"/>
          </a:xfrm>
        </p:grpSpPr>
        <p:sp>
          <p:nvSpPr>
            <p:cNvPr id="36" name="AutoShape 1260"/>
            <p:cNvSpPr>
              <a:spLocks noChangeAspect="1" noChangeArrowheads="1" noTextEdit="1"/>
            </p:cNvSpPr>
            <p:nvPr/>
          </p:nvSpPr>
          <p:spPr bwMode="auto">
            <a:xfrm>
              <a:off x="1810" y="3175"/>
              <a:ext cx="8640" cy="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37" name="Text Box 1261"/>
            <p:cNvSpPr txBox="1">
              <a:spLocks noChangeArrowheads="1"/>
            </p:cNvSpPr>
            <p:nvPr/>
          </p:nvSpPr>
          <p:spPr bwMode="auto">
            <a:xfrm>
              <a:off x="4015" y="3175"/>
              <a:ext cx="3966" cy="461"/>
            </a:xfrm>
            <a:prstGeom prst="rect">
              <a:avLst/>
            </a:prstGeom>
            <a:solidFill>
              <a:srgbClr val="FFC000"/>
            </a:solidFill>
            <a:ln w="9525">
              <a:solidFill>
                <a:srgbClr val="FF0000"/>
              </a:solidFill>
              <a:miter lim="800000"/>
              <a:headEnd/>
              <a:tailEnd/>
            </a:ln>
            <a:extLst/>
          </p:spPr>
          <p:txBody>
            <a:bodyPr rot="0" vert="horz" wrap="square" lIns="71322" tIns="35660" rIns="71322" bIns="35660" anchor="t" anchorCtr="0" upright="1">
              <a:noAutofit/>
            </a:bodyPr>
            <a:lstStyle/>
            <a:p>
              <a:pPr algn="ctr">
                <a:spcAft>
                  <a:spcPts val="0"/>
                </a:spcAft>
              </a:pPr>
              <a:r>
                <a:rPr lang="en-US" sz="1400" b="1" dirty="0">
                  <a:solidFill>
                    <a:schemeClr val="bg1"/>
                  </a:solidFill>
                  <a:effectLst/>
                  <a:latin typeface="Cambria"/>
                  <a:ea typeface="MS Mincho"/>
                  <a:cs typeface="Arial"/>
                </a:rPr>
                <a:t>WITH SYMPTOMS</a:t>
              </a:r>
              <a:endParaRPr lang="en-US" sz="1600" b="1" dirty="0">
                <a:solidFill>
                  <a:schemeClr val="bg1"/>
                </a:solidFill>
                <a:effectLst/>
                <a:latin typeface="Cambria"/>
                <a:ea typeface="MS Mincho"/>
                <a:cs typeface="Arial"/>
              </a:endParaRPr>
            </a:p>
          </p:txBody>
        </p:sp>
        <p:sp>
          <p:nvSpPr>
            <p:cNvPr id="38" name="Text Box 1262"/>
            <p:cNvSpPr txBox="1">
              <a:spLocks noChangeArrowheads="1"/>
            </p:cNvSpPr>
            <p:nvPr/>
          </p:nvSpPr>
          <p:spPr bwMode="auto">
            <a:xfrm>
              <a:off x="4102" y="4566"/>
              <a:ext cx="3966" cy="462"/>
            </a:xfrm>
            <a:prstGeom prst="rect">
              <a:avLst/>
            </a:prstGeom>
            <a:solidFill>
              <a:srgbClr val="C3D69B"/>
            </a:solidFill>
            <a:ln w="9525">
              <a:solidFill>
                <a:srgbClr val="008000"/>
              </a:solidFill>
              <a:miter lim="800000"/>
              <a:headEnd/>
              <a:tailEnd/>
            </a:ln>
            <a:extLst/>
          </p:spPr>
          <p:txBody>
            <a:bodyPr rot="0" vert="horz" wrap="square" lIns="71322" tIns="35660" rIns="71322" bIns="35660" anchor="t" anchorCtr="0" upright="1">
              <a:noAutofit/>
            </a:bodyPr>
            <a:lstStyle/>
            <a:p>
              <a:pPr algn="ctr">
                <a:spcAft>
                  <a:spcPts val="0"/>
                </a:spcAft>
              </a:pPr>
              <a:r>
                <a:rPr lang="en-US" sz="1400" dirty="0">
                  <a:solidFill>
                    <a:srgbClr val="000000"/>
                  </a:solidFill>
                  <a:effectLst/>
                  <a:latin typeface="Cambria"/>
                  <a:ea typeface="MS Mincho"/>
                  <a:cs typeface="Arial"/>
                </a:rPr>
                <a:t>Venous Plasma Glucose</a:t>
              </a:r>
              <a:endParaRPr lang="en-US" sz="1600" dirty="0">
                <a:effectLst/>
                <a:latin typeface="Cambria"/>
                <a:ea typeface="MS Mincho"/>
                <a:cs typeface="Arial"/>
              </a:endParaRPr>
            </a:p>
          </p:txBody>
        </p:sp>
        <p:sp>
          <p:nvSpPr>
            <p:cNvPr id="39" name="Text Box 1263"/>
            <p:cNvSpPr txBox="1">
              <a:spLocks noChangeArrowheads="1"/>
            </p:cNvSpPr>
            <p:nvPr/>
          </p:nvSpPr>
          <p:spPr bwMode="auto">
            <a:xfrm>
              <a:off x="3042" y="5821"/>
              <a:ext cx="1501" cy="460"/>
            </a:xfrm>
            <a:prstGeom prst="rect">
              <a:avLst/>
            </a:prstGeom>
            <a:solidFill>
              <a:srgbClr val="FF66FF"/>
            </a:solidFill>
            <a:ln w="9525">
              <a:solidFill>
                <a:srgbClr val="FF6600"/>
              </a:solidFill>
              <a:miter lim="800000"/>
              <a:headEnd/>
              <a:tailEnd/>
            </a:ln>
            <a:extLst/>
          </p:spPr>
          <p:txBody>
            <a:bodyPr rot="0" vert="horz" wrap="square" lIns="71322" tIns="35660" rIns="71322" bIns="35660" anchor="t" anchorCtr="0" upright="1">
              <a:noAutofit/>
            </a:bodyPr>
            <a:lstStyle/>
            <a:p>
              <a:pPr algn="ctr">
                <a:spcAft>
                  <a:spcPts val="0"/>
                </a:spcAft>
              </a:pPr>
              <a:r>
                <a:rPr lang="en-US" sz="1400" dirty="0">
                  <a:solidFill>
                    <a:srgbClr val="000000"/>
                  </a:solidFill>
                  <a:effectLst/>
                  <a:latin typeface="Cambria"/>
                  <a:ea typeface="MS Mincho"/>
                  <a:cs typeface="Arial"/>
                </a:rPr>
                <a:t>Fasting</a:t>
              </a:r>
              <a:endParaRPr lang="en-US" sz="1600" dirty="0">
                <a:effectLst/>
                <a:latin typeface="Cambria"/>
                <a:ea typeface="MS Mincho"/>
                <a:cs typeface="Arial"/>
              </a:endParaRPr>
            </a:p>
          </p:txBody>
        </p:sp>
        <p:sp>
          <p:nvSpPr>
            <p:cNvPr id="40" name="Text Box 1264"/>
            <p:cNvSpPr txBox="1">
              <a:spLocks noChangeArrowheads="1"/>
            </p:cNvSpPr>
            <p:nvPr/>
          </p:nvSpPr>
          <p:spPr bwMode="auto">
            <a:xfrm>
              <a:off x="7628" y="5821"/>
              <a:ext cx="1500" cy="460"/>
            </a:xfrm>
            <a:prstGeom prst="rect">
              <a:avLst/>
            </a:prstGeom>
            <a:solidFill>
              <a:srgbClr val="66CCFF"/>
            </a:solidFill>
            <a:ln w="9525">
              <a:solidFill>
                <a:srgbClr val="3366FF"/>
              </a:solidFill>
              <a:miter lim="800000"/>
              <a:headEnd/>
              <a:tailEnd/>
            </a:ln>
            <a:extLst/>
          </p:spPr>
          <p:txBody>
            <a:bodyPr rot="0" vert="horz" wrap="square" lIns="71322" tIns="35660" rIns="71322" bIns="35660" anchor="t" anchorCtr="0" upright="1">
              <a:noAutofit/>
            </a:bodyPr>
            <a:lstStyle/>
            <a:p>
              <a:pPr algn="ctr">
                <a:spcAft>
                  <a:spcPts val="0"/>
                </a:spcAft>
              </a:pPr>
              <a:r>
                <a:rPr lang="en-US" sz="1400" dirty="0">
                  <a:solidFill>
                    <a:srgbClr val="000000"/>
                  </a:solidFill>
                  <a:effectLst/>
                  <a:latin typeface="Cambria"/>
                  <a:ea typeface="MS Mincho"/>
                  <a:cs typeface="Arial"/>
                </a:rPr>
                <a:t>Random</a:t>
              </a:r>
              <a:endParaRPr lang="en-US" sz="1600" dirty="0">
                <a:effectLst/>
                <a:latin typeface="Cambria"/>
                <a:ea typeface="MS Mincho"/>
                <a:cs typeface="Arial"/>
              </a:endParaRPr>
            </a:p>
          </p:txBody>
        </p:sp>
        <p:sp>
          <p:nvSpPr>
            <p:cNvPr id="41" name="Text Box 1265"/>
            <p:cNvSpPr txBox="1">
              <a:spLocks noChangeArrowheads="1"/>
            </p:cNvSpPr>
            <p:nvPr/>
          </p:nvSpPr>
          <p:spPr bwMode="auto">
            <a:xfrm>
              <a:off x="1987" y="6967"/>
              <a:ext cx="1500" cy="461"/>
            </a:xfrm>
            <a:prstGeom prst="rect">
              <a:avLst/>
            </a:prstGeom>
            <a:solidFill>
              <a:srgbClr val="8EB4E3"/>
            </a:solidFill>
            <a:ln w="9525">
              <a:solidFill>
                <a:srgbClr val="3366FF"/>
              </a:solidFill>
              <a:miter lim="800000"/>
              <a:headEnd/>
              <a:tailEnd/>
            </a:ln>
            <a:extLst/>
          </p:spPr>
          <p:txBody>
            <a:bodyPr rot="0" vert="horz" wrap="square" lIns="71322" tIns="35660" rIns="71322" bIns="35660" anchor="t" anchorCtr="0" upright="1">
              <a:noAutofit/>
            </a:bodyPr>
            <a:lstStyle/>
            <a:p>
              <a:pPr algn="ctr">
                <a:spcAft>
                  <a:spcPts val="0"/>
                </a:spcAft>
              </a:pPr>
              <a:r>
                <a:rPr lang="en-US" sz="1400" dirty="0">
                  <a:solidFill>
                    <a:srgbClr val="000000"/>
                  </a:solidFill>
                  <a:effectLst/>
                  <a:latin typeface="Cambria"/>
                  <a:ea typeface="MS Mincho"/>
                  <a:cs typeface="Arial"/>
                </a:rPr>
                <a:t>&lt;7.0 </a:t>
              </a:r>
              <a:endParaRPr lang="en-US" sz="1400" dirty="0">
                <a:effectLst/>
                <a:latin typeface="Cambria"/>
                <a:ea typeface="MS Mincho"/>
                <a:cs typeface="Arial"/>
              </a:endParaRPr>
            </a:p>
            <a:p>
              <a:pPr>
                <a:spcBef>
                  <a:spcPts val="600"/>
                </a:spcBef>
                <a:spcAft>
                  <a:spcPts val="600"/>
                </a:spcAft>
              </a:pPr>
              <a:r>
                <a:rPr lang="en-US" sz="1200" dirty="0">
                  <a:effectLst/>
                  <a:latin typeface="Cambria"/>
                  <a:ea typeface="MS Mincho"/>
                  <a:cs typeface="Arial"/>
                </a:rPr>
                <a:t> </a:t>
              </a:r>
            </a:p>
          </p:txBody>
        </p:sp>
        <p:sp>
          <p:nvSpPr>
            <p:cNvPr id="42" name="Text Box 1266"/>
            <p:cNvSpPr txBox="1">
              <a:spLocks noChangeArrowheads="1"/>
            </p:cNvSpPr>
            <p:nvPr/>
          </p:nvSpPr>
          <p:spPr bwMode="auto">
            <a:xfrm>
              <a:off x="4015" y="6967"/>
              <a:ext cx="1500" cy="461"/>
            </a:xfrm>
            <a:prstGeom prst="rect">
              <a:avLst/>
            </a:prstGeom>
            <a:solidFill>
              <a:srgbClr val="8EB4E3"/>
            </a:solidFill>
            <a:ln w="9525">
              <a:solidFill>
                <a:srgbClr val="3366FF"/>
              </a:solidFill>
              <a:miter lim="800000"/>
              <a:headEnd/>
              <a:tailEnd/>
            </a:ln>
            <a:extLst/>
          </p:spPr>
          <p:txBody>
            <a:bodyPr rot="0" vert="horz" wrap="square" lIns="71322" tIns="35660" rIns="71322" bIns="35660" anchor="t" anchorCtr="0" upright="1">
              <a:noAutofit/>
            </a:bodyPr>
            <a:lstStyle/>
            <a:p>
              <a:pPr algn="ctr">
                <a:spcAft>
                  <a:spcPts val="0"/>
                </a:spcAft>
              </a:pPr>
              <a:r>
                <a:rPr lang="en-US" sz="1400" dirty="0">
                  <a:solidFill>
                    <a:srgbClr val="000000"/>
                  </a:solidFill>
                  <a:effectLst/>
                  <a:latin typeface="Cambria"/>
                  <a:ea typeface="MS Mincho"/>
                  <a:cs typeface="Arial"/>
                </a:rPr>
                <a:t>≥7.0 </a:t>
              </a:r>
              <a:endParaRPr lang="en-US" sz="1600" dirty="0">
                <a:effectLst/>
                <a:latin typeface="Cambria"/>
                <a:ea typeface="MS Mincho"/>
                <a:cs typeface="Arial"/>
              </a:endParaRPr>
            </a:p>
          </p:txBody>
        </p:sp>
        <p:sp>
          <p:nvSpPr>
            <p:cNvPr id="43" name="Text Box 1267"/>
            <p:cNvSpPr txBox="1">
              <a:spLocks noChangeArrowheads="1"/>
            </p:cNvSpPr>
            <p:nvPr/>
          </p:nvSpPr>
          <p:spPr bwMode="auto">
            <a:xfrm>
              <a:off x="6658" y="6967"/>
              <a:ext cx="1500" cy="461"/>
            </a:xfrm>
            <a:prstGeom prst="rect">
              <a:avLst/>
            </a:prstGeom>
            <a:solidFill>
              <a:srgbClr val="BBE0E3"/>
            </a:solidFill>
            <a:ln w="9525">
              <a:solidFill>
                <a:schemeClr val="accent3"/>
              </a:solidFill>
              <a:miter lim="800000"/>
              <a:headEnd/>
              <a:tailEnd/>
            </a:ln>
            <a:extLst/>
          </p:spPr>
          <p:txBody>
            <a:bodyPr rot="0" vert="horz" wrap="square" lIns="71322" tIns="35660" rIns="71322" bIns="35660" anchor="t" anchorCtr="0" upright="1">
              <a:noAutofit/>
            </a:bodyPr>
            <a:lstStyle/>
            <a:p>
              <a:pPr algn="ctr">
                <a:spcAft>
                  <a:spcPts val="0"/>
                </a:spcAft>
              </a:pPr>
              <a:r>
                <a:rPr lang="en-US" sz="1400" dirty="0">
                  <a:solidFill>
                    <a:srgbClr val="000000"/>
                  </a:solidFill>
                  <a:effectLst/>
                  <a:latin typeface="Cambria"/>
                  <a:ea typeface="MS Mincho"/>
                  <a:cs typeface="Arial"/>
                </a:rPr>
                <a:t>≥11.1</a:t>
              </a:r>
              <a:endParaRPr lang="en-US" sz="1600" dirty="0">
                <a:effectLst/>
                <a:latin typeface="Cambria"/>
                <a:ea typeface="MS Mincho"/>
                <a:cs typeface="Arial"/>
              </a:endParaRPr>
            </a:p>
          </p:txBody>
        </p:sp>
        <p:sp>
          <p:nvSpPr>
            <p:cNvPr id="44" name="Text Box 1268"/>
            <p:cNvSpPr txBox="1">
              <a:spLocks noChangeArrowheads="1"/>
            </p:cNvSpPr>
            <p:nvPr/>
          </p:nvSpPr>
          <p:spPr bwMode="auto">
            <a:xfrm>
              <a:off x="8685" y="6967"/>
              <a:ext cx="1501" cy="461"/>
            </a:xfrm>
            <a:prstGeom prst="rect">
              <a:avLst/>
            </a:prstGeom>
            <a:solidFill>
              <a:srgbClr val="BBE0E3"/>
            </a:solidFill>
            <a:ln w="9525">
              <a:solidFill>
                <a:srgbClr val="9BBB59"/>
              </a:solidFill>
              <a:miter lim="800000"/>
              <a:headEnd/>
              <a:tailEnd/>
            </a:ln>
            <a:extLst/>
          </p:spPr>
          <p:txBody>
            <a:bodyPr rot="0" vert="horz" wrap="square" lIns="71322" tIns="35660" rIns="71322" bIns="35660" anchor="t" anchorCtr="0" upright="1">
              <a:noAutofit/>
            </a:bodyPr>
            <a:lstStyle/>
            <a:p>
              <a:pPr algn="ctr">
                <a:spcAft>
                  <a:spcPts val="0"/>
                </a:spcAft>
              </a:pPr>
              <a:r>
                <a:rPr lang="en-US" sz="1400" dirty="0">
                  <a:solidFill>
                    <a:srgbClr val="000000"/>
                  </a:solidFill>
                  <a:effectLst/>
                  <a:latin typeface="Cambria"/>
                  <a:ea typeface="MS Mincho"/>
                  <a:cs typeface="Arial"/>
                </a:rPr>
                <a:t>&lt;11.1</a:t>
              </a:r>
              <a:endParaRPr lang="en-US" sz="1600" dirty="0">
                <a:effectLst/>
                <a:latin typeface="Cambria"/>
                <a:ea typeface="MS Mincho"/>
                <a:cs typeface="Arial"/>
              </a:endParaRPr>
            </a:p>
          </p:txBody>
        </p:sp>
        <p:sp>
          <p:nvSpPr>
            <p:cNvPr id="45" name="Text Box 1269"/>
            <p:cNvSpPr txBox="1">
              <a:spLocks noChangeArrowheads="1"/>
            </p:cNvSpPr>
            <p:nvPr/>
          </p:nvSpPr>
          <p:spPr bwMode="auto">
            <a:xfrm>
              <a:off x="1990" y="8395"/>
              <a:ext cx="1440" cy="461"/>
            </a:xfrm>
            <a:prstGeom prst="rect">
              <a:avLst/>
            </a:prstGeom>
            <a:solidFill>
              <a:srgbClr val="FFFF00"/>
            </a:solidFill>
            <a:ln w="9525">
              <a:solidFill>
                <a:schemeClr val="accent6">
                  <a:lumMod val="40000"/>
                  <a:lumOff val="60000"/>
                </a:schemeClr>
              </a:solidFill>
              <a:miter lim="800000"/>
              <a:headEnd/>
              <a:tailEnd/>
            </a:ln>
            <a:extLst/>
          </p:spPr>
          <p:txBody>
            <a:bodyPr rot="0" vert="horz" wrap="square" lIns="71322" tIns="35660" rIns="71322" bIns="35660" anchor="t" anchorCtr="0" upright="1">
              <a:noAutofit/>
            </a:bodyPr>
            <a:lstStyle/>
            <a:p>
              <a:pPr algn="ctr">
                <a:spcAft>
                  <a:spcPts val="0"/>
                </a:spcAft>
              </a:pPr>
              <a:r>
                <a:rPr lang="en-US" sz="1400" dirty="0">
                  <a:solidFill>
                    <a:srgbClr val="000000"/>
                  </a:solidFill>
                  <a:effectLst/>
                  <a:latin typeface="Cambria"/>
                  <a:ea typeface="MS Mincho"/>
                  <a:cs typeface="Arial"/>
                </a:rPr>
                <a:t>OGTT</a:t>
              </a:r>
              <a:endParaRPr lang="en-US" sz="1600" dirty="0">
                <a:effectLst/>
                <a:latin typeface="Cambria"/>
                <a:ea typeface="MS Mincho"/>
                <a:cs typeface="Arial"/>
              </a:endParaRPr>
            </a:p>
          </p:txBody>
        </p:sp>
        <p:cxnSp>
          <p:nvCxnSpPr>
            <p:cNvPr id="46" name="Line 1270"/>
            <p:cNvCxnSpPr/>
            <p:nvPr/>
          </p:nvCxnSpPr>
          <p:spPr bwMode="auto">
            <a:xfrm>
              <a:off x="5954" y="3704"/>
              <a:ext cx="0" cy="793"/>
            </a:xfrm>
            <a:prstGeom prst="line">
              <a:avLst/>
            </a:prstGeom>
            <a:noFill/>
            <a:ln w="9525">
              <a:solidFill>
                <a:srgbClr val="CC66FF"/>
              </a:solidFill>
              <a:round/>
              <a:headEnd/>
              <a:tailEnd type="triangle" w="med" len="med"/>
            </a:ln>
            <a:extLst>
              <a:ext uri="{909E8E84-426E-40DD-AFC4-6F175D3DCCD1}">
                <a14:hiddenFill xmlns:a14="http://schemas.microsoft.com/office/drawing/2010/main" xmlns="">
                  <a:noFill/>
                </a14:hiddenFill>
              </a:ext>
            </a:extLst>
          </p:spPr>
        </p:cxnSp>
        <p:cxnSp>
          <p:nvCxnSpPr>
            <p:cNvPr id="47" name="Line 1271"/>
            <p:cNvCxnSpPr/>
            <p:nvPr/>
          </p:nvCxnSpPr>
          <p:spPr bwMode="auto">
            <a:xfrm>
              <a:off x="2780" y="7406"/>
              <a:ext cx="0" cy="970"/>
            </a:xfrm>
            <a:prstGeom prst="line">
              <a:avLst/>
            </a:prstGeom>
            <a:noFill/>
            <a:ln w="9525">
              <a:solidFill>
                <a:srgbClr val="CC66FF"/>
              </a:solidFill>
              <a:round/>
              <a:headEnd/>
              <a:tailEnd type="triangle" w="med" len="med"/>
            </a:ln>
            <a:extLst>
              <a:ext uri="{909E8E84-426E-40DD-AFC4-6F175D3DCCD1}">
                <a14:hiddenFill xmlns:a14="http://schemas.microsoft.com/office/drawing/2010/main" xmlns="">
                  <a:noFill/>
                </a14:hiddenFill>
              </a:ext>
            </a:extLst>
          </p:spPr>
        </p:cxnSp>
        <p:cxnSp>
          <p:nvCxnSpPr>
            <p:cNvPr id="48" name="Line 1272"/>
            <p:cNvCxnSpPr/>
            <p:nvPr/>
          </p:nvCxnSpPr>
          <p:spPr bwMode="auto">
            <a:xfrm>
              <a:off x="3839" y="5467"/>
              <a:ext cx="4496" cy="0"/>
            </a:xfrm>
            <a:prstGeom prst="line">
              <a:avLst/>
            </a:prstGeom>
            <a:noFill/>
            <a:ln w="9525">
              <a:solidFill>
                <a:srgbClr val="CC66FF"/>
              </a:solidFill>
              <a:round/>
              <a:headEnd/>
              <a:tailEnd/>
            </a:ln>
            <a:extLst>
              <a:ext uri="{909E8E84-426E-40DD-AFC4-6F175D3DCCD1}">
                <a14:hiddenFill xmlns:a14="http://schemas.microsoft.com/office/drawing/2010/main" xmlns="">
                  <a:noFill/>
                </a14:hiddenFill>
              </a:ext>
            </a:extLst>
          </p:spPr>
        </p:cxnSp>
        <p:cxnSp>
          <p:nvCxnSpPr>
            <p:cNvPr id="49" name="Line 1273"/>
            <p:cNvCxnSpPr/>
            <p:nvPr/>
          </p:nvCxnSpPr>
          <p:spPr bwMode="auto">
            <a:xfrm>
              <a:off x="3839" y="5467"/>
              <a:ext cx="0" cy="354"/>
            </a:xfrm>
            <a:prstGeom prst="line">
              <a:avLst/>
            </a:prstGeom>
            <a:noFill/>
            <a:ln w="9525">
              <a:solidFill>
                <a:srgbClr val="CC66FF"/>
              </a:solidFill>
              <a:round/>
              <a:headEnd/>
              <a:tailEnd type="triangle" w="med" len="med"/>
            </a:ln>
            <a:extLst>
              <a:ext uri="{909E8E84-426E-40DD-AFC4-6F175D3DCCD1}">
                <a14:hiddenFill xmlns:a14="http://schemas.microsoft.com/office/drawing/2010/main" xmlns="">
                  <a:noFill/>
                </a14:hiddenFill>
              </a:ext>
            </a:extLst>
          </p:spPr>
        </p:cxnSp>
        <p:cxnSp>
          <p:nvCxnSpPr>
            <p:cNvPr id="50" name="Line 1274"/>
            <p:cNvCxnSpPr/>
            <p:nvPr/>
          </p:nvCxnSpPr>
          <p:spPr bwMode="auto">
            <a:xfrm>
              <a:off x="8335" y="5467"/>
              <a:ext cx="0" cy="354"/>
            </a:xfrm>
            <a:prstGeom prst="line">
              <a:avLst/>
            </a:prstGeom>
            <a:noFill/>
            <a:ln w="9525">
              <a:solidFill>
                <a:srgbClr val="CC66FF"/>
              </a:solidFill>
              <a:round/>
              <a:headEnd/>
              <a:tailEnd type="triangle" w="med" len="med"/>
            </a:ln>
            <a:extLst>
              <a:ext uri="{909E8E84-426E-40DD-AFC4-6F175D3DCCD1}">
                <a14:hiddenFill xmlns:a14="http://schemas.microsoft.com/office/drawing/2010/main" xmlns="">
                  <a:noFill/>
                </a14:hiddenFill>
              </a:ext>
            </a:extLst>
          </p:spPr>
        </p:cxnSp>
        <p:cxnSp>
          <p:nvCxnSpPr>
            <p:cNvPr id="51" name="Line 1275"/>
            <p:cNvCxnSpPr/>
            <p:nvPr/>
          </p:nvCxnSpPr>
          <p:spPr bwMode="auto">
            <a:xfrm>
              <a:off x="5954" y="5028"/>
              <a:ext cx="0" cy="439"/>
            </a:xfrm>
            <a:prstGeom prst="line">
              <a:avLst/>
            </a:prstGeom>
            <a:noFill/>
            <a:ln w="9525">
              <a:solidFill>
                <a:srgbClr val="CC66FF"/>
              </a:solidFill>
              <a:round/>
              <a:headEnd/>
              <a:tailEnd/>
            </a:ln>
            <a:extLst>
              <a:ext uri="{909E8E84-426E-40DD-AFC4-6F175D3DCCD1}">
                <a14:hiddenFill xmlns:a14="http://schemas.microsoft.com/office/drawing/2010/main" xmlns="">
                  <a:noFill/>
                </a14:hiddenFill>
              </a:ext>
            </a:extLst>
          </p:spPr>
        </p:cxnSp>
        <p:cxnSp>
          <p:nvCxnSpPr>
            <p:cNvPr id="52" name="Line 1276"/>
            <p:cNvCxnSpPr/>
            <p:nvPr/>
          </p:nvCxnSpPr>
          <p:spPr bwMode="auto">
            <a:xfrm>
              <a:off x="2780" y="6525"/>
              <a:ext cx="2028" cy="0"/>
            </a:xfrm>
            <a:prstGeom prst="line">
              <a:avLst/>
            </a:prstGeom>
            <a:noFill/>
            <a:ln w="9525">
              <a:solidFill>
                <a:srgbClr val="CC66FF"/>
              </a:solidFill>
              <a:round/>
              <a:headEnd/>
              <a:tailEnd/>
            </a:ln>
            <a:extLst>
              <a:ext uri="{909E8E84-426E-40DD-AFC4-6F175D3DCCD1}">
                <a14:hiddenFill xmlns:a14="http://schemas.microsoft.com/office/drawing/2010/main" xmlns="">
                  <a:noFill/>
                </a14:hiddenFill>
              </a:ext>
            </a:extLst>
          </p:spPr>
        </p:cxnSp>
        <p:cxnSp>
          <p:nvCxnSpPr>
            <p:cNvPr id="53" name="Line 1277"/>
            <p:cNvCxnSpPr/>
            <p:nvPr/>
          </p:nvCxnSpPr>
          <p:spPr bwMode="auto">
            <a:xfrm>
              <a:off x="7452" y="6525"/>
              <a:ext cx="2028" cy="0"/>
            </a:xfrm>
            <a:prstGeom prst="line">
              <a:avLst/>
            </a:prstGeom>
            <a:noFill/>
            <a:ln w="9525">
              <a:solidFill>
                <a:srgbClr val="CC66FF"/>
              </a:solidFill>
              <a:round/>
              <a:headEnd/>
              <a:tailEnd/>
            </a:ln>
            <a:extLst>
              <a:ext uri="{909E8E84-426E-40DD-AFC4-6F175D3DCCD1}">
                <a14:hiddenFill xmlns:a14="http://schemas.microsoft.com/office/drawing/2010/main" xmlns="">
                  <a:noFill/>
                </a14:hiddenFill>
              </a:ext>
            </a:extLst>
          </p:spPr>
        </p:cxnSp>
        <p:cxnSp>
          <p:nvCxnSpPr>
            <p:cNvPr id="54" name="Line 1278"/>
            <p:cNvCxnSpPr/>
            <p:nvPr/>
          </p:nvCxnSpPr>
          <p:spPr bwMode="auto">
            <a:xfrm>
              <a:off x="2780" y="6525"/>
              <a:ext cx="0" cy="354"/>
            </a:xfrm>
            <a:prstGeom prst="line">
              <a:avLst/>
            </a:prstGeom>
            <a:noFill/>
            <a:ln w="9525">
              <a:solidFill>
                <a:srgbClr val="CC66FF"/>
              </a:solidFill>
              <a:round/>
              <a:headEnd/>
              <a:tailEnd type="triangle" w="med" len="med"/>
            </a:ln>
            <a:extLst>
              <a:ext uri="{909E8E84-426E-40DD-AFC4-6F175D3DCCD1}">
                <a14:hiddenFill xmlns:a14="http://schemas.microsoft.com/office/drawing/2010/main" xmlns="">
                  <a:noFill/>
                </a14:hiddenFill>
              </a:ext>
            </a:extLst>
          </p:spPr>
        </p:cxnSp>
        <p:cxnSp>
          <p:nvCxnSpPr>
            <p:cNvPr id="55" name="Line 1279"/>
            <p:cNvCxnSpPr/>
            <p:nvPr/>
          </p:nvCxnSpPr>
          <p:spPr bwMode="auto">
            <a:xfrm>
              <a:off x="4808" y="6525"/>
              <a:ext cx="0" cy="354"/>
            </a:xfrm>
            <a:prstGeom prst="line">
              <a:avLst/>
            </a:prstGeom>
            <a:noFill/>
            <a:ln w="9525">
              <a:solidFill>
                <a:srgbClr val="CC66FF"/>
              </a:solidFill>
              <a:round/>
              <a:headEnd/>
              <a:tailEnd type="triangle" w="med" len="med"/>
            </a:ln>
            <a:extLst>
              <a:ext uri="{909E8E84-426E-40DD-AFC4-6F175D3DCCD1}">
                <a14:hiddenFill xmlns:a14="http://schemas.microsoft.com/office/drawing/2010/main" xmlns="">
                  <a:noFill/>
                </a14:hiddenFill>
              </a:ext>
            </a:extLst>
          </p:spPr>
        </p:cxnSp>
        <p:cxnSp>
          <p:nvCxnSpPr>
            <p:cNvPr id="56" name="Line 1280"/>
            <p:cNvCxnSpPr/>
            <p:nvPr/>
          </p:nvCxnSpPr>
          <p:spPr bwMode="auto">
            <a:xfrm>
              <a:off x="7452" y="6525"/>
              <a:ext cx="0" cy="354"/>
            </a:xfrm>
            <a:prstGeom prst="line">
              <a:avLst/>
            </a:prstGeom>
            <a:noFill/>
            <a:ln w="9525">
              <a:solidFill>
                <a:srgbClr val="CC66FF"/>
              </a:solidFill>
              <a:round/>
              <a:headEnd/>
              <a:tailEnd type="triangle" w="med" len="med"/>
            </a:ln>
            <a:extLst>
              <a:ext uri="{909E8E84-426E-40DD-AFC4-6F175D3DCCD1}">
                <a14:hiddenFill xmlns:a14="http://schemas.microsoft.com/office/drawing/2010/main" xmlns="">
                  <a:noFill/>
                </a14:hiddenFill>
              </a:ext>
            </a:extLst>
          </p:spPr>
        </p:cxnSp>
        <p:cxnSp>
          <p:nvCxnSpPr>
            <p:cNvPr id="57" name="Line 1281"/>
            <p:cNvCxnSpPr/>
            <p:nvPr/>
          </p:nvCxnSpPr>
          <p:spPr bwMode="auto">
            <a:xfrm>
              <a:off x="9480" y="6525"/>
              <a:ext cx="0" cy="354"/>
            </a:xfrm>
            <a:prstGeom prst="line">
              <a:avLst/>
            </a:prstGeom>
            <a:noFill/>
            <a:ln w="9525">
              <a:solidFill>
                <a:srgbClr val="CC66FF"/>
              </a:solidFill>
              <a:round/>
              <a:headEnd/>
              <a:tailEnd type="triangle" w="med" len="med"/>
            </a:ln>
            <a:extLst>
              <a:ext uri="{909E8E84-426E-40DD-AFC4-6F175D3DCCD1}">
                <a14:hiddenFill xmlns:a14="http://schemas.microsoft.com/office/drawing/2010/main" xmlns="">
                  <a:noFill/>
                </a14:hiddenFill>
              </a:ext>
            </a:extLst>
          </p:spPr>
        </p:cxnSp>
        <p:cxnSp>
          <p:nvCxnSpPr>
            <p:cNvPr id="58" name="Line 1282"/>
            <p:cNvCxnSpPr/>
            <p:nvPr/>
          </p:nvCxnSpPr>
          <p:spPr bwMode="auto">
            <a:xfrm>
              <a:off x="3837" y="6262"/>
              <a:ext cx="0" cy="263"/>
            </a:xfrm>
            <a:prstGeom prst="line">
              <a:avLst/>
            </a:prstGeom>
            <a:noFill/>
            <a:ln w="9525">
              <a:solidFill>
                <a:srgbClr val="CC66FF"/>
              </a:solidFill>
              <a:round/>
              <a:headEnd/>
              <a:tailEnd/>
            </a:ln>
            <a:extLst>
              <a:ext uri="{909E8E84-426E-40DD-AFC4-6F175D3DCCD1}">
                <a14:hiddenFill xmlns:a14="http://schemas.microsoft.com/office/drawing/2010/main" xmlns="">
                  <a:noFill/>
                </a14:hiddenFill>
              </a:ext>
            </a:extLst>
          </p:spPr>
        </p:cxnSp>
        <p:cxnSp>
          <p:nvCxnSpPr>
            <p:cNvPr id="59" name="Line 1283"/>
            <p:cNvCxnSpPr/>
            <p:nvPr/>
          </p:nvCxnSpPr>
          <p:spPr bwMode="auto">
            <a:xfrm>
              <a:off x="8335" y="6262"/>
              <a:ext cx="0" cy="263"/>
            </a:xfrm>
            <a:prstGeom prst="line">
              <a:avLst/>
            </a:prstGeom>
            <a:noFill/>
            <a:ln w="9525">
              <a:solidFill>
                <a:srgbClr val="CC66FF"/>
              </a:solidFill>
              <a:round/>
              <a:headEnd/>
              <a:tailEnd/>
            </a:ln>
            <a:extLst>
              <a:ext uri="{909E8E84-426E-40DD-AFC4-6F175D3DCCD1}">
                <a14:hiddenFill xmlns:a14="http://schemas.microsoft.com/office/drawing/2010/main" xmlns="">
                  <a:noFill/>
                </a14:hiddenFill>
              </a:ext>
            </a:extLst>
          </p:spPr>
        </p:cxnSp>
        <p:sp>
          <p:nvSpPr>
            <p:cNvPr id="60" name="Text Box 1284"/>
            <p:cNvSpPr txBox="1">
              <a:spLocks noChangeArrowheads="1"/>
            </p:cNvSpPr>
            <p:nvPr/>
          </p:nvSpPr>
          <p:spPr bwMode="auto">
            <a:xfrm>
              <a:off x="4510" y="8935"/>
              <a:ext cx="3960" cy="461"/>
            </a:xfrm>
            <a:prstGeom prst="rect">
              <a:avLst/>
            </a:prstGeom>
            <a:solidFill>
              <a:srgbClr val="FF0000"/>
            </a:solidFill>
            <a:ln w="9525">
              <a:solidFill>
                <a:srgbClr val="FF6600"/>
              </a:solidFill>
              <a:miter lim="800000"/>
              <a:headEnd/>
              <a:tailEnd/>
            </a:ln>
            <a:extLst/>
          </p:spPr>
          <p:txBody>
            <a:bodyPr rot="0" vert="horz" wrap="square" lIns="71322" tIns="35660" rIns="71322" bIns="35660" anchor="t" anchorCtr="0" upright="1">
              <a:noAutofit/>
            </a:bodyPr>
            <a:lstStyle/>
            <a:p>
              <a:pPr algn="ctr">
                <a:spcAft>
                  <a:spcPts val="0"/>
                </a:spcAft>
              </a:pPr>
              <a:r>
                <a:rPr lang="en-US" sz="1400" dirty="0">
                  <a:solidFill>
                    <a:srgbClr val="000000"/>
                  </a:solidFill>
                  <a:effectLst/>
                  <a:latin typeface="Cambria"/>
                  <a:ea typeface="MS Mincho"/>
                  <a:cs typeface="Arial"/>
                </a:rPr>
                <a:t>Type 2 Diabetes Mellitus</a:t>
              </a:r>
              <a:endParaRPr lang="en-US" sz="1600" dirty="0">
                <a:effectLst/>
                <a:latin typeface="Cambria"/>
                <a:ea typeface="MS Mincho"/>
                <a:cs typeface="Arial"/>
              </a:endParaRPr>
            </a:p>
          </p:txBody>
        </p:sp>
        <p:cxnSp>
          <p:nvCxnSpPr>
            <p:cNvPr id="61" name="Line 1285"/>
            <p:cNvCxnSpPr/>
            <p:nvPr/>
          </p:nvCxnSpPr>
          <p:spPr bwMode="auto">
            <a:xfrm>
              <a:off x="4869" y="7425"/>
              <a:ext cx="1" cy="1510"/>
            </a:xfrm>
            <a:prstGeom prst="line">
              <a:avLst/>
            </a:prstGeom>
            <a:noFill/>
            <a:ln w="9525">
              <a:solidFill>
                <a:srgbClr val="CC66FF"/>
              </a:solidFill>
              <a:round/>
              <a:headEnd/>
              <a:tailEnd type="triangle" w="med" len="med"/>
            </a:ln>
            <a:extLst>
              <a:ext uri="{909E8E84-426E-40DD-AFC4-6F175D3DCCD1}">
                <a14:hiddenFill xmlns:a14="http://schemas.microsoft.com/office/drawing/2010/main" xmlns="">
                  <a:noFill/>
                </a14:hiddenFill>
              </a:ext>
            </a:extLst>
          </p:spPr>
        </p:cxnSp>
        <p:cxnSp>
          <p:nvCxnSpPr>
            <p:cNvPr id="62" name="Line 1286"/>
            <p:cNvCxnSpPr>
              <a:endCxn id="63" idx="0"/>
            </p:cNvCxnSpPr>
            <p:nvPr/>
          </p:nvCxnSpPr>
          <p:spPr bwMode="auto">
            <a:xfrm flipH="1">
              <a:off x="9550" y="7444"/>
              <a:ext cx="10" cy="1131"/>
            </a:xfrm>
            <a:prstGeom prst="line">
              <a:avLst/>
            </a:prstGeom>
            <a:noFill/>
            <a:ln w="9525">
              <a:solidFill>
                <a:srgbClr val="CC66FF"/>
              </a:solidFill>
              <a:round/>
              <a:headEnd/>
              <a:tailEnd type="triangle" w="med" len="med"/>
            </a:ln>
            <a:extLst>
              <a:ext uri="{909E8E84-426E-40DD-AFC4-6F175D3DCCD1}">
                <a14:hiddenFill xmlns:a14="http://schemas.microsoft.com/office/drawing/2010/main" xmlns="">
                  <a:noFill/>
                </a14:hiddenFill>
              </a:ext>
            </a:extLst>
          </p:spPr>
        </p:cxnSp>
        <p:sp>
          <p:nvSpPr>
            <p:cNvPr id="63" name="Text Box 1287"/>
            <p:cNvSpPr txBox="1">
              <a:spLocks noChangeArrowheads="1"/>
            </p:cNvSpPr>
            <p:nvPr/>
          </p:nvSpPr>
          <p:spPr bwMode="auto">
            <a:xfrm>
              <a:off x="8830" y="8575"/>
              <a:ext cx="1440" cy="461"/>
            </a:xfrm>
            <a:prstGeom prst="rect">
              <a:avLst/>
            </a:prstGeom>
            <a:solidFill>
              <a:srgbClr val="FFFF00"/>
            </a:solidFill>
            <a:ln w="9525">
              <a:solidFill>
                <a:srgbClr val="FCD5B5"/>
              </a:solidFill>
              <a:miter lim="800000"/>
              <a:headEnd/>
              <a:tailEnd/>
            </a:ln>
            <a:extLst/>
          </p:spPr>
          <p:txBody>
            <a:bodyPr rot="0" vert="horz" wrap="square" lIns="71322" tIns="35660" rIns="71322" bIns="35660" anchor="t" anchorCtr="0" upright="1">
              <a:noAutofit/>
            </a:bodyPr>
            <a:lstStyle/>
            <a:p>
              <a:pPr algn="ctr">
                <a:spcAft>
                  <a:spcPts val="0"/>
                </a:spcAft>
              </a:pPr>
              <a:r>
                <a:rPr lang="en-US" sz="1400" dirty="0">
                  <a:solidFill>
                    <a:srgbClr val="000000"/>
                  </a:solidFill>
                  <a:effectLst/>
                  <a:latin typeface="Cambria"/>
                  <a:ea typeface="MS Mincho"/>
                  <a:cs typeface="Arial"/>
                </a:rPr>
                <a:t>OGTT</a:t>
              </a:r>
              <a:endParaRPr lang="en-US" sz="1600" dirty="0">
                <a:effectLst/>
                <a:latin typeface="Cambria"/>
                <a:ea typeface="MS Mincho"/>
                <a:cs typeface="Arial"/>
              </a:endParaRPr>
            </a:p>
          </p:txBody>
        </p:sp>
        <p:cxnSp>
          <p:nvCxnSpPr>
            <p:cNvPr id="64" name="Line 1288"/>
            <p:cNvCxnSpPr/>
            <p:nvPr/>
          </p:nvCxnSpPr>
          <p:spPr bwMode="auto">
            <a:xfrm>
              <a:off x="7390" y="7425"/>
              <a:ext cx="1" cy="1510"/>
            </a:xfrm>
            <a:prstGeom prst="line">
              <a:avLst/>
            </a:prstGeom>
            <a:noFill/>
            <a:ln w="9525">
              <a:solidFill>
                <a:srgbClr val="CC66FF"/>
              </a:solidFill>
              <a:round/>
              <a:headEnd/>
              <a:tailEnd type="triangle" w="med" len="me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42845426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7504" y="188640"/>
            <a:ext cx="8928992" cy="928706"/>
          </a:xfrm>
        </p:spPr>
        <p:txBody>
          <a:bodyPr>
            <a:normAutofit fontScale="90000"/>
          </a:bodyPr>
          <a:lstStyle/>
          <a:p>
            <a:pPr algn="l"/>
            <a:r>
              <a:rPr lang="en-GB" altLang="en-US" sz="3200" dirty="0" smtClean="0"/>
              <a:t>Algorithm 2: Screening for T2DM in </a:t>
            </a:r>
            <a:r>
              <a:rPr lang="en-GB" altLang="en-US" sz="3200" b="1" dirty="0" smtClean="0"/>
              <a:t>Asymptomatic</a:t>
            </a:r>
            <a:r>
              <a:rPr lang="en-GB" altLang="en-US" sz="3200" dirty="0" smtClean="0"/>
              <a:t> Individuals</a:t>
            </a:r>
            <a:endParaRPr lang="en-GB" altLang="en-US" sz="3200" dirty="0"/>
          </a:p>
        </p:txBody>
      </p:sp>
      <p:sp>
        <p:nvSpPr>
          <p:cNvPr id="91" name="Slide Number Placeholder 4"/>
          <p:cNvSpPr>
            <a:spLocks noGrp="1"/>
          </p:cNvSpPr>
          <p:nvPr>
            <p:ph type="sldNum" sz="quarter" idx="12"/>
          </p:nvPr>
        </p:nvSpPr>
        <p:spPr/>
        <p:txBody>
          <a:bodyPr/>
          <a:lstStyle/>
          <a:p>
            <a:fld id="{AD72A7FB-9F66-4296-B26B-0FA525ED674B}" type="slidenum">
              <a:rPr lang="en-GB" altLang="en-US"/>
              <a:pPr/>
              <a:t>12</a:t>
            </a:fld>
            <a:endParaRPr lang="en-GB" altLang="en-US"/>
          </a:p>
        </p:txBody>
      </p:sp>
      <p:grpSp>
        <p:nvGrpSpPr>
          <p:cNvPr id="92" name="Group 91"/>
          <p:cNvGrpSpPr>
            <a:grpSpLocks noChangeAspect="1"/>
          </p:cNvGrpSpPr>
          <p:nvPr/>
        </p:nvGrpSpPr>
        <p:grpSpPr bwMode="auto">
          <a:xfrm>
            <a:off x="257400" y="1046234"/>
            <a:ext cx="8102170" cy="5623009"/>
            <a:chOff x="1450" y="2392"/>
            <a:chExt cx="9012" cy="6563"/>
          </a:xfrm>
        </p:grpSpPr>
        <p:sp>
          <p:nvSpPr>
            <p:cNvPr id="93" name="AutoShape 1175"/>
            <p:cNvSpPr>
              <a:spLocks noChangeAspect="1" noChangeArrowheads="1" noTextEdit="1"/>
            </p:cNvSpPr>
            <p:nvPr/>
          </p:nvSpPr>
          <p:spPr bwMode="auto">
            <a:xfrm>
              <a:off x="1808" y="2475"/>
              <a:ext cx="8640" cy="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94" name="AutoShape 1176"/>
            <p:cNvSpPr>
              <a:spLocks noChangeAspect="1" noChangeArrowheads="1"/>
            </p:cNvSpPr>
            <p:nvPr/>
          </p:nvSpPr>
          <p:spPr bwMode="auto">
            <a:xfrm>
              <a:off x="1450" y="2392"/>
              <a:ext cx="8640" cy="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95" name="Text Box 1177"/>
            <p:cNvSpPr txBox="1">
              <a:spLocks noChangeArrowheads="1"/>
            </p:cNvSpPr>
            <p:nvPr/>
          </p:nvSpPr>
          <p:spPr bwMode="auto">
            <a:xfrm>
              <a:off x="2978" y="2615"/>
              <a:ext cx="6403" cy="340"/>
            </a:xfrm>
            <a:prstGeom prst="rect">
              <a:avLst/>
            </a:prstGeom>
            <a:solidFill>
              <a:srgbClr val="FAB8FF"/>
            </a:solidFill>
            <a:ln w="9525">
              <a:solidFill>
                <a:srgbClr val="FF66FF"/>
              </a:solidFill>
              <a:miter lim="800000"/>
              <a:headEnd/>
              <a:tailEnd/>
            </a:ln>
            <a:extLst/>
          </p:spPr>
          <p:txBody>
            <a:bodyPr rot="0" vert="horz" wrap="square" lIns="55778" tIns="27888" rIns="55778" bIns="27888" anchor="t" anchorCtr="0" upright="1">
              <a:noAutofit/>
            </a:bodyPr>
            <a:lstStyle/>
            <a:p>
              <a:pPr algn="ctr">
                <a:spcAft>
                  <a:spcPts val="0"/>
                </a:spcAft>
              </a:pPr>
              <a:r>
                <a:rPr lang="en-US" sz="1400" b="1" dirty="0">
                  <a:solidFill>
                    <a:srgbClr val="000000"/>
                  </a:solidFill>
                  <a:effectLst/>
                  <a:latin typeface="Cambria"/>
                  <a:ea typeface="MS Mincho"/>
                  <a:cs typeface="Arial"/>
                </a:rPr>
                <a:t>ASYMPTOMATIC WITH RISK </a:t>
              </a:r>
              <a:endParaRPr lang="en-US" sz="1600" b="1" dirty="0">
                <a:effectLst/>
                <a:latin typeface="Cambria"/>
                <a:ea typeface="MS Mincho"/>
                <a:cs typeface="Arial"/>
              </a:endParaRPr>
            </a:p>
          </p:txBody>
        </p:sp>
        <p:sp>
          <p:nvSpPr>
            <p:cNvPr id="96" name="Text Box 1178"/>
            <p:cNvSpPr txBox="1">
              <a:spLocks noChangeArrowheads="1"/>
            </p:cNvSpPr>
            <p:nvPr/>
          </p:nvSpPr>
          <p:spPr bwMode="auto">
            <a:xfrm>
              <a:off x="4081" y="3135"/>
              <a:ext cx="4130" cy="380"/>
            </a:xfrm>
            <a:prstGeom prst="rect">
              <a:avLst/>
            </a:prstGeom>
            <a:solidFill>
              <a:srgbClr val="8EB4E3"/>
            </a:solidFill>
            <a:ln w="9525">
              <a:solidFill>
                <a:srgbClr val="0000FF"/>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Capillary Random Blood Glucose</a:t>
              </a:r>
              <a:endParaRPr lang="en-US" sz="1600" dirty="0">
                <a:effectLst/>
                <a:latin typeface="Cambria"/>
                <a:ea typeface="MS Mincho"/>
                <a:cs typeface="Arial"/>
              </a:endParaRPr>
            </a:p>
          </p:txBody>
        </p:sp>
        <p:sp>
          <p:nvSpPr>
            <p:cNvPr id="97" name="Text Box 1179"/>
            <p:cNvSpPr txBox="1">
              <a:spLocks noChangeArrowheads="1"/>
            </p:cNvSpPr>
            <p:nvPr/>
          </p:nvSpPr>
          <p:spPr bwMode="auto">
            <a:xfrm>
              <a:off x="1876" y="4840"/>
              <a:ext cx="1172" cy="337"/>
            </a:xfrm>
            <a:prstGeom prst="rect">
              <a:avLst/>
            </a:prstGeom>
            <a:solidFill>
              <a:srgbClr val="CCFFCC"/>
            </a:solidFill>
            <a:ln w="9525">
              <a:solidFill>
                <a:srgbClr val="77933C"/>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NORMAL</a:t>
              </a:r>
              <a:endParaRPr lang="en-US" sz="1200" dirty="0">
                <a:effectLst/>
                <a:latin typeface="Cambria"/>
                <a:ea typeface="MS Mincho"/>
                <a:cs typeface="Arial"/>
              </a:endParaRPr>
            </a:p>
          </p:txBody>
        </p:sp>
        <p:sp>
          <p:nvSpPr>
            <p:cNvPr id="98" name="Text Box 1180"/>
            <p:cNvSpPr txBox="1">
              <a:spLocks noChangeArrowheads="1"/>
            </p:cNvSpPr>
            <p:nvPr/>
          </p:nvSpPr>
          <p:spPr bwMode="auto">
            <a:xfrm>
              <a:off x="3612" y="4362"/>
              <a:ext cx="3420" cy="352"/>
            </a:xfrm>
            <a:prstGeom prst="rect">
              <a:avLst/>
            </a:prstGeom>
            <a:solidFill>
              <a:srgbClr val="FF66FF"/>
            </a:solidFill>
            <a:ln w="9525">
              <a:solidFill>
                <a:srgbClr val="CC66FF"/>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Venous FPG</a:t>
              </a:r>
              <a:endParaRPr lang="en-US" sz="1600" dirty="0">
                <a:effectLst/>
                <a:latin typeface="Cambria"/>
                <a:ea typeface="MS Mincho"/>
                <a:cs typeface="Arial"/>
              </a:endParaRPr>
            </a:p>
          </p:txBody>
        </p:sp>
        <p:sp>
          <p:nvSpPr>
            <p:cNvPr id="99" name="Text Box 1181"/>
            <p:cNvSpPr txBox="1">
              <a:spLocks noChangeArrowheads="1"/>
            </p:cNvSpPr>
            <p:nvPr/>
          </p:nvSpPr>
          <p:spPr bwMode="auto">
            <a:xfrm>
              <a:off x="5479" y="5460"/>
              <a:ext cx="1580" cy="336"/>
            </a:xfrm>
            <a:prstGeom prst="rect">
              <a:avLst/>
            </a:prstGeom>
            <a:solidFill>
              <a:srgbClr val="FF66FF"/>
            </a:solidFill>
            <a:ln w="9525">
              <a:solidFill>
                <a:srgbClr val="CC66FF"/>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Second FPG</a:t>
              </a:r>
              <a:endParaRPr lang="en-US" sz="1600" dirty="0">
                <a:effectLst/>
                <a:latin typeface="Cambria"/>
                <a:ea typeface="MS Mincho"/>
                <a:cs typeface="Arial"/>
              </a:endParaRPr>
            </a:p>
          </p:txBody>
        </p:sp>
        <p:sp>
          <p:nvSpPr>
            <p:cNvPr id="100" name="Text Box 1182"/>
            <p:cNvSpPr txBox="1">
              <a:spLocks noChangeArrowheads="1"/>
            </p:cNvSpPr>
            <p:nvPr/>
          </p:nvSpPr>
          <p:spPr bwMode="auto">
            <a:xfrm>
              <a:off x="3428" y="5890"/>
              <a:ext cx="1290" cy="336"/>
            </a:xfrm>
            <a:prstGeom prst="rect">
              <a:avLst/>
            </a:prstGeom>
            <a:solidFill>
              <a:srgbClr val="CCFFCC"/>
            </a:solidFill>
            <a:ln w="9525">
              <a:solidFill>
                <a:srgbClr val="77933C"/>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NORMAL</a:t>
              </a:r>
              <a:endParaRPr lang="en-US" sz="1600" dirty="0">
                <a:effectLst/>
                <a:latin typeface="Cambria"/>
                <a:ea typeface="MS Mincho"/>
                <a:cs typeface="Arial"/>
              </a:endParaRPr>
            </a:p>
          </p:txBody>
        </p:sp>
        <p:cxnSp>
          <p:nvCxnSpPr>
            <p:cNvPr id="101" name="Line 1183"/>
            <p:cNvCxnSpPr/>
            <p:nvPr/>
          </p:nvCxnSpPr>
          <p:spPr bwMode="auto">
            <a:xfrm flipH="1">
              <a:off x="5938" y="2956"/>
              <a:ext cx="5" cy="179"/>
            </a:xfrm>
            <a:prstGeom prst="line">
              <a:avLst/>
            </a:prstGeom>
            <a:noFill/>
            <a:ln w="9525">
              <a:solidFill>
                <a:schemeClr val="accent6">
                  <a:lumMod val="75000"/>
                </a:schemeClr>
              </a:solidFill>
              <a:round/>
              <a:headEnd/>
              <a:tailEnd type="triangle" w="med" len="med"/>
            </a:ln>
            <a:extLst>
              <a:ext uri="{909E8E84-426E-40DD-AFC4-6F175D3DCCD1}">
                <a14:hiddenFill xmlns:a14="http://schemas.microsoft.com/office/drawing/2010/main" xmlns="">
                  <a:noFill/>
                </a14:hiddenFill>
              </a:ext>
            </a:extLst>
          </p:spPr>
        </p:cxnSp>
        <p:cxnSp>
          <p:nvCxnSpPr>
            <p:cNvPr id="102" name="Line 1184"/>
            <p:cNvCxnSpPr/>
            <p:nvPr/>
          </p:nvCxnSpPr>
          <p:spPr bwMode="auto">
            <a:xfrm>
              <a:off x="2498" y="3778"/>
              <a:ext cx="3510" cy="0"/>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cxnSp>
          <p:nvCxnSpPr>
            <p:cNvPr id="103" name="Line 1185"/>
            <p:cNvCxnSpPr/>
            <p:nvPr/>
          </p:nvCxnSpPr>
          <p:spPr bwMode="auto">
            <a:xfrm>
              <a:off x="6004" y="4148"/>
              <a:ext cx="0" cy="206"/>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04" name="Line 1186"/>
            <p:cNvCxnSpPr/>
            <p:nvPr/>
          </p:nvCxnSpPr>
          <p:spPr bwMode="auto">
            <a:xfrm>
              <a:off x="5520" y="6059"/>
              <a:ext cx="1582" cy="0"/>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sp>
          <p:nvSpPr>
            <p:cNvPr id="105" name="Text Box 1187"/>
            <p:cNvSpPr txBox="1">
              <a:spLocks noChangeArrowheads="1"/>
            </p:cNvSpPr>
            <p:nvPr/>
          </p:nvSpPr>
          <p:spPr bwMode="auto">
            <a:xfrm>
              <a:off x="5470" y="3858"/>
              <a:ext cx="926" cy="317"/>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≥5.6</a:t>
              </a:r>
              <a:endParaRPr lang="en-US" sz="1600" dirty="0">
                <a:effectLst/>
                <a:latin typeface="Cambria"/>
                <a:ea typeface="MS Mincho"/>
                <a:cs typeface="Arial"/>
              </a:endParaRPr>
            </a:p>
          </p:txBody>
        </p:sp>
        <p:sp>
          <p:nvSpPr>
            <p:cNvPr id="106" name="Text Box 1188"/>
            <p:cNvSpPr txBox="1">
              <a:spLocks noChangeArrowheads="1"/>
            </p:cNvSpPr>
            <p:nvPr/>
          </p:nvSpPr>
          <p:spPr bwMode="auto">
            <a:xfrm>
              <a:off x="1878" y="3862"/>
              <a:ext cx="1170" cy="323"/>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&lt;5.6</a:t>
              </a:r>
              <a:endParaRPr lang="en-US" sz="1600" dirty="0">
                <a:effectLst/>
                <a:latin typeface="Cambria"/>
                <a:ea typeface="MS Mincho"/>
                <a:cs typeface="Arial"/>
              </a:endParaRPr>
            </a:p>
          </p:txBody>
        </p:sp>
        <p:cxnSp>
          <p:nvCxnSpPr>
            <p:cNvPr id="107" name="Line 1189"/>
            <p:cNvCxnSpPr/>
            <p:nvPr/>
          </p:nvCxnSpPr>
          <p:spPr bwMode="auto">
            <a:xfrm flipH="1">
              <a:off x="2499" y="3770"/>
              <a:ext cx="0" cy="145"/>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cxnSp>
          <p:nvCxnSpPr>
            <p:cNvPr id="108" name="Line 1190"/>
            <p:cNvCxnSpPr/>
            <p:nvPr/>
          </p:nvCxnSpPr>
          <p:spPr bwMode="auto">
            <a:xfrm>
              <a:off x="6005" y="3770"/>
              <a:ext cx="0" cy="92"/>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sp>
          <p:nvSpPr>
            <p:cNvPr id="109" name="Text Box 1191"/>
            <p:cNvSpPr txBox="1">
              <a:spLocks noChangeArrowheads="1"/>
            </p:cNvSpPr>
            <p:nvPr/>
          </p:nvSpPr>
          <p:spPr bwMode="auto">
            <a:xfrm>
              <a:off x="3525" y="5053"/>
              <a:ext cx="1170" cy="330"/>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&lt;6.1</a:t>
              </a:r>
              <a:endParaRPr lang="en-US" sz="1600" dirty="0">
                <a:effectLst/>
                <a:latin typeface="Cambria"/>
                <a:ea typeface="MS Mincho"/>
                <a:cs typeface="Arial"/>
              </a:endParaRPr>
            </a:p>
          </p:txBody>
        </p:sp>
        <p:sp>
          <p:nvSpPr>
            <p:cNvPr id="110" name="Text Box 1192"/>
            <p:cNvSpPr txBox="1">
              <a:spLocks noChangeArrowheads="1"/>
            </p:cNvSpPr>
            <p:nvPr/>
          </p:nvSpPr>
          <p:spPr bwMode="auto">
            <a:xfrm>
              <a:off x="4542" y="5047"/>
              <a:ext cx="1093" cy="320"/>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6.1–6.9</a:t>
              </a:r>
              <a:endParaRPr lang="en-US" sz="1600" dirty="0">
                <a:effectLst/>
                <a:latin typeface="Cambria"/>
                <a:ea typeface="MS Mincho"/>
                <a:cs typeface="Arial"/>
              </a:endParaRPr>
            </a:p>
          </p:txBody>
        </p:sp>
        <p:sp>
          <p:nvSpPr>
            <p:cNvPr id="111" name="Text Box 64"/>
            <p:cNvSpPr txBox="1">
              <a:spLocks noChangeArrowheads="1"/>
            </p:cNvSpPr>
            <p:nvPr/>
          </p:nvSpPr>
          <p:spPr bwMode="auto">
            <a:xfrm>
              <a:off x="5674" y="5065"/>
              <a:ext cx="1168" cy="330"/>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≥7.0</a:t>
              </a:r>
              <a:endParaRPr lang="en-US" sz="1600" dirty="0">
                <a:effectLst/>
                <a:latin typeface="Cambria"/>
                <a:ea typeface="MS Mincho"/>
                <a:cs typeface="Arial"/>
              </a:endParaRPr>
            </a:p>
          </p:txBody>
        </p:sp>
        <p:sp>
          <p:nvSpPr>
            <p:cNvPr id="112" name="Text Box 1194"/>
            <p:cNvSpPr txBox="1">
              <a:spLocks noChangeArrowheads="1"/>
            </p:cNvSpPr>
            <p:nvPr/>
          </p:nvSpPr>
          <p:spPr bwMode="auto">
            <a:xfrm>
              <a:off x="4869" y="6624"/>
              <a:ext cx="1172" cy="361"/>
            </a:xfrm>
            <a:prstGeom prst="rect">
              <a:avLst/>
            </a:prstGeom>
            <a:solidFill>
              <a:srgbClr val="FFFF00"/>
            </a:solidFill>
            <a:ln w="9525">
              <a:solidFill>
                <a:srgbClr val="FCD5B5"/>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OGTT</a:t>
              </a:r>
              <a:endParaRPr lang="en-US" sz="1200" dirty="0">
                <a:effectLst/>
                <a:latin typeface="Cambria"/>
                <a:ea typeface="MS Mincho"/>
                <a:cs typeface="Arial"/>
              </a:endParaRPr>
            </a:p>
          </p:txBody>
        </p:sp>
        <p:sp>
          <p:nvSpPr>
            <p:cNvPr id="113" name="Text Box 1195"/>
            <p:cNvSpPr txBox="1">
              <a:spLocks noChangeArrowheads="1"/>
            </p:cNvSpPr>
            <p:nvPr/>
          </p:nvSpPr>
          <p:spPr bwMode="auto">
            <a:xfrm>
              <a:off x="6440" y="6623"/>
              <a:ext cx="1171" cy="354"/>
            </a:xfrm>
            <a:prstGeom prst="rect">
              <a:avLst/>
            </a:prstGeom>
            <a:solidFill>
              <a:srgbClr val="FF0000"/>
            </a:solidFill>
            <a:ln w="9525">
              <a:solidFill>
                <a:srgbClr val="FF6600"/>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DM</a:t>
              </a:r>
              <a:endParaRPr lang="en-US" sz="1600" dirty="0">
                <a:effectLst/>
                <a:latin typeface="Cambria"/>
                <a:ea typeface="MS Mincho"/>
                <a:cs typeface="Arial"/>
              </a:endParaRPr>
            </a:p>
          </p:txBody>
        </p:sp>
        <p:cxnSp>
          <p:nvCxnSpPr>
            <p:cNvPr id="114" name="Line 1196"/>
            <p:cNvCxnSpPr/>
            <p:nvPr/>
          </p:nvCxnSpPr>
          <p:spPr bwMode="auto">
            <a:xfrm>
              <a:off x="4140" y="5385"/>
              <a:ext cx="8" cy="435"/>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15" name="Line 1197"/>
            <p:cNvCxnSpPr/>
            <p:nvPr/>
          </p:nvCxnSpPr>
          <p:spPr bwMode="auto">
            <a:xfrm flipH="1">
              <a:off x="2498" y="4168"/>
              <a:ext cx="0" cy="689"/>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sp>
          <p:nvSpPr>
            <p:cNvPr id="116" name="Text Box 1198"/>
            <p:cNvSpPr txBox="1">
              <a:spLocks noChangeArrowheads="1"/>
            </p:cNvSpPr>
            <p:nvPr/>
          </p:nvSpPr>
          <p:spPr bwMode="auto">
            <a:xfrm>
              <a:off x="5218" y="6095"/>
              <a:ext cx="629" cy="330"/>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&lt;7.0</a:t>
              </a:r>
              <a:endParaRPr lang="en-US" sz="1600" dirty="0">
                <a:effectLst/>
                <a:latin typeface="Cambria"/>
                <a:ea typeface="MS Mincho"/>
                <a:cs typeface="Arial"/>
              </a:endParaRPr>
            </a:p>
          </p:txBody>
        </p:sp>
        <p:sp>
          <p:nvSpPr>
            <p:cNvPr id="117" name="Text Box 1199"/>
            <p:cNvSpPr txBox="1">
              <a:spLocks noChangeArrowheads="1"/>
            </p:cNvSpPr>
            <p:nvPr/>
          </p:nvSpPr>
          <p:spPr bwMode="auto">
            <a:xfrm>
              <a:off x="6558" y="6095"/>
              <a:ext cx="1138" cy="365"/>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≥7.0</a:t>
              </a:r>
              <a:endParaRPr lang="en-US" sz="1600" dirty="0">
                <a:effectLst/>
                <a:latin typeface="Cambria"/>
                <a:ea typeface="MS Mincho"/>
                <a:cs typeface="Arial"/>
              </a:endParaRPr>
            </a:p>
          </p:txBody>
        </p:sp>
        <p:cxnSp>
          <p:nvCxnSpPr>
            <p:cNvPr id="118" name="Line 1200"/>
            <p:cNvCxnSpPr/>
            <p:nvPr/>
          </p:nvCxnSpPr>
          <p:spPr bwMode="auto">
            <a:xfrm>
              <a:off x="5031" y="5367"/>
              <a:ext cx="0" cy="1217"/>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19" name="Line 1201"/>
            <p:cNvCxnSpPr/>
            <p:nvPr/>
          </p:nvCxnSpPr>
          <p:spPr bwMode="auto">
            <a:xfrm>
              <a:off x="5526" y="6370"/>
              <a:ext cx="1" cy="222"/>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sp>
          <p:nvSpPr>
            <p:cNvPr id="120" name="Text Box 1202"/>
            <p:cNvSpPr txBox="1">
              <a:spLocks noChangeArrowheads="1"/>
            </p:cNvSpPr>
            <p:nvPr/>
          </p:nvSpPr>
          <p:spPr bwMode="auto">
            <a:xfrm>
              <a:off x="2369" y="7368"/>
              <a:ext cx="1712" cy="340"/>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spcAft>
                  <a:spcPts val="0"/>
                </a:spcAft>
              </a:pPr>
              <a:r>
                <a:rPr lang="en-US" sz="1400" dirty="0">
                  <a:solidFill>
                    <a:srgbClr val="000000"/>
                  </a:solidFill>
                  <a:effectLst/>
                  <a:latin typeface="Cambria"/>
                  <a:ea typeface="MS Mincho"/>
                  <a:cs typeface="Arial"/>
                </a:rPr>
                <a:t>                 FPG</a:t>
              </a:r>
              <a:endParaRPr lang="en-US" sz="1400" dirty="0">
                <a:effectLst/>
                <a:latin typeface="Cambria"/>
                <a:ea typeface="MS Mincho"/>
                <a:cs typeface="Arial"/>
              </a:endParaRPr>
            </a:p>
          </p:txBody>
        </p:sp>
        <p:sp>
          <p:nvSpPr>
            <p:cNvPr id="121" name="Text Box 1203"/>
            <p:cNvSpPr txBox="1">
              <a:spLocks noChangeArrowheads="1"/>
            </p:cNvSpPr>
            <p:nvPr/>
          </p:nvSpPr>
          <p:spPr bwMode="auto">
            <a:xfrm>
              <a:off x="5388" y="7388"/>
              <a:ext cx="2408" cy="292"/>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2-hour PPG</a:t>
              </a:r>
              <a:endParaRPr lang="en-US" sz="1600" dirty="0">
                <a:effectLst/>
                <a:latin typeface="Cambria"/>
                <a:ea typeface="MS Mincho"/>
                <a:cs typeface="Arial"/>
              </a:endParaRPr>
            </a:p>
          </p:txBody>
        </p:sp>
        <p:sp>
          <p:nvSpPr>
            <p:cNvPr id="122" name="Text Box 1204"/>
            <p:cNvSpPr txBox="1">
              <a:spLocks noChangeArrowheads="1"/>
            </p:cNvSpPr>
            <p:nvPr/>
          </p:nvSpPr>
          <p:spPr bwMode="auto">
            <a:xfrm>
              <a:off x="1808" y="8207"/>
              <a:ext cx="1170" cy="344"/>
            </a:xfrm>
            <a:prstGeom prst="rect">
              <a:avLst/>
            </a:prstGeom>
            <a:solidFill>
              <a:srgbClr val="CCFFCC"/>
            </a:solidFill>
            <a:ln w="9525">
              <a:solidFill>
                <a:srgbClr val="77933C"/>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NORMAL</a:t>
              </a:r>
              <a:endParaRPr lang="en-US" sz="1600" dirty="0">
                <a:effectLst/>
                <a:latin typeface="Cambria"/>
                <a:ea typeface="MS Mincho"/>
                <a:cs typeface="Arial"/>
              </a:endParaRPr>
            </a:p>
          </p:txBody>
        </p:sp>
        <p:sp>
          <p:nvSpPr>
            <p:cNvPr id="123" name="Text Box 1205"/>
            <p:cNvSpPr txBox="1">
              <a:spLocks noChangeArrowheads="1"/>
            </p:cNvSpPr>
            <p:nvPr/>
          </p:nvSpPr>
          <p:spPr bwMode="auto">
            <a:xfrm>
              <a:off x="3046" y="8205"/>
              <a:ext cx="760" cy="346"/>
            </a:xfrm>
            <a:prstGeom prst="rect">
              <a:avLst/>
            </a:prstGeom>
            <a:solidFill>
              <a:srgbClr val="FF8000"/>
            </a:solidFill>
            <a:ln w="9525">
              <a:solidFill>
                <a:srgbClr val="E46C0A"/>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IFG</a:t>
              </a:r>
              <a:endParaRPr lang="en-US" sz="1600" dirty="0">
                <a:effectLst/>
                <a:latin typeface="Cambria"/>
                <a:ea typeface="MS Mincho"/>
                <a:cs typeface="Arial"/>
              </a:endParaRPr>
            </a:p>
          </p:txBody>
        </p:sp>
        <p:sp>
          <p:nvSpPr>
            <p:cNvPr id="124" name="Text Box 1206"/>
            <p:cNvSpPr txBox="1">
              <a:spLocks noChangeArrowheads="1"/>
            </p:cNvSpPr>
            <p:nvPr/>
          </p:nvSpPr>
          <p:spPr bwMode="auto">
            <a:xfrm>
              <a:off x="3873" y="8205"/>
              <a:ext cx="757" cy="346"/>
            </a:xfrm>
            <a:prstGeom prst="rect">
              <a:avLst/>
            </a:prstGeom>
            <a:solidFill>
              <a:srgbClr val="FF0000"/>
            </a:solidFill>
            <a:ln w="9525">
              <a:solidFill>
                <a:srgbClr val="FF6600"/>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DM</a:t>
              </a:r>
              <a:endParaRPr lang="en-US" sz="1600" dirty="0">
                <a:effectLst/>
                <a:latin typeface="Cambria"/>
                <a:ea typeface="MS Mincho"/>
                <a:cs typeface="Arial"/>
              </a:endParaRPr>
            </a:p>
          </p:txBody>
        </p:sp>
        <p:sp>
          <p:nvSpPr>
            <p:cNvPr id="125" name="Text Box 1207"/>
            <p:cNvSpPr txBox="1">
              <a:spLocks noChangeArrowheads="1"/>
            </p:cNvSpPr>
            <p:nvPr/>
          </p:nvSpPr>
          <p:spPr bwMode="auto">
            <a:xfrm>
              <a:off x="5018" y="8205"/>
              <a:ext cx="1115" cy="346"/>
            </a:xfrm>
            <a:prstGeom prst="rect">
              <a:avLst/>
            </a:prstGeom>
            <a:solidFill>
              <a:srgbClr val="CCFFCC"/>
            </a:solidFill>
            <a:ln w="9525">
              <a:solidFill>
                <a:srgbClr val="77933C"/>
              </a:solidFill>
              <a:miter lim="800000"/>
              <a:headEnd/>
              <a:tailEnd/>
            </a:ln>
            <a:extLst/>
          </p:spPr>
          <p:txBody>
            <a:bodyPr rot="0" vert="horz" wrap="square" lIns="55778" tIns="27888" rIns="55778" bIns="27888" anchor="t" anchorCtr="0" upright="1">
              <a:noAutofit/>
            </a:bodyPr>
            <a:lstStyle/>
            <a:p>
              <a:pPr>
                <a:spcAft>
                  <a:spcPts val="0"/>
                </a:spcAft>
              </a:pPr>
              <a:r>
                <a:rPr lang="en-US" sz="1400" dirty="0">
                  <a:solidFill>
                    <a:srgbClr val="000000"/>
                  </a:solidFill>
                  <a:effectLst/>
                  <a:latin typeface="Cambria"/>
                  <a:ea typeface="MS Mincho"/>
                  <a:cs typeface="Arial"/>
                </a:rPr>
                <a:t>NORMAL</a:t>
              </a:r>
              <a:endParaRPr lang="en-US" sz="1600" dirty="0">
                <a:effectLst/>
                <a:latin typeface="Cambria"/>
                <a:ea typeface="MS Mincho"/>
                <a:cs typeface="Arial"/>
              </a:endParaRPr>
            </a:p>
          </p:txBody>
        </p:sp>
        <p:sp>
          <p:nvSpPr>
            <p:cNvPr id="126" name="Text Box 1208"/>
            <p:cNvSpPr txBox="1">
              <a:spLocks noChangeArrowheads="1"/>
            </p:cNvSpPr>
            <p:nvPr/>
          </p:nvSpPr>
          <p:spPr bwMode="auto">
            <a:xfrm>
              <a:off x="6222" y="8205"/>
              <a:ext cx="849" cy="350"/>
            </a:xfrm>
            <a:prstGeom prst="rect">
              <a:avLst/>
            </a:prstGeom>
            <a:solidFill>
              <a:srgbClr val="FF8000"/>
            </a:solidFill>
            <a:ln w="9525">
              <a:solidFill>
                <a:schemeClr val="accent6">
                  <a:lumMod val="75000"/>
                </a:schemeClr>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IGT</a:t>
              </a:r>
              <a:endParaRPr lang="en-US" sz="1600" dirty="0">
                <a:effectLst/>
                <a:latin typeface="Cambria"/>
                <a:ea typeface="MS Mincho"/>
                <a:cs typeface="Arial"/>
              </a:endParaRPr>
            </a:p>
          </p:txBody>
        </p:sp>
        <p:sp>
          <p:nvSpPr>
            <p:cNvPr id="127" name="Text Box 1209"/>
            <p:cNvSpPr txBox="1">
              <a:spLocks noChangeArrowheads="1"/>
            </p:cNvSpPr>
            <p:nvPr/>
          </p:nvSpPr>
          <p:spPr bwMode="auto">
            <a:xfrm>
              <a:off x="7171" y="8205"/>
              <a:ext cx="650" cy="348"/>
            </a:xfrm>
            <a:prstGeom prst="rect">
              <a:avLst/>
            </a:prstGeom>
            <a:solidFill>
              <a:srgbClr val="FF0000"/>
            </a:solidFill>
            <a:ln w="9525">
              <a:solidFill>
                <a:srgbClr val="FF6600"/>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DM</a:t>
              </a:r>
              <a:endParaRPr lang="en-US" sz="1600" dirty="0">
                <a:effectLst/>
                <a:latin typeface="Cambria"/>
                <a:ea typeface="MS Mincho"/>
                <a:cs typeface="Arial"/>
              </a:endParaRPr>
            </a:p>
          </p:txBody>
        </p:sp>
        <p:sp>
          <p:nvSpPr>
            <p:cNvPr id="128" name="Text Box 1210"/>
            <p:cNvSpPr txBox="1">
              <a:spLocks noChangeArrowheads="1"/>
            </p:cNvSpPr>
            <p:nvPr/>
          </p:nvSpPr>
          <p:spPr bwMode="auto">
            <a:xfrm>
              <a:off x="1808" y="7868"/>
              <a:ext cx="1170" cy="357"/>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&lt;6.1</a:t>
              </a:r>
              <a:endParaRPr lang="en-US" sz="1600" dirty="0">
                <a:effectLst/>
                <a:latin typeface="Cambria"/>
                <a:ea typeface="MS Mincho"/>
                <a:cs typeface="Arial"/>
              </a:endParaRPr>
            </a:p>
          </p:txBody>
        </p:sp>
        <p:sp>
          <p:nvSpPr>
            <p:cNvPr id="129" name="Text Box 1211"/>
            <p:cNvSpPr txBox="1">
              <a:spLocks noChangeArrowheads="1"/>
            </p:cNvSpPr>
            <p:nvPr/>
          </p:nvSpPr>
          <p:spPr bwMode="auto">
            <a:xfrm>
              <a:off x="2766" y="7868"/>
              <a:ext cx="1278" cy="349"/>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6.1–6.9</a:t>
              </a:r>
              <a:endParaRPr lang="en-US" sz="1200" dirty="0">
                <a:effectLst/>
                <a:latin typeface="Cambria"/>
                <a:ea typeface="MS Mincho"/>
                <a:cs typeface="Arial"/>
              </a:endParaRPr>
            </a:p>
          </p:txBody>
        </p:sp>
        <p:sp>
          <p:nvSpPr>
            <p:cNvPr id="130" name="Text Box 1212"/>
            <p:cNvSpPr txBox="1">
              <a:spLocks noChangeArrowheads="1"/>
            </p:cNvSpPr>
            <p:nvPr/>
          </p:nvSpPr>
          <p:spPr bwMode="auto">
            <a:xfrm>
              <a:off x="4019" y="7868"/>
              <a:ext cx="687" cy="321"/>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≥7.0</a:t>
              </a:r>
              <a:endParaRPr lang="en-US" sz="1600" dirty="0">
                <a:effectLst/>
                <a:latin typeface="Cambria"/>
                <a:ea typeface="MS Mincho"/>
                <a:cs typeface="Arial"/>
              </a:endParaRPr>
            </a:p>
          </p:txBody>
        </p:sp>
        <p:sp>
          <p:nvSpPr>
            <p:cNvPr id="131" name="Text Box 1213"/>
            <p:cNvSpPr txBox="1">
              <a:spLocks noChangeArrowheads="1"/>
            </p:cNvSpPr>
            <p:nvPr/>
          </p:nvSpPr>
          <p:spPr bwMode="auto">
            <a:xfrm>
              <a:off x="5043" y="7868"/>
              <a:ext cx="1170" cy="345"/>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&lt;7.8</a:t>
              </a:r>
              <a:endParaRPr lang="en-US" sz="1600" dirty="0">
                <a:effectLst/>
                <a:latin typeface="Cambria"/>
                <a:ea typeface="MS Mincho"/>
                <a:cs typeface="Arial"/>
              </a:endParaRPr>
            </a:p>
          </p:txBody>
        </p:sp>
        <p:sp>
          <p:nvSpPr>
            <p:cNvPr id="132" name="Text Box 1214"/>
            <p:cNvSpPr txBox="1">
              <a:spLocks noChangeArrowheads="1"/>
            </p:cNvSpPr>
            <p:nvPr/>
          </p:nvSpPr>
          <p:spPr bwMode="auto">
            <a:xfrm>
              <a:off x="5905" y="7868"/>
              <a:ext cx="1399" cy="333"/>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7.8–11.0</a:t>
              </a:r>
              <a:endParaRPr lang="en-US" sz="1600" dirty="0">
                <a:effectLst/>
                <a:latin typeface="Cambria"/>
                <a:ea typeface="MS Mincho"/>
                <a:cs typeface="Arial"/>
              </a:endParaRPr>
            </a:p>
          </p:txBody>
        </p:sp>
        <p:sp>
          <p:nvSpPr>
            <p:cNvPr id="133" name="Text Box 1215"/>
            <p:cNvSpPr txBox="1">
              <a:spLocks noChangeArrowheads="1"/>
            </p:cNvSpPr>
            <p:nvPr/>
          </p:nvSpPr>
          <p:spPr bwMode="auto">
            <a:xfrm>
              <a:off x="7108" y="7868"/>
              <a:ext cx="758" cy="333"/>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≥11.1</a:t>
              </a:r>
              <a:endParaRPr lang="en-US" sz="1600" dirty="0">
                <a:effectLst/>
                <a:latin typeface="Cambria"/>
                <a:ea typeface="MS Mincho"/>
                <a:cs typeface="Arial"/>
              </a:endParaRPr>
            </a:p>
          </p:txBody>
        </p:sp>
        <p:cxnSp>
          <p:nvCxnSpPr>
            <p:cNvPr id="134" name="Line 1216"/>
            <p:cNvCxnSpPr/>
            <p:nvPr/>
          </p:nvCxnSpPr>
          <p:spPr bwMode="auto">
            <a:xfrm>
              <a:off x="2428" y="7680"/>
              <a:ext cx="1928" cy="0"/>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cxnSp>
          <p:nvCxnSpPr>
            <p:cNvPr id="135" name="Line 1217"/>
            <p:cNvCxnSpPr/>
            <p:nvPr/>
          </p:nvCxnSpPr>
          <p:spPr bwMode="auto">
            <a:xfrm>
              <a:off x="5664" y="7680"/>
              <a:ext cx="1927" cy="0"/>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cxnSp>
          <p:nvCxnSpPr>
            <p:cNvPr id="136" name="Line 1218"/>
            <p:cNvCxnSpPr/>
            <p:nvPr/>
          </p:nvCxnSpPr>
          <p:spPr bwMode="auto">
            <a:xfrm>
              <a:off x="3393" y="7196"/>
              <a:ext cx="3165" cy="0"/>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cxnSp>
          <p:nvCxnSpPr>
            <p:cNvPr id="137" name="Line 1219"/>
            <p:cNvCxnSpPr/>
            <p:nvPr/>
          </p:nvCxnSpPr>
          <p:spPr bwMode="auto">
            <a:xfrm>
              <a:off x="3393" y="7196"/>
              <a:ext cx="0" cy="207"/>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cxnSp>
          <p:nvCxnSpPr>
            <p:cNvPr id="138" name="Line 1220"/>
            <p:cNvCxnSpPr/>
            <p:nvPr/>
          </p:nvCxnSpPr>
          <p:spPr bwMode="auto">
            <a:xfrm>
              <a:off x="6558" y="7196"/>
              <a:ext cx="0" cy="207"/>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cxnSp>
          <p:nvCxnSpPr>
            <p:cNvPr id="139" name="Line 1221"/>
            <p:cNvCxnSpPr/>
            <p:nvPr/>
          </p:nvCxnSpPr>
          <p:spPr bwMode="auto">
            <a:xfrm>
              <a:off x="5458" y="6990"/>
              <a:ext cx="0" cy="206"/>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cxnSp>
          <p:nvCxnSpPr>
            <p:cNvPr id="140" name="Line 1222"/>
            <p:cNvCxnSpPr/>
            <p:nvPr/>
          </p:nvCxnSpPr>
          <p:spPr bwMode="auto">
            <a:xfrm>
              <a:off x="4124" y="4930"/>
              <a:ext cx="2168" cy="8"/>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cxnSp>
          <p:nvCxnSpPr>
            <p:cNvPr id="141" name="Line 1223"/>
            <p:cNvCxnSpPr/>
            <p:nvPr/>
          </p:nvCxnSpPr>
          <p:spPr bwMode="auto">
            <a:xfrm>
              <a:off x="4134" y="4924"/>
              <a:ext cx="1" cy="145"/>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cxnSp>
          <p:nvCxnSpPr>
            <p:cNvPr id="142" name="Line 1224"/>
            <p:cNvCxnSpPr/>
            <p:nvPr/>
          </p:nvCxnSpPr>
          <p:spPr bwMode="auto">
            <a:xfrm flipH="1">
              <a:off x="5039" y="4926"/>
              <a:ext cx="0" cy="161"/>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cxnSp>
          <p:nvCxnSpPr>
            <p:cNvPr id="143" name="Line 1225"/>
            <p:cNvCxnSpPr/>
            <p:nvPr/>
          </p:nvCxnSpPr>
          <p:spPr bwMode="auto">
            <a:xfrm>
              <a:off x="7108" y="6370"/>
              <a:ext cx="5" cy="226"/>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44" name="Line 1226"/>
            <p:cNvCxnSpPr/>
            <p:nvPr/>
          </p:nvCxnSpPr>
          <p:spPr bwMode="auto">
            <a:xfrm flipH="1">
              <a:off x="5526" y="6051"/>
              <a:ext cx="0" cy="114"/>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cxnSp>
          <p:nvCxnSpPr>
            <p:cNvPr id="145" name="Line 1227"/>
            <p:cNvCxnSpPr/>
            <p:nvPr/>
          </p:nvCxnSpPr>
          <p:spPr bwMode="auto">
            <a:xfrm flipH="1">
              <a:off x="7108" y="6059"/>
              <a:ext cx="1" cy="106"/>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sp>
          <p:nvSpPr>
            <p:cNvPr id="146" name="Text Box 1228"/>
            <p:cNvSpPr txBox="1">
              <a:spLocks noChangeArrowheads="1"/>
            </p:cNvSpPr>
            <p:nvPr/>
          </p:nvSpPr>
          <p:spPr bwMode="auto">
            <a:xfrm>
              <a:off x="9206" y="6975"/>
              <a:ext cx="1170" cy="364"/>
            </a:xfrm>
            <a:prstGeom prst="rect">
              <a:avLst/>
            </a:prstGeom>
            <a:solidFill>
              <a:srgbClr val="FF0000"/>
            </a:solidFill>
            <a:ln w="9525">
              <a:solidFill>
                <a:srgbClr val="FF6600"/>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DM</a:t>
              </a:r>
              <a:endParaRPr lang="en-US" sz="1200" dirty="0">
                <a:effectLst/>
                <a:latin typeface="Cambria"/>
                <a:ea typeface="MS Mincho"/>
                <a:cs typeface="Arial"/>
              </a:endParaRPr>
            </a:p>
          </p:txBody>
        </p:sp>
        <p:sp>
          <p:nvSpPr>
            <p:cNvPr id="147" name="Text Box 1229"/>
            <p:cNvSpPr txBox="1">
              <a:spLocks noChangeArrowheads="1"/>
            </p:cNvSpPr>
            <p:nvPr/>
          </p:nvSpPr>
          <p:spPr bwMode="auto">
            <a:xfrm>
              <a:off x="9241" y="6244"/>
              <a:ext cx="1172" cy="376"/>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≥11.1</a:t>
              </a:r>
              <a:endParaRPr lang="en-US" sz="1600" dirty="0">
                <a:effectLst/>
                <a:latin typeface="Cambria"/>
                <a:ea typeface="MS Mincho"/>
                <a:cs typeface="Arial"/>
              </a:endParaRPr>
            </a:p>
          </p:txBody>
        </p:sp>
        <p:cxnSp>
          <p:nvCxnSpPr>
            <p:cNvPr id="148" name="Line 1230"/>
            <p:cNvCxnSpPr/>
            <p:nvPr/>
          </p:nvCxnSpPr>
          <p:spPr bwMode="auto">
            <a:xfrm>
              <a:off x="9792" y="6615"/>
              <a:ext cx="1" cy="275"/>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sp>
          <p:nvSpPr>
            <p:cNvPr id="149" name="Text Box 1231"/>
            <p:cNvSpPr txBox="1">
              <a:spLocks noChangeArrowheads="1"/>
            </p:cNvSpPr>
            <p:nvPr/>
          </p:nvSpPr>
          <p:spPr bwMode="auto">
            <a:xfrm>
              <a:off x="7568" y="3846"/>
              <a:ext cx="2880" cy="429"/>
            </a:xfrm>
            <a:prstGeom prst="rect">
              <a:avLst/>
            </a:prstGeom>
            <a:solidFill>
              <a:srgbClr val="66CCFF"/>
            </a:solidFill>
            <a:ln w="9525">
              <a:solidFill>
                <a:srgbClr val="3366FF"/>
              </a:solidFill>
              <a:miter lim="800000"/>
              <a:headEnd/>
              <a:tailEnd/>
            </a:ln>
            <a:extLst/>
          </p:spPr>
          <p:txBody>
            <a:bodyPr rot="0" vert="horz" wrap="square" lIns="55778" tIns="27888" rIns="55778" bIns="27888" anchor="t" anchorCtr="0" upright="1">
              <a:noAutofit/>
            </a:bodyPr>
            <a:lstStyle/>
            <a:p>
              <a:pPr algn="ctr">
                <a:spcAft>
                  <a:spcPts val="0"/>
                </a:spcAft>
              </a:pPr>
              <a:r>
                <a:rPr lang="pt-BR" sz="1400" dirty="0">
                  <a:solidFill>
                    <a:srgbClr val="000000"/>
                  </a:solidFill>
                  <a:effectLst/>
                  <a:latin typeface="Cambria"/>
                  <a:ea typeface="MS Mincho"/>
                  <a:cs typeface="Arial"/>
                </a:rPr>
                <a:t>Venous RPG</a:t>
              </a:r>
              <a:endParaRPr lang="en-US" sz="1600" dirty="0">
                <a:effectLst/>
                <a:latin typeface="Cambria"/>
                <a:ea typeface="MS Mincho"/>
                <a:cs typeface="Arial"/>
              </a:endParaRPr>
            </a:p>
          </p:txBody>
        </p:sp>
        <p:sp>
          <p:nvSpPr>
            <p:cNvPr id="150" name="Text Box 1232"/>
            <p:cNvSpPr txBox="1">
              <a:spLocks noChangeArrowheads="1"/>
            </p:cNvSpPr>
            <p:nvPr/>
          </p:nvSpPr>
          <p:spPr bwMode="auto">
            <a:xfrm>
              <a:off x="7174" y="4920"/>
              <a:ext cx="1148" cy="329"/>
            </a:xfrm>
            <a:prstGeom prst="rect">
              <a:avLst/>
            </a:prstGeom>
            <a:solidFill>
              <a:srgbClr val="CCFFCC"/>
            </a:solidFill>
            <a:ln w="9525">
              <a:solidFill>
                <a:schemeClr val="accent3">
                  <a:lumMod val="75000"/>
                </a:schemeClr>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NORMAL</a:t>
              </a:r>
              <a:endParaRPr lang="en-US" sz="1200" dirty="0">
                <a:effectLst/>
                <a:latin typeface="Cambria"/>
                <a:ea typeface="MS Mincho"/>
                <a:cs typeface="Arial"/>
              </a:endParaRPr>
            </a:p>
          </p:txBody>
        </p:sp>
        <p:sp>
          <p:nvSpPr>
            <p:cNvPr id="151" name="Text Box 1233"/>
            <p:cNvSpPr txBox="1">
              <a:spLocks noChangeArrowheads="1"/>
            </p:cNvSpPr>
            <p:nvPr/>
          </p:nvSpPr>
          <p:spPr bwMode="auto">
            <a:xfrm>
              <a:off x="8415" y="4921"/>
              <a:ext cx="975" cy="336"/>
            </a:xfrm>
            <a:prstGeom prst="rect">
              <a:avLst/>
            </a:prstGeom>
            <a:solidFill>
              <a:srgbClr val="FFFF00"/>
            </a:solidFill>
            <a:ln w="9525">
              <a:solidFill>
                <a:srgbClr val="FCD5B5"/>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OGTT</a:t>
              </a:r>
              <a:endParaRPr lang="en-US" sz="1600" dirty="0">
                <a:effectLst/>
                <a:latin typeface="Cambria"/>
                <a:ea typeface="MS Mincho"/>
                <a:cs typeface="Arial"/>
              </a:endParaRPr>
            </a:p>
          </p:txBody>
        </p:sp>
        <p:sp>
          <p:nvSpPr>
            <p:cNvPr id="152" name="Text Box 1234"/>
            <p:cNvSpPr txBox="1">
              <a:spLocks noChangeArrowheads="1"/>
            </p:cNvSpPr>
            <p:nvPr/>
          </p:nvSpPr>
          <p:spPr bwMode="auto">
            <a:xfrm>
              <a:off x="9257" y="5348"/>
              <a:ext cx="1205" cy="616"/>
            </a:xfrm>
            <a:prstGeom prst="rect">
              <a:avLst/>
            </a:prstGeom>
            <a:solidFill>
              <a:srgbClr val="66CCFF"/>
            </a:solidFill>
            <a:ln w="9525">
              <a:solidFill>
                <a:srgbClr val="3366FF"/>
              </a:solidFill>
              <a:miter lim="800000"/>
              <a:headEnd/>
              <a:tailEnd/>
            </a:ln>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Second RPG</a:t>
              </a:r>
              <a:endParaRPr lang="en-US" sz="1600" dirty="0">
                <a:effectLst/>
                <a:latin typeface="Cambria"/>
                <a:ea typeface="MS Mincho"/>
                <a:cs typeface="Arial"/>
              </a:endParaRPr>
            </a:p>
          </p:txBody>
        </p:sp>
        <p:sp>
          <p:nvSpPr>
            <p:cNvPr id="153" name="Text Box 1235"/>
            <p:cNvSpPr txBox="1">
              <a:spLocks noChangeArrowheads="1"/>
            </p:cNvSpPr>
            <p:nvPr/>
          </p:nvSpPr>
          <p:spPr bwMode="auto">
            <a:xfrm>
              <a:off x="7186" y="4592"/>
              <a:ext cx="1173" cy="327"/>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&lt;7.8</a:t>
              </a:r>
              <a:endParaRPr lang="en-US" sz="1600" dirty="0">
                <a:effectLst/>
                <a:latin typeface="Cambria"/>
                <a:ea typeface="MS Mincho"/>
                <a:cs typeface="Arial"/>
              </a:endParaRPr>
            </a:p>
          </p:txBody>
        </p:sp>
        <p:sp>
          <p:nvSpPr>
            <p:cNvPr id="154" name="Text Box 1236"/>
            <p:cNvSpPr txBox="1">
              <a:spLocks noChangeArrowheads="1"/>
            </p:cNvSpPr>
            <p:nvPr/>
          </p:nvSpPr>
          <p:spPr bwMode="auto">
            <a:xfrm>
              <a:off x="8215" y="4593"/>
              <a:ext cx="1286" cy="29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7.8–11.0</a:t>
              </a:r>
              <a:endParaRPr lang="en-US" sz="1600" dirty="0">
                <a:effectLst/>
                <a:latin typeface="Cambria"/>
                <a:ea typeface="MS Mincho"/>
                <a:cs typeface="Arial"/>
              </a:endParaRPr>
            </a:p>
          </p:txBody>
        </p:sp>
        <p:sp>
          <p:nvSpPr>
            <p:cNvPr id="155" name="Text Box 1237"/>
            <p:cNvSpPr txBox="1">
              <a:spLocks noChangeArrowheads="1"/>
            </p:cNvSpPr>
            <p:nvPr/>
          </p:nvSpPr>
          <p:spPr bwMode="auto">
            <a:xfrm>
              <a:off x="9442" y="4903"/>
              <a:ext cx="758" cy="393"/>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5778" tIns="27888" rIns="55778" bIns="27888" anchor="t" anchorCtr="0" upright="1">
              <a:noAutofit/>
            </a:bodyPr>
            <a:lstStyle/>
            <a:p>
              <a:pPr algn="ctr">
                <a:spcAft>
                  <a:spcPts val="0"/>
                </a:spcAft>
              </a:pPr>
              <a:r>
                <a:rPr lang="en-US" sz="1400" dirty="0">
                  <a:solidFill>
                    <a:srgbClr val="000000"/>
                  </a:solidFill>
                  <a:effectLst/>
                  <a:latin typeface="Cambria"/>
                  <a:ea typeface="MS Mincho"/>
                  <a:cs typeface="Arial"/>
                </a:rPr>
                <a:t>≥11.1</a:t>
              </a:r>
              <a:endParaRPr lang="en-US" sz="1600" dirty="0">
                <a:effectLst/>
                <a:latin typeface="Cambria"/>
                <a:ea typeface="MS Mincho"/>
                <a:cs typeface="Arial"/>
              </a:endParaRPr>
            </a:p>
          </p:txBody>
        </p:sp>
        <p:cxnSp>
          <p:nvCxnSpPr>
            <p:cNvPr id="156" name="Line 1238"/>
            <p:cNvCxnSpPr/>
            <p:nvPr/>
          </p:nvCxnSpPr>
          <p:spPr bwMode="auto">
            <a:xfrm>
              <a:off x="7748" y="4380"/>
              <a:ext cx="2042" cy="0"/>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cxnSp>
          <p:nvCxnSpPr>
            <p:cNvPr id="157" name="Line 1239"/>
            <p:cNvCxnSpPr/>
            <p:nvPr/>
          </p:nvCxnSpPr>
          <p:spPr bwMode="auto">
            <a:xfrm>
              <a:off x="2431" y="7680"/>
              <a:ext cx="0" cy="205"/>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58" name="Line 1240"/>
            <p:cNvCxnSpPr/>
            <p:nvPr/>
          </p:nvCxnSpPr>
          <p:spPr bwMode="auto">
            <a:xfrm>
              <a:off x="3393" y="7680"/>
              <a:ext cx="0" cy="205"/>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59" name="Line 1241"/>
            <p:cNvCxnSpPr/>
            <p:nvPr/>
          </p:nvCxnSpPr>
          <p:spPr bwMode="auto">
            <a:xfrm>
              <a:off x="4358" y="7680"/>
              <a:ext cx="0" cy="205"/>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60" name="Line 1242"/>
            <p:cNvCxnSpPr/>
            <p:nvPr/>
          </p:nvCxnSpPr>
          <p:spPr bwMode="auto">
            <a:xfrm>
              <a:off x="5664" y="7680"/>
              <a:ext cx="0" cy="205"/>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61" name="Line 1243"/>
            <p:cNvCxnSpPr/>
            <p:nvPr/>
          </p:nvCxnSpPr>
          <p:spPr bwMode="auto">
            <a:xfrm>
              <a:off x="6558" y="7680"/>
              <a:ext cx="0" cy="205"/>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62" name="Line 1244"/>
            <p:cNvCxnSpPr/>
            <p:nvPr/>
          </p:nvCxnSpPr>
          <p:spPr bwMode="auto">
            <a:xfrm>
              <a:off x="7593" y="7680"/>
              <a:ext cx="0" cy="205"/>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63" name="Line 1245"/>
            <p:cNvCxnSpPr/>
            <p:nvPr/>
          </p:nvCxnSpPr>
          <p:spPr bwMode="auto">
            <a:xfrm>
              <a:off x="5007" y="3505"/>
              <a:ext cx="1" cy="275"/>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64" name="Line 1246"/>
            <p:cNvCxnSpPr/>
            <p:nvPr/>
          </p:nvCxnSpPr>
          <p:spPr bwMode="auto">
            <a:xfrm>
              <a:off x="5264" y="4722"/>
              <a:ext cx="2" cy="207"/>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65" name="Line 1247"/>
            <p:cNvCxnSpPr/>
            <p:nvPr/>
          </p:nvCxnSpPr>
          <p:spPr bwMode="auto">
            <a:xfrm>
              <a:off x="9793" y="4380"/>
              <a:ext cx="0" cy="550"/>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66" name="Line 1248"/>
            <p:cNvCxnSpPr/>
            <p:nvPr/>
          </p:nvCxnSpPr>
          <p:spPr bwMode="auto">
            <a:xfrm flipH="1">
              <a:off x="7049" y="5610"/>
              <a:ext cx="2202" cy="0"/>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67" name="Line 1249"/>
            <p:cNvCxnSpPr/>
            <p:nvPr/>
          </p:nvCxnSpPr>
          <p:spPr bwMode="auto">
            <a:xfrm flipH="1">
              <a:off x="6310" y="5804"/>
              <a:ext cx="3" cy="243"/>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68" name="Line 1250"/>
            <p:cNvCxnSpPr/>
            <p:nvPr/>
          </p:nvCxnSpPr>
          <p:spPr bwMode="auto">
            <a:xfrm flipV="1">
              <a:off x="6308" y="4096"/>
              <a:ext cx="1260" cy="2"/>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69" name="Line 1251"/>
            <p:cNvCxnSpPr/>
            <p:nvPr/>
          </p:nvCxnSpPr>
          <p:spPr bwMode="auto">
            <a:xfrm flipH="1">
              <a:off x="7746" y="4380"/>
              <a:ext cx="1" cy="229"/>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70" name="Line 1252"/>
            <p:cNvCxnSpPr/>
            <p:nvPr/>
          </p:nvCxnSpPr>
          <p:spPr bwMode="auto">
            <a:xfrm>
              <a:off x="9807" y="5972"/>
              <a:ext cx="4" cy="340"/>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71" name="Line 1253"/>
            <p:cNvCxnSpPr/>
            <p:nvPr/>
          </p:nvCxnSpPr>
          <p:spPr bwMode="auto">
            <a:xfrm flipH="1">
              <a:off x="5502" y="7100"/>
              <a:ext cx="3286" cy="0"/>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cxnSp>
          <p:nvCxnSpPr>
            <p:cNvPr id="172" name="Line 1254"/>
            <p:cNvCxnSpPr/>
            <p:nvPr/>
          </p:nvCxnSpPr>
          <p:spPr bwMode="auto">
            <a:xfrm flipH="1">
              <a:off x="8788" y="5773"/>
              <a:ext cx="3" cy="1327"/>
            </a:xfrm>
            <a:prstGeom prst="line">
              <a:avLst/>
            </a:prstGeom>
            <a:noFill/>
            <a:ln w="12700">
              <a:solidFill>
                <a:srgbClr val="E46C0A"/>
              </a:solidFill>
              <a:round/>
              <a:headEnd/>
              <a:tailEnd/>
            </a:ln>
            <a:extLst>
              <a:ext uri="{909E8E84-426E-40DD-AFC4-6F175D3DCCD1}">
                <a14:hiddenFill xmlns:a14="http://schemas.microsoft.com/office/drawing/2010/main" xmlns="">
                  <a:noFill/>
                </a14:hiddenFill>
              </a:ext>
            </a:extLst>
          </p:spPr>
        </p:cxnSp>
        <p:cxnSp>
          <p:nvCxnSpPr>
            <p:cNvPr id="173" name="Line 1255"/>
            <p:cNvCxnSpPr/>
            <p:nvPr/>
          </p:nvCxnSpPr>
          <p:spPr bwMode="auto">
            <a:xfrm>
              <a:off x="8788" y="4265"/>
              <a:ext cx="0" cy="340"/>
            </a:xfrm>
            <a:prstGeom prst="line">
              <a:avLst/>
            </a:prstGeom>
            <a:noFill/>
            <a:ln w="9525">
              <a:solidFill>
                <a:srgbClr val="E46C0A"/>
              </a:solidFill>
              <a:round/>
              <a:headEnd/>
              <a:tailEnd type="triangle" w="med" len="med"/>
            </a:ln>
            <a:extLst>
              <a:ext uri="{909E8E84-426E-40DD-AFC4-6F175D3DCCD1}">
                <a14:hiddenFill xmlns:a14="http://schemas.microsoft.com/office/drawing/2010/main" xmlns="">
                  <a:noFill/>
                </a14:hiddenFill>
              </a:ext>
            </a:extLst>
          </p:spPr>
        </p:cxnSp>
        <p:sp>
          <p:nvSpPr>
            <p:cNvPr id="174" name="Freeform 173"/>
            <p:cNvSpPr>
              <a:spLocks/>
            </p:cNvSpPr>
            <p:nvPr/>
          </p:nvSpPr>
          <p:spPr bwMode="auto">
            <a:xfrm>
              <a:off x="8783" y="5443"/>
              <a:ext cx="245" cy="334"/>
            </a:xfrm>
            <a:custGeom>
              <a:avLst/>
              <a:gdLst>
                <a:gd name="T0" fmla="*/ 0 w 46"/>
                <a:gd name="T1" fmla="*/ 0 h 91"/>
                <a:gd name="T2" fmla="*/ 1130 w 46"/>
                <a:gd name="T3" fmla="*/ 637 h 91"/>
                <a:gd name="T4" fmla="*/ 0 w 46"/>
                <a:gd name="T5" fmla="*/ 1263 h 91"/>
                <a:gd name="T6" fmla="*/ 0 60000 65536"/>
                <a:gd name="T7" fmla="*/ 0 60000 65536"/>
                <a:gd name="T8" fmla="*/ 0 60000 65536"/>
              </a:gdLst>
              <a:ahLst/>
              <a:cxnLst>
                <a:cxn ang="T6">
                  <a:pos x="T0" y="T1"/>
                </a:cxn>
                <a:cxn ang="T7">
                  <a:pos x="T2" y="T3"/>
                </a:cxn>
                <a:cxn ang="T8">
                  <a:pos x="T4" y="T5"/>
                </a:cxn>
              </a:cxnLst>
              <a:rect l="0" t="0" r="r" b="b"/>
              <a:pathLst>
                <a:path w="46" h="91">
                  <a:moveTo>
                    <a:pt x="0" y="0"/>
                  </a:moveTo>
                  <a:cubicBezTo>
                    <a:pt x="23" y="15"/>
                    <a:pt x="46" y="31"/>
                    <a:pt x="46" y="46"/>
                  </a:cubicBezTo>
                  <a:cubicBezTo>
                    <a:pt x="46" y="61"/>
                    <a:pt x="8" y="84"/>
                    <a:pt x="0" y="91"/>
                  </a:cubicBezTo>
                </a:path>
              </a:pathLst>
            </a:custGeom>
            <a:noFill/>
            <a:ln w="9525">
              <a:solidFill>
                <a:srgbClr val="E46C0A"/>
              </a:solidFill>
              <a:round/>
              <a:headEnd/>
              <a:tailEnd/>
            </a:ln>
            <a:extLst>
              <a:ext uri="{909E8E84-426E-40DD-AFC4-6F175D3DCCD1}">
                <a14:hiddenFill xmlns:a14="http://schemas.microsoft.com/office/drawing/2010/main" xmlns="">
                  <a:solidFill>
                    <a:srgbClr val="BBE0E3"/>
                  </a:solidFill>
                </a14:hiddenFill>
              </a:ext>
            </a:extLst>
          </p:spPr>
          <p:txBody>
            <a:bodyPr rot="0" vert="horz" wrap="square" lIns="91440" tIns="45720" rIns="91440" bIns="45720" anchor="t" anchorCtr="0" upright="1">
              <a:noAutofit/>
            </a:bodyPr>
            <a:lstStyle/>
            <a:p>
              <a:endParaRPr lang="en-US"/>
            </a:p>
          </p:txBody>
        </p:sp>
        <p:cxnSp>
          <p:nvCxnSpPr>
            <p:cNvPr id="175" name="Line 1257"/>
            <p:cNvCxnSpPr>
              <a:endCxn id="174" idx="0"/>
            </p:cNvCxnSpPr>
            <p:nvPr/>
          </p:nvCxnSpPr>
          <p:spPr bwMode="auto">
            <a:xfrm>
              <a:off x="8777" y="5248"/>
              <a:ext cx="6" cy="195"/>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cxnSp>
          <p:nvCxnSpPr>
            <p:cNvPr id="176" name="Line 1258"/>
            <p:cNvCxnSpPr/>
            <p:nvPr/>
          </p:nvCxnSpPr>
          <p:spPr bwMode="auto">
            <a:xfrm flipH="1">
              <a:off x="6296" y="4930"/>
              <a:ext cx="1" cy="168"/>
            </a:xfrm>
            <a:prstGeom prst="line">
              <a:avLst/>
            </a:prstGeom>
            <a:noFill/>
            <a:ln w="9525">
              <a:solidFill>
                <a:srgbClr val="E46C0A"/>
              </a:solid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1323876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467544" y="0"/>
            <a:ext cx="8229600" cy="1143000"/>
          </a:xfrm>
          <a:prstGeom prst="rect">
            <a:avLst/>
          </a:prstGeom>
          <a:extLst/>
        </p:spPr>
        <p:txBody>
          <a:bodyPr anchor="ctr">
            <a:normAutofit/>
            <a:scene3d>
              <a:camera prst="orthographicFront"/>
              <a:lightRig rig="soft" dir="t">
                <a:rot lat="0" lon="0" rev="16800000"/>
              </a:lightRig>
            </a:scene3d>
            <a:sp3d prstMaterial="softEdge">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100" b="1" dirty="0" smtClean="0">
                <a:ln w="6350">
                  <a:noFill/>
                </a:ln>
                <a:solidFill>
                  <a:srgbClr val="FAFD00"/>
                </a:solidFill>
              </a:rPr>
              <a:t>DM  Diagnostic  Criteria</a:t>
            </a:r>
            <a:endParaRPr lang="el-GR" sz="4100" b="1" dirty="0">
              <a:ln w="6350">
                <a:noFill/>
              </a:ln>
              <a:solidFill>
                <a:srgbClr val="FAFD00"/>
              </a:solidFill>
            </a:endParaRPr>
          </a:p>
        </p:txBody>
      </p:sp>
      <p:graphicFrame>
        <p:nvGraphicFramePr>
          <p:cNvPr id="3" name="Group 22"/>
          <p:cNvGraphicFramePr>
            <a:graphicFrameLocks/>
          </p:cNvGraphicFramePr>
          <p:nvPr/>
        </p:nvGraphicFramePr>
        <p:xfrm>
          <a:off x="395536" y="1196751"/>
          <a:ext cx="8568183" cy="5236841"/>
        </p:xfrm>
        <a:graphic>
          <a:graphicData uri="http://schemas.openxmlformats.org/drawingml/2006/table">
            <a:tbl>
              <a:tblPr>
                <a:tableStyleId>{2D5ABB26-0587-4C30-8999-92F81FD0307C}</a:tableStyleId>
              </a:tblPr>
              <a:tblGrid>
                <a:gridCol w="8568183"/>
              </a:tblGrid>
              <a:tr h="4254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FFC000"/>
                          </a:solidFill>
                          <a:effectLst/>
                        </a:rPr>
                        <a:t>Criteria  For  Diabetes  Diagnosis</a:t>
                      </a:r>
                      <a:endParaRPr kumimoji="0" lang="el-GR" sz="2000" b="1" i="0" u="none" strike="noStrike" cap="none" normalizeH="0" baseline="0" dirty="0" smtClean="0">
                        <a:ln>
                          <a:noFill/>
                        </a:ln>
                        <a:solidFill>
                          <a:srgbClr val="FFC00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7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  A1C ≥ 6.3%. The test should be performed in a laboratory using a method that is NGSP certified and standardized to the DCCT assay.</a:t>
                      </a:r>
                      <a:endParaRPr kumimoji="0" lang="el-GR" sz="2000" b="0" i="0" u="none" strike="noStrike" cap="none" normalizeH="0" baseline="0" dirty="0" smtClean="0">
                        <a:ln>
                          <a:noFill/>
                        </a:ln>
                        <a:solidFill>
                          <a:srgbClr val="00000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7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2. FPG ≥ 7.0 </a:t>
                      </a:r>
                      <a:r>
                        <a:rPr kumimoji="0" lang="en-US" sz="2000" u="none" strike="noStrike" cap="none" normalizeH="0" baseline="0" dirty="0" err="1" smtClean="0">
                          <a:ln>
                            <a:noFill/>
                          </a:ln>
                          <a:effectLst/>
                        </a:rPr>
                        <a:t>mmol</a:t>
                      </a:r>
                      <a:r>
                        <a:rPr kumimoji="0" lang="en-US" sz="2000" u="none" strike="noStrike" cap="none" normalizeH="0" baseline="0" dirty="0" smtClean="0">
                          <a:ln>
                            <a:noFill/>
                          </a:ln>
                          <a:effectLst/>
                        </a:rPr>
                        <a:t>/l. Fasting is defined as no caloric intake for at least 8 hr.</a:t>
                      </a:r>
                      <a:endParaRPr kumimoji="0" lang="el-GR" sz="2000" b="0" i="0" u="none" strike="noStrike" cap="none" normalizeH="0" baseline="0" dirty="0" smtClean="0">
                        <a:ln>
                          <a:noFill/>
                        </a:ln>
                        <a:solidFill>
                          <a:srgbClr val="00000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074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3.  2-hr plasma glucose ≥ 11.1 </a:t>
                      </a:r>
                      <a:r>
                        <a:rPr kumimoji="0" lang="en-US" sz="2000" u="none" strike="noStrike" cap="none" normalizeH="0" baseline="0" dirty="0" err="1" smtClean="0">
                          <a:ln>
                            <a:noFill/>
                          </a:ln>
                          <a:effectLst/>
                        </a:rPr>
                        <a:t>mmol</a:t>
                      </a:r>
                      <a:r>
                        <a:rPr kumimoji="0" lang="en-US" sz="2000" u="none" strike="noStrike" cap="none" normalizeH="0" baseline="0" dirty="0" smtClean="0">
                          <a:ln>
                            <a:noFill/>
                          </a:ln>
                          <a:effectLst/>
                        </a:rPr>
                        <a:t>/l during an OGTT. The test should be performed as described by the World Health Organization, using a glucose load containing the equivalent of 75 g of anhydrous glucose dissolved in water.</a:t>
                      </a:r>
                      <a:endParaRPr kumimoji="0" lang="el-GR" sz="2000" b="0" i="0" u="none" strike="noStrike" cap="none" normalizeH="0" baseline="0" dirty="0" smtClean="0">
                        <a:ln>
                          <a:noFill/>
                        </a:ln>
                        <a:solidFill>
                          <a:srgbClr val="00000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796">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startAt="4"/>
                        <a:tabLst/>
                      </a:pPr>
                      <a:r>
                        <a:rPr kumimoji="0" lang="en-US" sz="2000" u="none" strike="noStrike" cap="none" normalizeH="0" baseline="0" dirty="0" smtClean="0">
                          <a:ln>
                            <a:noFill/>
                          </a:ln>
                          <a:effectLst/>
                        </a:rPr>
                        <a:t>In a patient with classic symptoms of hyperglycemia or hyperglycemic crisis, a random plasma glucose ≥ 11.1 </a:t>
                      </a:r>
                      <a:r>
                        <a:rPr kumimoji="0" lang="en-US" sz="2000" u="none" strike="noStrike" cap="none" normalizeH="0" baseline="0" dirty="0" err="1" smtClean="0">
                          <a:ln>
                            <a:noFill/>
                          </a:ln>
                          <a:effectLst/>
                        </a:rPr>
                        <a:t>mmol</a:t>
                      </a:r>
                      <a:r>
                        <a:rPr kumimoji="0" lang="en-US" sz="2000" u="none" strike="noStrike" cap="none" normalizeH="0" baseline="0" dirty="0" smtClean="0">
                          <a:ln>
                            <a:noFill/>
                          </a:ln>
                          <a:effectLst/>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555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5.   Any of 4 but 1-3 should be confirmed by repeat testing.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Diabetes Care January 2010 vol. 33 no. Supplement 1 S62-S69</a:t>
                      </a:r>
                      <a:endParaRPr kumimoji="0" lang="el-GR" sz="1400" b="0" i="0" u="none" strike="noStrike" cap="none" normalizeH="0" baseline="0" dirty="0" smtClean="0">
                        <a:ln>
                          <a:noFill/>
                        </a:ln>
                        <a:solidFill>
                          <a:schemeClr val="tx1"/>
                        </a:solidFill>
                        <a:effectLst/>
                        <a:latin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22334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0" y="0"/>
            <a:ext cx="9144000" cy="990600"/>
          </a:xfrm>
        </p:spPr>
        <p:txBody>
          <a:bodyPr/>
          <a:lstStyle/>
          <a:p>
            <a:r>
              <a:rPr lang="en-US" dirty="0" smtClean="0"/>
              <a:t>Diagnosis: Diabetes Mellitus</a:t>
            </a:r>
          </a:p>
        </p:txBody>
      </p:sp>
      <p:sp>
        <p:nvSpPr>
          <p:cNvPr id="74755" name="Rectangle 3"/>
          <p:cNvSpPr>
            <a:spLocks noGrp="1" noChangeArrowheads="1"/>
          </p:cNvSpPr>
          <p:nvPr>
            <p:ph type="body" idx="1"/>
          </p:nvPr>
        </p:nvSpPr>
        <p:spPr>
          <a:xfrm>
            <a:off x="179512" y="1196752"/>
            <a:ext cx="8640960" cy="4525963"/>
          </a:xfrm>
        </p:spPr>
        <p:txBody>
          <a:bodyPr/>
          <a:lstStyle/>
          <a:p>
            <a:pPr marL="533400" indent="-533400">
              <a:lnSpc>
                <a:spcPct val="80000"/>
              </a:lnSpc>
              <a:buFontTx/>
              <a:buAutoNum type="arabicPeriod"/>
            </a:pPr>
            <a:r>
              <a:rPr lang="en-US" sz="2400" dirty="0" smtClean="0"/>
              <a:t>Symptoms of diabetes (</a:t>
            </a:r>
            <a:r>
              <a:rPr lang="en-US" sz="2400" dirty="0" err="1" smtClean="0"/>
              <a:t>polydipsia</a:t>
            </a:r>
            <a:r>
              <a:rPr lang="en-US" sz="2400" dirty="0" smtClean="0"/>
              <a:t>, </a:t>
            </a:r>
            <a:r>
              <a:rPr lang="en-US" sz="2400" dirty="0" err="1" smtClean="0"/>
              <a:t>polyuria</a:t>
            </a:r>
            <a:r>
              <a:rPr lang="en-US" sz="2400" dirty="0" smtClean="0"/>
              <a:t>, unexplained weight loss) PLUS a random plasma glucose &gt; 11.1 </a:t>
            </a:r>
            <a:r>
              <a:rPr lang="en-US" sz="2400" dirty="0" err="1" smtClean="0"/>
              <a:t>mmol</a:t>
            </a:r>
            <a:r>
              <a:rPr lang="en-US" sz="2400" dirty="0" smtClean="0"/>
              <a:t>/L</a:t>
            </a:r>
          </a:p>
          <a:p>
            <a:pPr marL="2171700" lvl="4" indent="-342900">
              <a:lnSpc>
                <a:spcPct val="80000"/>
              </a:lnSpc>
              <a:buFont typeface="Wingdings" pitchFamily="2" charset="2"/>
              <a:buNone/>
            </a:pPr>
            <a:r>
              <a:rPr lang="en-US" sz="2400" i="1" dirty="0" smtClean="0">
                <a:solidFill>
                  <a:schemeClr val="hlink"/>
                </a:solidFill>
              </a:rPr>
              <a:t>or</a:t>
            </a:r>
            <a:endParaRPr lang="en-US" sz="2400" i="1" dirty="0" smtClean="0"/>
          </a:p>
          <a:p>
            <a:pPr marL="533400" indent="-533400">
              <a:lnSpc>
                <a:spcPct val="80000"/>
              </a:lnSpc>
              <a:buFontTx/>
              <a:buAutoNum type="arabicPeriod"/>
            </a:pPr>
            <a:r>
              <a:rPr lang="en-US" sz="2400" dirty="0" smtClean="0"/>
              <a:t>Fasting plasma glucose &gt; 7.0 </a:t>
            </a:r>
            <a:r>
              <a:rPr lang="en-US" sz="2400" dirty="0" err="1" smtClean="0"/>
              <a:t>mmol</a:t>
            </a:r>
            <a:r>
              <a:rPr lang="en-US" sz="2400" dirty="0" smtClean="0"/>
              <a:t>/L after overnight (at least 8 hours) fast</a:t>
            </a:r>
          </a:p>
          <a:p>
            <a:pPr marL="2171700" lvl="4" indent="-342900">
              <a:lnSpc>
                <a:spcPct val="80000"/>
              </a:lnSpc>
              <a:buFont typeface="Wingdings" pitchFamily="2" charset="2"/>
              <a:buNone/>
            </a:pPr>
            <a:r>
              <a:rPr lang="en-US" sz="2400" i="1" dirty="0" smtClean="0">
                <a:solidFill>
                  <a:schemeClr val="hlink"/>
                </a:solidFill>
              </a:rPr>
              <a:t>or</a:t>
            </a:r>
            <a:endParaRPr lang="en-US" sz="1600" i="1" dirty="0" smtClean="0">
              <a:solidFill>
                <a:schemeClr val="hlink"/>
              </a:solidFill>
            </a:endParaRPr>
          </a:p>
          <a:p>
            <a:pPr marL="533400" indent="-533400">
              <a:lnSpc>
                <a:spcPct val="80000"/>
              </a:lnSpc>
              <a:buFontTx/>
              <a:buAutoNum type="arabicPeriod"/>
            </a:pPr>
            <a:r>
              <a:rPr lang="en-US" sz="2400" dirty="0" smtClean="0"/>
              <a:t>Two-hour plasma glucose &gt; 11.1 </a:t>
            </a:r>
            <a:r>
              <a:rPr lang="en-US" sz="2400" dirty="0" err="1" smtClean="0"/>
              <a:t>mmol</a:t>
            </a:r>
            <a:r>
              <a:rPr lang="en-US" sz="2400" dirty="0" smtClean="0"/>
              <a:t>/L during a standard 75g oral glucose tolerance test</a:t>
            </a:r>
          </a:p>
          <a:p>
            <a:pPr marL="533400" lvl="4" indent="-533400">
              <a:lnSpc>
                <a:spcPct val="80000"/>
              </a:lnSpc>
              <a:buNone/>
            </a:pPr>
            <a:r>
              <a:rPr lang="en-US" sz="2400" i="1" dirty="0" smtClean="0">
                <a:solidFill>
                  <a:schemeClr val="hlink"/>
                </a:solidFill>
              </a:rPr>
              <a:t>			or</a:t>
            </a:r>
            <a:endParaRPr lang="en-MY" sz="2400" dirty="0" smtClean="0"/>
          </a:p>
          <a:p>
            <a:pPr marL="533400" lvl="0" indent="-533400">
              <a:lnSpc>
                <a:spcPct val="80000"/>
              </a:lnSpc>
              <a:buFontTx/>
              <a:buAutoNum type="arabicPeriod"/>
            </a:pPr>
            <a:r>
              <a:rPr lang="en-MY" sz="2400" dirty="0" smtClean="0"/>
              <a:t>A1c Level of </a:t>
            </a:r>
            <a:r>
              <a:rPr lang="en-US" sz="2400" dirty="0" smtClean="0"/>
              <a:t>≥</a:t>
            </a:r>
            <a:r>
              <a:rPr lang="en-MY" sz="2400" dirty="0" smtClean="0"/>
              <a:t> 6.3 % (CPG T2DM 2015). </a:t>
            </a:r>
          </a:p>
          <a:p>
            <a:pPr marL="533400" lvl="0" indent="-533400">
              <a:lnSpc>
                <a:spcPct val="80000"/>
              </a:lnSpc>
              <a:buNone/>
            </a:pPr>
            <a:r>
              <a:rPr lang="en-MY" sz="2400" dirty="0" smtClean="0"/>
              <a:t>	</a:t>
            </a:r>
            <a:r>
              <a:rPr lang="en-US" sz="1800" dirty="0" smtClean="0"/>
              <a:t>The A1c test should be performed in a laboratory using a method that is NGSP certified and </a:t>
            </a:r>
            <a:r>
              <a:rPr lang="en-US" sz="1800" dirty="0" err="1" smtClean="0"/>
              <a:t>standardised</a:t>
            </a:r>
            <a:r>
              <a:rPr lang="en-US" sz="1800" dirty="0" smtClean="0"/>
              <a:t> to the DCCT assay.</a:t>
            </a:r>
          </a:p>
          <a:p>
            <a:pPr marL="533400" lvl="0" indent="-533400">
              <a:lnSpc>
                <a:spcPct val="80000"/>
              </a:lnSpc>
              <a:buNone/>
            </a:pPr>
            <a:endParaRPr lang="en-US" sz="2400" dirty="0" smtClean="0"/>
          </a:p>
          <a:p>
            <a:pPr marL="533400" indent="-533400">
              <a:lnSpc>
                <a:spcPct val="80000"/>
              </a:lnSpc>
              <a:buNone/>
            </a:pPr>
            <a:r>
              <a:rPr lang="en-US" sz="2400" dirty="0" smtClean="0">
                <a:solidFill>
                  <a:srgbClr val="FFC000"/>
                </a:solidFill>
              </a:rPr>
              <a:t>	Any of these criteria establishes the diagnosis however FPG &amp; OGTT needs to be confirmed on a later day if asymptomatic</a:t>
            </a:r>
          </a:p>
        </p:txBody>
      </p:sp>
    </p:spTree>
    <p:extLst>
      <p:ext uri="{BB962C8B-B14F-4D97-AF65-F5344CB8AC3E}">
        <p14:creationId xmlns:p14="http://schemas.microsoft.com/office/powerpoint/2010/main" xmlns="" val="237912390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95984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xmlns="" val="713317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s-MY" dirty="0" smtClean="0"/>
              <a:t>Pancreatic islet </a:t>
            </a:r>
            <a:r>
              <a:rPr lang="ms-MY" dirty="0"/>
              <a:t>autoantibodies</a:t>
            </a:r>
          </a:p>
        </p:txBody>
      </p:sp>
      <p:sp>
        <p:nvSpPr>
          <p:cNvPr id="3" name="Content Placeholder 2"/>
          <p:cNvSpPr>
            <a:spLocks noGrp="1"/>
          </p:cNvSpPr>
          <p:nvPr>
            <p:ph idx="1"/>
          </p:nvPr>
        </p:nvSpPr>
        <p:spPr/>
        <p:txBody>
          <a:bodyPr/>
          <a:lstStyle/>
          <a:p>
            <a:pPr marL="0" indent="0">
              <a:buNone/>
            </a:pPr>
            <a:r>
              <a:rPr lang="en-US" dirty="0"/>
              <a:t>Of all T1D patients, </a:t>
            </a:r>
            <a:endParaRPr lang="en-US" dirty="0" smtClean="0"/>
          </a:p>
          <a:p>
            <a:r>
              <a:rPr lang="en-US" dirty="0" smtClean="0"/>
              <a:t>~ 90% ICA positive</a:t>
            </a:r>
          </a:p>
          <a:p>
            <a:r>
              <a:rPr lang="en-US" dirty="0" smtClean="0"/>
              <a:t>50</a:t>
            </a:r>
            <a:r>
              <a:rPr lang="en-US" dirty="0"/>
              <a:t>%–80% </a:t>
            </a:r>
            <a:r>
              <a:rPr lang="en-US" dirty="0" smtClean="0"/>
              <a:t>GADA-positive</a:t>
            </a:r>
          </a:p>
          <a:p>
            <a:r>
              <a:rPr lang="en-US" dirty="0" smtClean="0"/>
              <a:t>30</a:t>
            </a:r>
            <a:r>
              <a:rPr lang="en-US" dirty="0"/>
              <a:t>%–70% </a:t>
            </a:r>
            <a:r>
              <a:rPr lang="en-US" dirty="0" smtClean="0"/>
              <a:t>IA-2A-positive</a:t>
            </a:r>
          </a:p>
          <a:p>
            <a:r>
              <a:rPr lang="en-US" dirty="0" smtClean="0"/>
              <a:t>50</a:t>
            </a:r>
            <a:r>
              <a:rPr lang="en-US" dirty="0"/>
              <a:t>%–70% </a:t>
            </a:r>
            <a:r>
              <a:rPr lang="en-US" dirty="0" smtClean="0"/>
              <a:t>ZnT8-positive</a:t>
            </a:r>
          </a:p>
          <a:p>
            <a:r>
              <a:rPr lang="en-US" dirty="0" smtClean="0"/>
              <a:t>50</a:t>
            </a:r>
            <a:r>
              <a:rPr lang="en-US" dirty="0"/>
              <a:t>%–90% </a:t>
            </a:r>
            <a:r>
              <a:rPr lang="en-US" dirty="0" smtClean="0"/>
              <a:t>IAA-positive</a:t>
            </a:r>
            <a:endParaRPr lang="ms-MY" dirty="0"/>
          </a:p>
        </p:txBody>
      </p:sp>
    </p:spTree>
    <p:extLst>
      <p:ext uri="{BB962C8B-B14F-4D97-AF65-F5344CB8AC3E}">
        <p14:creationId xmlns:p14="http://schemas.microsoft.com/office/powerpoint/2010/main" xmlns="" val="99925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3634"/>
            <a:ext cx="9144000" cy="6804365"/>
          </a:xfrm>
          <a:prstGeom prst="rect">
            <a:avLst/>
          </a:prstGeom>
        </p:spPr>
      </p:pic>
    </p:spTree>
    <p:extLst>
      <p:ext uri="{BB962C8B-B14F-4D97-AF65-F5344CB8AC3E}">
        <p14:creationId xmlns:p14="http://schemas.microsoft.com/office/powerpoint/2010/main" xmlns="" val="3998003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180" y="13835"/>
            <a:ext cx="6908800" cy="1143000"/>
          </a:xfrm>
        </p:spPr>
        <p:txBody>
          <a:bodyPr/>
          <a:lstStyle/>
          <a:p>
            <a:r>
              <a:rPr lang="en-US" sz="4000" dirty="0" smtClean="0"/>
              <a:t>Latent Autoimmune Diabetes in Adults (LADA)</a:t>
            </a:r>
            <a:endParaRPr lang="en-US" sz="4000" dirty="0"/>
          </a:p>
        </p:txBody>
      </p:sp>
      <p:pic>
        <p:nvPicPr>
          <p:cNvPr id="2050" name="Picture 2"/>
          <p:cNvPicPr>
            <a:picLocks noChangeAspect="1" noChangeArrowheads="1"/>
          </p:cNvPicPr>
          <p:nvPr/>
        </p:nvPicPr>
        <p:blipFill>
          <a:blip r:embed="rId2"/>
          <a:srcRect/>
          <a:stretch>
            <a:fillRect/>
          </a:stretch>
        </p:blipFill>
        <p:spPr bwMode="auto">
          <a:xfrm>
            <a:off x="1246913" y="1182290"/>
            <a:ext cx="6566651" cy="564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C661008-7B71-47A2-A251-02327B41F4A7}" type="slidenum">
              <a:rPr lang="en-GB" altLang="en-US"/>
              <a:pPr/>
              <a:t>2</a:t>
            </a:fld>
            <a:endParaRPr lang="en-GB" altLang="en-US"/>
          </a:p>
        </p:txBody>
      </p:sp>
      <p:sp>
        <p:nvSpPr>
          <p:cNvPr id="6146" name="Rectangle 2"/>
          <p:cNvSpPr>
            <a:spLocks noGrp="1" noChangeArrowheads="1"/>
          </p:cNvSpPr>
          <p:nvPr>
            <p:ph type="title"/>
          </p:nvPr>
        </p:nvSpPr>
        <p:spPr/>
        <p:txBody>
          <a:bodyPr/>
          <a:lstStyle/>
          <a:p>
            <a:r>
              <a:rPr lang="en-GB" altLang="en-US" sz="4000" dirty="0"/>
              <a:t>Screening &amp; Diagnosis</a:t>
            </a:r>
          </a:p>
        </p:txBody>
      </p:sp>
      <p:sp>
        <p:nvSpPr>
          <p:cNvPr id="6147" name="Rectangle 3"/>
          <p:cNvSpPr>
            <a:spLocks noGrp="1" noChangeArrowheads="1"/>
          </p:cNvSpPr>
          <p:nvPr>
            <p:ph type="body" idx="1"/>
          </p:nvPr>
        </p:nvSpPr>
        <p:spPr>
          <a:xfrm>
            <a:off x="457200" y="1600200"/>
            <a:ext cx="8229600" cy="4853136"/>
          </a:xfrm>
        </p:spPr>
        <p:txBody>
          <a:bodyPr>
            <a:normAutofit/>
          </a:bodyPr>
          <a:lstStyle/>
          <a:p>
            <a:pPr>
              <a:spcBef>
                <a:spcPts val="0"/>
              </a:spcBef>
              <a:buFontTx/>
              <a:buNone/>
            </a:pPr>
            <a:r>
              <a:rPr lang="en-GB" altLang="en-US" sz="2400" b="1" dirty="0" smtClean="0"/>
              <a:t>Objective</a:t>
            </a:r>
            <a:endParaRPr lang="en-GB" altLang="en-US" sz="2400" b="1" dirty="0"/>
          </a:p>
          <a:p>
            <a:pPr>
              <a:spcBef>
                <a:spcPts val="0"/>
              </a:spcBef>
            </a:pPr>
            <a:r>
              <a:rPr lang="en-US" altLang="en-US" sz="2400" dirty="0"/>
              <a:t>To detect pre-diabetes and </a:t>
            </a:r>
            <a:r>
              <a:rPr lang="en-US" altLang="en-US" sz="2400" dirty="0" smtClean="0"/>
              <a:t>diabetes in the general as well as high-risk populations, whilst ensuring timely and appropriate interventions.</a:t>
            </a:r>
          </a:p>
          <a:p>
            <a:pPr>
              <a:spcBef>
                <a:spcPts val="0"/>
              </a:spcBef>
            </a:pPr>
            <a:endParaRPr lang="en-US" altLang="en-US" sz="2400" dirty="0"/>
          </a:p>
          <a:p>
            <a:pPr>
              <a:spcBef>
                <a:spcPts val="0"/>
              </a:spcBef>
              <a:buFontTx/>
              <a:buNone/>
            </a:pPr>
            <a:r>
              <a:rPr lang="en-US" altLang="en-US" sz="2400" b="1" dirty="0"/>
              <a:t>Strategy</a:t>
            </a:r>
          </a:p>
          <a:p>
            <a:pPr>
              <a:spcBef>
                <a:spcPts val="0"/>
              </a:spcBef>
            </a:pPr>
            <a:r>
              <a:rPr lang="en-US" altLang="en-US" sz="2400" dirty="0"/>
              <a:t>Screening </a:t>
            </a:r>
            <a:r>
              <a:rPr lang="en-US" altLang="en-US" sz="2400" dirty="0" smtClean="0"/>
              <a:t>the general population for at risk individuals.</a:t>
            </a:r>
          </a:p>
          <a:p>
            <a:pPr>
              <a:spcBef>
                <a:spcPts val="0"/>
              </a:spcBef>
            </a:pPr>
            <a:r>
              <a:rPr lang="en-US" altLang="en-US" sz="2400" dirty="0" smtClean="0"/>
              <a:t>Screening of specific high-risk populations.</a:t>
            </a:r>
            <a:endParaRPr lang="en-GB" altLang="en-US" sz="2400" dirty="0"/>
          </a:p>
        </p:txBody>
      </p:sp>
    </p:spTree>
    <p:extLst>
      <p:ext uri="{BB962C8B-B14F-4D97-AF65-F5344CB8AC3E}">
        <p14:creationId xmlns:p14="http://schemas.microsoft.com/office/powerpoint/2010/main" xmlns="" val="41241069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mtClean="0"/>
              <a:t>despite the presence of islet antibodies at diagnosis of diabetes, the progression of autoimmune β-cell failure </a:t>
            </a:r>
            <a:r>
              <a:rPr lang="en-US" smtClean="0"/>
              <a:t>is </a:t>
            </a:r>
            <a:r>
              <a:rPr lang="en-US" smtClean="0"/>
              <a:t>slow</a:t>
            </a:r>
          </a:p>
          <a:p>
            <a:r>
              <a:rPr lang="en-US" smtClean="0"/>
              <a:t>not </a:t>
            </a:r>
            <a:r>
              <a:rPr lang="en-US" smtClean="0"/>
              <a:t>insulin requiring, at least during the first 6 months after diagnosis of diabetes</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65" y="13835"/>
            <a:ext cx="6908800" cy="1143000"/>
          </a:xfrm>
        </p:spPr>
        <p:txBody>
          <a:bodyPr/>
          <a:lstStyle/>
          <a:p>
            <a:pPr algn="l"/>
            <a:r>
              <a:rPr lang="en-US" dirty="0" smtClean="0"/>
              <a:t>C-Peptide</a:t>
            </a:r>
            <a:endParaRPr lang="en-US" dirty="0"/>
          </a:p>
        </p:txBody>
      </p:sp>
      <p:sp>
        <p:nvSpPr>
          <p:cNvPr id="3" name="Content Placeholder 2"/>
          <p:cNvSpPr>
            <a:spLocks noGrp="1"/>
          </p:cNvSpPr>
          <p:nvPr>
            <p:ph idx="1"/>
          </p:nvPr>
        </p:nvSpPr>
        <p:spPr>
          <a:xfrm>
            <a:off x="1117600" y="928220"/>
            <a:ext cx="6908800" cy="4114800"/>
          </a:xfrm>
        </p:spPr>
        <p:txBody>
          <a:bodyPr/>
          <a:lstStyle/>
          <a:p>
            <a:r>
              <a:rPr lang="en-US" sz="2800" dirty="0" smtClean="0"/>
              <a:t>Part </a:t>
            </a:r>
            <a:r>
              <a:rPr lang="en-US" sz="2800" dirty="0" smtClean="0"/>
              <a:t>of </a:t>
            </a:r>
            <a:r>
              <a:rPr lang="en-US" sz="2800" dirty="0" err="1" smtClean="0"/>
              <a:t>proinsulin</a:t>
            </a:r>
            <a:r>
              <a:rPr lang="en-US" sz="2800" dirty="0" smtClean="0"/>
              <a:t> which is cleaved prior to co-secretion with </a:t>
            </a:r>
            <a:r>
              <a:rPr lang="en-US" sz="2800" dirty="0" smtClean="0"/>
              <a:t>insulin</a:t>
            </a:r>
          </a:p>
          <a:p>
            <a:r>
              <a:rPr lang="en-US" sz="2800" dirty="0" smtClean="0"/>
              <a:t>Produced </a:t>
            </a:r>
            <a:r>
              <a:rPr lang="en-US" sz="2800" dirty="0" smtClean="0"/>
              <a:t>in </a:t>
            </a:r>
            <a:r>
              <a:rPr lang="en-US" sz="2800" dirty="0" err="1" smtClean="0"/>
              <a:t>equimolar</a:t>
            </a:r>
            <a:r>
              <a:rPr lang="en-US" sz="2800" dirty="0" smtClean="0"/>
              <a:t> amounts to endogenous </a:t>
            </a:r>
            <a:r>
              <a:rPr lang="en-US" sz="2800" dirty="0" smtClean="0"/>
              <a:t>insulin</a:t>
            </a:r>
          </a:p>
          <a:p>
            <a:r>
              <a:rPr lang="en-US" sz="2800" dirty="0" smtClean="0"/>
              <a:t>Widely </a:t>
            </a:r>
            <a:r>
              <a:rPr lang="en-US" sz="2800" dirty="0" smtClean="0"/>
              <a:t>used </a:t>
            </a:r>
            <a:r>
              <a:rPr lang="en-US" sz="2800" dirty="0" smtClean="0"/>
              <a:t>as </a:t>
            </a:r>
            <a:r>
              <a:rPr lang="en-US" sz="2800" dirty="0" smtClean="0"/>
              <a:t>measure of insulin </a:t>
            </a:r>
            <a:r>
              <a:rPr lang="en-US" sz="2800" dirty="0" smtClean="0"/>
              <a:t>secretion</a:t>
            </a:r>
          </a:p>
          <a:p>
            <a:r>
              <a:rPr lang="en-US" sz="2800" dirty="0" smtClean="0"/>
              <a:t>Degradation </a:t>
            </a:r>
            <a:r>
              <a:rPr lang="en-US" sz="2800" dirty="0" smtClean="0"/>
              <a:t>rate </a:t>
            </a:r>
            <a:r>
              <a:rPr lang="en-US" sz="2800" dirty="0" smtClean="0"/>
              <a:t>slower </a:t>
            </a:r>
            <a:r>
              <a:rPr lang="en-US" sz="2800" dirty="0" smtClean="0"/>
              <a:t>than that of insulin </a:t>
            </a:r>
            <a:r>
              <a:rPr lang="en-US" sz="2800" dirty="0" smtClean="0">
                <a:sym typeface="Wingdings" pitchFamily="2" charset="2"/>
              </a:rPr>
              <a:t> </a:t>
            </a:r>
            <a:r>
              <a:rPr lang="en-US" sz="2800" dirty="0" smtClean="0"/>
              <a:t>stable </a:t>
            </a:r>
            <a:r>
              <a:rPr lang="en-US" sz="2800" dirty="0" smtClean="0"/>
              <a:t>test window of </a:t>
            </a:r>
            <a:r>
              <a:rPr lang="en-US" sz="2800" dirty="0" smtClean="0"/>
              <a:t>beta </a:t>
            </a:r>
            <a:r>
              <a:rPr lang="en-US" sz="2800" dirty="0" smtClean="0"/>
              <a:t>cell </a:t>
            </a:r>
            <a:r>
              <a:rPr lang="en-US" sz="2800" dirty="0" smtClean="0"/>
              <a:t>response</a:t>
            </a:r>
          </a:p>
          <a:p>
            <a:r>
              <a:rPr lang="en-US" sz="2800" dirty="0" smtClean="0"/>
              <a:t>N</a:t>
            </a:r>
            <a:r>
              <a:rPr lang="en-US" sz="2800" dirty="0" smtClean="0"/>
              <a:t>egligible </a:t>
            </a:r>
            <a:r>
              <a:rPr lang="en-US" sz="2800" dirty="0" smtClean="0"/>
              <a:t>hepatic </a:t>
            </a:r>
            <a:r>
              <a:rPr lang="en-US" sz="2800" dirty="0" smtClean="0"/>
              <a:t>clearance</a:t>
            </a:r>
          </a:p>
          <a:p>
            <a:r>
              <a:rPr lang="en-US" sz="2800" dirty="0" smtClean="0"/>
              <a:t>No cross-reaction </a:t>
            </a:r>
            <a:r>
              <a:rPr lang="en-US" sz="2800" dirty="0" smtClean="0"/>
              <a:t>of assay </a:t>
            </a:r>
            <a:r>
              <a:rPr lang="en-US" sz="2800" dirty="0" smtClean="0"/>
              <a:t>with </a:t>
            </a:r>
            <a:r>
              <a:rPr lang="en-US" sz="2800" dirty="0" smtClean="0"/>
              <a:t>exogenous </a:t>
            </a:r>
            <a:r>
              <a:rPr lang="en-US" sz="2800" dirty="0" smtClean="0"/>
              <a:t>insulin</a:t>
            </a: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1136045"/>
            <a:ext cx="6908800" cy="4114800"/>
          </a:xfrm>
        </p:spPr>
        <p:txBody>
          <a:bodyPr/>
          <a:lstStyle/>
          <a:p>
            <a:r>
              <a:rPr lang="en-US" sz="2800" dirty="0" smtClean="0"/>
              <a:t>C</a:t>
            </a:r>
            <a:r>
              <a:rPr lang="en-US" sz="2800" dirty="0" smtClean="0"/>
              <a:t>orrelates </a:t>
            </a:r>
            <a:r>
              <a:rPr lang="en-US" sz="2800" dirty="0" smtClean="0"/>
              <a:t>with type of disease, duration of </a:t>
            </a:r>
            <a:r>
              <a:rPr lang="en-US" sz="2800" dirty="0" smtClean="0"/>
              <a:t>diabetes &amp; </a:t>
            </a:r>
            <a:r>
              <a:rPr lang="en-US" sz="2800" dirty="0" smtClean="0"/>
              <a:t>age of </a:t>
            </a:r>
            <a:r>
              <a:rPr lang="en-US" sz="2800" dirty="0" smtClean="0"/>
              <a:t>diagnosis</a:t>
            </a:r>
          </a:p>
          <a:p>
            <a:r>
              <a:rPr lang="en-US" sz="2800" dirty="0" smtClean="0"/>
              <a:t>Level is most </a:t>
            </a:r>
            <a:r>
              <a:rPr lang="en-US" sz="2800" dirty="0" smtClean="0"/>
              <a:t>appropriate outcome measure for preservation of beta cell </a:t>
            </a:r>
            <a:r>
              <a:rPr lang="en-US" sz="2800" dirty="0" smtClean="0"/>
              <a:t>function</a:t>
            </a:r>
          </a:p>
          <a:p>
            <a:r>
              <a:rPr lang="en-US" sz="2800" dirty="0" smtClean="0"/>
              <a:t>Measurement recommended </a:t>
            </a:r>
            <a:r>
              <a:rPr lang="en-US" sz="2800" dirty="0" smtClean="0"/>
              <a:t>when there is doubt over the diagnosis T1 or T2DM</a:t>
            </a:r>
            <a:endParaRPr lang="en-US" sz="2800" dirty="0"/>
          </a:p>
        </p:txBody>
      </p:sp>
      <p:sp>
        <p:nvSpPr>
          <p:cNvPr id="4" name="Title 1"/>
          <p:cNvSpPr txBox="1">
            <a:spLocks/>
          </p:cNvSpPr>
          <p:nvPr/>
        </p:nvSpPr>
        <p:spPr bwMode="auto">
          <a:xfrm>
            <a:off x="327865" y="13835"/>
            <a:ext cx="69088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tx2"/>
                </a:solidFill>
                <a:effectLst/>
                <a:uLnTx/>
                <a:uFillTx/>
                <a:latin typeface="+mj-lt"/>
                <a:ea typeface="+mj-ea"/>
                <a:cs typeface="+mj-cs"/>
              </a:rPr>
              <a:t>C-Peptide</a:t>
            </a:r>
            <a:endParaRPr kumimoji="0" lang="en-US" sz="44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01775"/>
            <a:ext cx="6908800" cy="1143000"/>
          </a:xfrm>
        </p:spPr>
        <p:txBody>
          <a:bodyPr/>
          <a:lstStyle/>
          <a:p>
            <a:pPr algn="l"/>
            <a:r>
              <a:rPr lang="en-US" dirty="0" smtClean="0"/>
              <a:t>Urinalysis</a:t>
            </a:r>
            <a:endParaRPr lang="en-US" dirty="0"/>
          </a:p>
        </p:txBody>
      </p:sp>
      <p:sp>
        <p:nvSpPr>
          <p:cNvPr id="3" name="Content Placeholder 2"/>
          <p:cNvSpPr>
            <a:spLocks noGrp="1"/>
          </p:cNvSpPr>
          <p:nvPr>
            <p:ph idx="1"/>
          </p:nvPr>
        </p:nvSpPr>
        <p:spPr>
          <a:xfrm>
            <a:off x="1117600" y="1426999"/>
            <a:ext cx="6908800" cy="4849109"/>
          </a:xfrm>
        </p:spPr>
        <p:txBody>
          <a:bodyPr/>
          <a:lstStyle/>
          <a:p>
            <a:r>
              <a:rPr lang="en-US" dirty="0" smtClean="0"/>
              <a:t>Glucose</a:t>
            </a:r>
          </a:p>
          <a:p>
            <a:r>
              <a:rPr lang="en-US" dirty="0" smtClean="0"/>
              <a:t>Protein</a:t>
            </a:r>
          </a:p>
          <a:p>
            <a:r>
              <a:rPr lang="en-US" dirty="0" smtClean="0"/>
              <a:t>Albumin to </a:t>
            </a:r>
            <a:r>
              <a:rPr lang="en-US" dirty="0" err="1" smtClean="0"/>
              <a:t>Creatinine</a:t>
            </a:r>
            <a:r>
              <a:rPr lang="en-US" dirty="0" smtClean="0"/>
              <a:t> Ratio (</a:t>
            </a:r>
            <a:r>
              <a:rPr lang="en-US" dirty="0" smtClean="0"/>
              <a:t>UACR) - correct for variations in urinary concentration due to hydration as well as provide more convenience than timed urine collections</a:t>
            </a:r>
            <a:endParaRPr lang="en-US" dirty="0" smtClean="0"/>
          </a:p>
          <a:p>
            <a:r>
              <a:rPr lang="en-US" dirty="0" err="1" smtClean="0"/>
              <a:t>Ketones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1869073"/>
            <a:ext cx="9144000" cy="3590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A931BEDC-CA58-41D3-98D0-D5B0EFD49791}" type="slidenum">
              <a:rPr lang="en-GB" altLang="en-US">
                <a:solidFill>
                  <a:srgbClr val="000000"/>
                </a:solidFill>
              </a:rPr>
              <a:pPr/>
              <a:t>25</a:t>
            </a:fld>
            <a:endParaRPr lang="en-GB" altLang="en-US" dirty="0">
              <a:solidFill>
                <a:srgbClr val="000000"/>
              </a:solidFill>
            </a:endParaRPr>
          </a:p>
        </p:txBody>
      </p:sp>
      <p:sp>
        <p:nvSpPr>
          <p:cNvPr id="14338" name="Rectangle 2"/>
          <p:cNvSpPr>
            <a:spLocks noGrp="1" noChangeArrowheads="1"/>
          </p:cNvSpPr>
          <p:nvPr>
            <p:ph type="title"/>
          </p:nvPr>
        </p:nvSpPr>
        <p:spPr/>
        <p:txBody>
          <a:bodyPr/>
          <a:lstStyle/>
          <a:p>
            <a:pPr algn="l"/>
            <a:r>
              <a:rPr lang="en-GB" altLang="en-US" sz="3600" dirty="0" smtClean="0"/>
              <a:t>Diagnostic values – A1c</a:t>
            </a:r>
            <a:endParaRPr lang="en-GB" altLang="en-US" sz="3600" dirty="0"/>
          </a:p>
        </p:txBody>
      </p:sp>
      <p:sp>
        <p:nvSpPr>
          <p:cNvPr id="14339" name="Rectangle 3"/>
          <p:cNvSpPr>
            <a:spLocks noGrp="1" noChangeArrowheads="1"/>
          </p:cNvSpPr>
          <p:nvPr>
            <p:ph type="body" sz="half" idx="2"/>
          </p:nvPr>
        </p:nvSpPr>
        <p:spPr>
          <a:xfrm>
            <a:off x="395536" y="3140968"/>
            <a:ext cx="8496944" cy="3232994"/>
          </a:xfrm>
        </p:spPr>
        <p:txBody>
          <a:bodyPr/>
          <a:lstStyle/>
          <a:p>
            <a:pPr>
              <a:spcBef>
                <a:spcPts val="0"/>
              </a:spcBef>
            </a:pPr>
            <a:r>
              <a:rPr lang="en-GB" altLang="en-US" sz="2000" dirty="0" smtClean="0"/>
              <a:t>These values are based on currently available data for Malaysia.</a:t>
            </a:r>
          </a:p>
          <a:p>
            <a:pPr>
              <a:spcBef>
                <a:spcPts val="0"/>
              </a:spcBef>
            </a:pPr>
            <a:endParaRPr lang="en-GB" altLang="en-US" sz="2000" dirty="0" smtClean="0"/>
          </a:p>
          <a:p>
            <a:pPr>
              <a:spcBef>
                <a:spcPts val="0"/>
              </a:spcBef>
            </a:pPr>
            <a:r>
              <a:rPr lang="en-GB" altLang="en-US" sz="2000" dirty="0" smtClean="0"/>
              <a:t>For a precise classification of pre-diabetes, an OGTT is recommended.</a:t>
            </a:r>
          </a:p>
          <a:p>
            <a:pPr>
              <a:spcBef>
                <a:spcPts val="0"/>
              </a:spcBef>
            </a:pPr>
            <a:endParaRPr lang="en-GB" altLang="en-US" sz="2000" dirty="0" smtClean="0"/>
          </a:p>
          <a:p>
            <a:pPr>
              <a:spcBef>
                <a:spcPts val="0"/>
              </a:spcBef>
            </a:pPr>
            <a:r>
              <a:rPr lang="en-GB" altLang="en-US" sz="2000" dirty="0" smtClean="0"/>
              <a:t>A repeat A1c should be done 4 weeks after the first positive test for asymptomatic patients.</a:t>
            </a:r>
          </a:p>
          <a:p>
            <a:pPr>
              <a:spcBef>
                <a:spcPts val="0"/>
              </a:spcBef>
            </a:pPr>
            <a:endParaRPr lang="en-GB" altLang="en-US" sz="2000" dirty="0" smtClean="0"/>
          </a:p>
          <a:p>
            <a:pPr>
              <a:spcBef>
                <a:spcPts val="0"/>
              </a:spcBef>
            </a:pPr>
            <a:r>
              <a:rPr lang="en-GB" altLang="en-US" sz="2000" dirty="0" smtClean="0"/>
              <a:t>For symptomatic patients, a single positive test is sufficient.</a:t>
            </a:r>
          </a:p>
        </p:txBody>
      </p:sp>
      <p:graphicFrame>
        <p:nvGraphicFramePr>
          <p:cNvPr id="14364" name="Group 28"/>
          <p:cNvGraphicFramePr>
            <a:graphicFrameLocks noGrp="1"/>
          </p:cNvGraphicFramePr>
          <p:nvPr>
            <p:ph sz="half" idx="1"/>
            <p:extLst/>
          </p:nvPr>
        </p:nvGraphicFramePr>
        <p:xfrm>
          <a:off x="467544" y="1412776"/>
          <a:ext cx="8229599" cy="1367284"/>
        </p:xfrm>
        <a:graphic>
          <a:graphicData uri="http://schemas.openxmlformats.org/drawingml/2006/table">
            <a:tbl>
              <a:tblPr/>
              <a:tblGrid>
                <a:gridCol w="1522512"/>
                <a:gridCol w="2088232"/>
                <a:gridCol w="2520280"/>
                <a:gridCol w="2098575"/>
              </a:tblGrid>
              <a:tr h="576566">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292526"/>
                          </a:solidFill>
                          <a:effectLst/>
                          <a:latin typeface="Arial" charset="0"/>
                          <a:ea typeface="Batang" pitchFamily="18" charset="-127"/>
                        </a:rPr>
                        <a:t>Normal</a:t>
                      </a:r>
                      <a:endParaRPr kumimoji="0" lang="en-GB" altLang="en-US" sz="2000" b="1"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Arial" charset="0"/>
                        </a:rPr>
                        <a:t>Pre-diabetes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292526"/>
                          </a:solidFill>
                          <a:effectLst/>
                          <a:latin typeface="Arial" charset="0"/>
                          <a:ea typeface="Batang" pitchFamily="18" charset="-127"/>
                        </a:rPr>
                        <a:t>Diabetes</a:t>
                      </a:r>
                      <a:endParaRPr kumimoji="0" lang="en-GB" altLang="en-US"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90718">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292526"/>
                          </a:solidFill>
                          <a:effectLst/>
                          <a:latin typeface="Arial" charset="0"/>
                          <a:ea typeface="Batang" pitchFamily="18" charset="-127"/>
                        </a:rPr>
                        <a:t>A1c</a:t>
                      </a:r>
                      <a:endParaRPr kumimoji="0" lang="en-GB" altLang="en-US"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292526"/>
                          </a:solidFill>
                          <a:effectLst/>
                          <a:latin typeface="Arial" charset="0"/>
                          <a:ea typeface="Batang" pitchFamily="18" charset="-127"/>
                        </a:rPr>
                        <a:t>&lt;5.6%</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292526"/>
                          </a:solidFill>
                          <a:effectLst/>
                          <a:latin typeface="Arial" charset="0"/>
                          <a:ea typeface="Batang" pitchFamily="18" charset="-127"/>
                        </a:rPr>
                        <a:t>(&lt;38 </a:t>
                      </a:r>
                      <a:r>
                        <a:rPr kumimoji="0" lang="en-GB" altLang="en-US" sz="2000" b="0" i="0" u="none" strike="noStrike" cap="none" normalizeH="0" baseline="0" dirty="0" err="1" smtClean="0">
                          <a:ln>
                            <a:noFill/>
                          </a:ln>
                          <a:solidFill>
                            <a:srgbClr val="292526"/>
                          </a:solidFill>
                          <a:effectLst/>
                          <a:latin typeface="Arial" charset="0"/>
                          <a:ea typeface="Batang" pitchFamily="18" charset="-127"/>
                        </a:rPr>
                        <a:t>mmol</a:t>
                      </a:r>
                      <a:r>
                        <a:rPr kumimoji="0" lang="en-GB" altLang="en-US" sz="2000" b="0" i="0" u="none" strike="noStrike" cap="none" normalizeH="0" baseline="0" dirty="0" smtClean="0">
                          <a:ln>
                            <a:noFill/>
                          </a:ln>
                          <a:solidFill>
                            <a:srgbClr val="292526"/>
                          </a:solidFill>
                          <a:effectLst/>
                          <a:latin typeface="Arial" charset="0"/>
                          <a:ea typeface="Batang" pitchFamily="18" charset="-127"/>
                        </a:rPr>
                        <a:t>/</a:t>
                      </a:r>
                      <a:r>
                        <a:rPr kumimoji="0" lang="en-GB" altLang="en-US" sz="2000" b="0" i="0" u="none" strike="noStrike" cap="none" normalizeH="0" baseline="0" dirty="0" err="1" smtClean="0">
                          <a:ln>
                            <a:noFill/>
                          </a:ln>
                          <a:solidFill>
                            <a:srgbClr val="292526"/>
                          </a:solidFill>
                          <a:effectLst/>
                          <a:latin typeface="Arial" charset="0"/>
                          <a:ea typeface="Batang" pitchFamily="18" charset="-127"/>
                        </a:rPr>
                        <a:t>mol</a:t>
                      </a:r>
                      <a:r>
                        <a:rPr kumimoji="0" lang="en-GB" altLang="en-US" sz="2000" b="0" i="0" u="none" strike="noStrike" cap="none" normalizeH="0" baseline="0" dirty="0" smtClean="0">
                          <a:ln>
                            <a:noFill/>
                          </a:ln>
                          <a:solidFill>
                            <a:srgbClr val="292526"/>
                          </a:solidFill>
                          <a:effectLst/>
                          <a:latin typeface="Arial" charset="0"/>
                          <a:ea typeface="Batang" pitchFamily="18" charset="-127"/>
                        </a:rPr>
                        <a:t>)</a:t>
                      </a:r>
                      <a:endParaRPr kumimoji="0" lang="en-GB" altLang="en-US"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Arial" charset="0"/>
                        </a:rPr>
                        <a:t>5.6 – 6.2%</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Arial" charset="0"/>
                        </a:rPr>
                        <a:t>(38 – 44 </a:t>
                      </a:r>
                      <a:r>
                        <a:rPr kumimoji="0" lang="en-GB" altLang="en-US" sz="2000" b="0" i="0" u="none" strike="noStrike" cap="none" normalizeH="0" baseline="0" dirty="0" err="1" smtClean="0">
                          <a:ln>
                            <a:noFill/>
                          </a:ln>
                          <a:solidFill>
                            <a:schemeClr val="tx1"/>
                          </a:solidFill>
                          <a:effectLst/>
                          <a:latin typeface="Arial" charset="0"/>
                        </a:rPr>
                        <a:t>mmol</a:t>
                      </a:r>
                      <a:r>
                        <a:rPr kumimoji="0" lang="en-GB" altLang="en-US" sz="2000" b="0" i="0" u="none" strike="noStrike" cap="none" normalizeH="0" baseline="0" dirty="0" smtClean="0">
                          <a:ln>
                            <a:noFill/>
                          </a:ln>
                          <a:solidFill>
                            <a:schemeClr val="tx1"/>
                          </a:solidFill>
                          <a:effectLst/>
                          <a:latin typeface="Arial" charset="0"/>
                        </a:rPr>
                        <a:t>/</a:t>
                      </a:r>
                      <a:r>
                        <a:rPr kumimoji="0" lang="en-GB" altLang="en-US" sz="2000" b="0" i="0" u="none" strike="noStrike" cap="none" normalizeH="0" baseline="0" dirty="0" err="1" smtClean="0">
                          <a:ln>
                            <a:noFill/>
                          </a:ln>
                          <a:solidFill>
                            <a:schemeClr val="tx1"/>
                          </a:solidFill>
                          <a:effectLst/>
                          <a:latin typeface="Arial" charset="0"/>
                        </a:rPr>
                        <a:t>mol</a:t>
                      </a:r>
                      <a:r>
                        <a:rPr kumimoji="0" lang="en-GB" altLang="en-US" sz="2000" b="0" i="0" u="none" strike="noStrike" cap="none" normalizeH="0" baseline="0" dirty="0" smtClean="0">
                          <a:ln>
                            <a:noFill/>
                          </a:ln>
                          <a:solidFill>
                            <a:schemeClr val="tx1"/>
                          </a:solidFill>
                          <a:effectLst/>
                          <a:latin typeface="Arial" charset="0"/>
                        </a:rPr>
                        <a: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292526"/>
                          </a:solidFill>
                          <a:effectLst/>
                          <a:latin typeface="Arial" charset="0"/>
                          <a:ea typeface="Batang" pitchFamily="18" charset="-127"/>
                        </a:rPr>
                        <a:t>≥6.3%</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292526"/>
                          </a:solidFill>
                          <a:effectLst/>
                          <a:latin typeface="Arial" charset="0"/>
                          <a:ea typeface="Batang" pitchFamily="18" charset="-127"/>
                        </a:rPr>
                        <a:t>(≥45 </a:t>
                      </a:r>
                      <a:r>
                        <a:rPr kumimoji="0" lang="en-GB" altLang="en-US" sz="2000" b="0" i="0" u="none" strike="noStrike" cap="none" normalizeH="0" baseline="0" dirty="0" err="1" smtClean="0">
                          <a:ln>
                            <a:noFill/>
                          </a:ln>
                          <a:solidFill>
                            <a:srgbClr val="292526"/>
                          </a:solidFill>
                          <a:effectLst/>
                          <a:latin typeface="Arial" charset="0"/>
                          <a:ea typeface="Batang" pitchFamily="18" charset="-127"/>
                        </a:rPr>
                        <a:t>mmol</a:t>
                      </a:r>
                      <a:r>
                        <a:rPr kumimoji="0" lang="en-GB" altLang="en-US" sz="2000" b="0" i="0" u="none" strike="noStrike" cap="none" normalizeH="0" baseline="0" dirty="0" smtClean="0">
                          <a:ln>
                            <a:noFill/>
                          </a:ln>
                          <a:solidFill>
                            <a:srgbClr val="292526"/>
                          </a:solidFill>
                          <a:effectLst/>
                          <a:latin typeface="Arial" charset="0"/>
                          <a:ea typeface="Batang" pitchFamily="18" charset="-127"/>
                        </a:rPr>
                        <a:t>/</a:t>
                      </a:r>
                      <a:r>
                        <a:rPr kumimoji="0" lang="en-GB" altLang="en-US" sz="2000" b="0" i="0" u="none" strike="noStrike" cap="none" normalizeH="0" baseline="0" dirty="0" err="1" smtClean="0">
                          <a:ln>
                            <a:noFill/>
                          </a:ln>
                          <a:solidFill>
                            <a:srgbClr val="292526"/>
                          </a:solidFill>
                          <a:effectLst/>
                          <a:latin typeface="Arial" charset="0"/>
                          <a:ea typeface="Batang" pitchFamily="18" charset="-127"/>
                        </a:rPr>
                        <a:t>mol</a:t>
                      </a:r>
                      <a:r>
                        <a:rPr kumimoji="0" lang="en-GB" altLang="en-US" sz="2000" b="0" i="0" u="none" strike="noStrike" cap="none" normalizeH="0" baseline="0" dirty="0" smtClean="0">
                          <a:ln>
                            <a:noFill/>
                          </a:ln>
                          <a:solidFill>
                            <a:srgbClr val="292526"/>
                          </a:solidFill>
                          <a:effectLst/>
                          <a:latin typeface="Arial" charset="0"/>
                          <a:ea typeface="Batang" pitchFamily="18" charset="-127"/>
                        </a:rPr>
                        <a:t>)</a:t>
                      </a:r>
                      <a:endParaRPr kumimoji="0" lang="en-GB" altLang="en-US"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4285865199"/>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6400800" y="5867400"/>
            <a:ext cx="2514600" cy="990600"/>
          </a:xfrm>
          <a:prstGeom prst="rect">
            <a:avLst/>
          </a:prstGeom>
          <a:solidFill>
            <a:schemeClr val="bg1"/>
          </a:solidFill>
          <a:ln w="9525">
            <a:solidFill>
              <a:srgbClr val="FFFFFF"/>
            </a:solidFill>
            <a:round/>
            <a:headEnd/>
            <a:tailEnd/>
          </a:ln>
        </p:spPr>
        <p:txBody>
          <a:bodyPr/>
          <a:lstStyle/>
          <a:p>
            <a:endParaRPr lang="en-US">
              <a:solidFill>
                <a:srgbClr val="000000"/>
              </a:solidFill>
            </a:endParaRPr>
          </a:p>
        </p:txBody>
      </p:sp>
      <p:sp>
        <p:nvSpPr>
          <p:cNvPr id="13315" name="Title 1"/>
          <p:cNvSpPr>
            <a:spLocks noGrp="1"/>
          </p:cNvSpPr>
          <p:nvPr>
            <p:ph type="title"/>
          </p:nvPr>
        </p:nvSpPr>
        <p:spPr>
          <a:xfrm>
            <a:off x="685800" y="457200"/>
            <a:ext cx="7772400" cy="1143000"/>
          </a:xfrm>
        </p:spPr>
        <p:txBody>
          <a:bodyPr>
            <a:normAutofit fontScale="90000"/>
          </a:bodyPr>
          <a:lstStyle/>
          <a:p>
            <a:r>
              <a:rPr lang="en-US">
                <a:latin typeface="Arial" charset="0"/>
                <a:ea typeface="MS PGothic" charset="0"/>
                <a:cs typeface="Arial" charset="0"/>
              </a:rPr>
              <a:t>Recognize pitfalls of A1C: conditions that can affect value</a:t>
            </a:r>
          </a:p>
        </p:txBody>
      </p:sp>
      <p:graphicFrame>
        <p:nvGraphicFramePr>
          <p:cNvPr id="6" name="Content Placeholder 5"/>
          <p:cNvGraphicFramePr>
            <a:graphicFrameLocks noGrp="1"/>
          </p:cNvGraphicFramePr>
          <p:nvPr>
            <p:ph idx="1"/>
          </p:nvPr>
        </p:nvGraphicFramePr>
        <p:xfrm>
          <a:off x="457200" y="1600200"/>
          <a:ext cx="8229600" cy="5056189"/>
        </p:xfrm>
        <a:graphic>
          <a:graphicData uri="http://schemas.openxmlformats.org/drawingml/2006/table">
            <a:tbl>
              <a:tblPr/>
              <a:tblGrid>
                <a:gridCol w="1676400"/>
                <a:gridCol w="2209800"/>
                <a:gridCol w="2286000"/>
                <a:gridCol w="2057400"/>
              </a:tblGrid>
              <a:tr h="534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MS PGothic" pitchFamily="34" charset="-128"/>
                        </a:rPr>
                        <a:t>Factors affecting A1C</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MS PGothic" pitchFamily="34" charset="-128"/>
                        </a:rPr>
                        <a:t>Increased A1C</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MS PGothic" pitchFamily="34" charset="-128"/>
                        </a:rPr>
                        <a:t>Decreased A1C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FFFFFF"/>
                        </a:solidFill>
                        <a:effectLst/>
                        <a:latin typeface="Arial" pitchFamily="34" charset="0"/>
                        <a:ea typeface="MS PGothic" pitchFamily="34" charset="-128"/>
                      </a:endParaRP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ea typeface="MS PGothic" pitchFamily="34" charset="-128"/>
                        </a:rPr>
                        <a:t>Variable Change in A1C 	</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733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Erythropoiesis</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B12/Fe deficiency Decreased erythropoiesis 	</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Use of EPO, Fe, or B12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Reticulocytosis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Chronic liver Dx</a:t>
                      </a:r>
                      <a:endParaRPr kumimoji="0" lang="en-US" sz="1400" b="1" i="0" u="none" strike="noStrike" cap="none" normalizeH="0" baseline="0" smtClean="0">
                        <a:ln>
                          <a:noFill/>
                        </a:ln>
                        <a:solidFill>
                          <a:srgbClr val="000000"/>
                        </a:solidFill>
                        <a:effectLst/>
                        <a:latin typeface="Arial" pitchFamily="34" charset="0"/>
                        <a:ea typeface="MS PGothic" pitchFamily="34" charset="-128"/>
                      </a:endParaRP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endParaRP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733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Altered hemoglobin 	</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endParaRP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endParaRP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Fetal hemoglobin Hemoglobinopathies Methemoglobin </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Altered glycation 	</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Chronic renal failure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↓↓erythrocyte pH 	</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000000"/>
                          </a:solidFill>
                          <a:effectLst/>
                          <a:latin typeface="Arial" pitchFamily="34" charset="0"/>
                          <a:ea typeface="MS PGothic" pitchFamily="34" charset="-128"/>
                        </a:rPr>
                        <a:t>ASA,  vitamin 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Hemoglobinopathies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 erythrocyte pH 	</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endParaRP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1374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Erythrocyte destruction</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Splenectomy</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Hemoglobinopathies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Chronic renal failure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Splenomegaly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Rheumatoid arthritis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HAART meds, Ribavirin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Dapsone</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endParaRP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947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Assays</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Hyperbilirubinemia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Carbamylated Hb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ETOH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Chronic opiates</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Hypertriglyceridemia</a:t>
                      </a: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MS PGothic" pitchFamily="34" charset="-128"/>
                      </a:endParaRPr>
                    </a:p>
                  </a:txBody>
                  <a:tcPr marT="45842" marB="458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bl>
          </a:graphicData>
        </a:graphic>
      </p:graphicFrame>
      <p:sp>
        <p:nvSpPr>
          <p:cNvPr id="13353" name="TextBox 3"/>
          <p:cNvSpPr txBox="1">
            <a:spLocks noChangeArrowheads="1"/>
          </p:cNvSpPr>
          <p:nvPr/>
        </p:nvSpPr>
        <p:spPr bwMode="auto">
          <a:xfrm>
            <a:off x="4495800" y="1752600"/>
            <a:ext cx="4114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a:solidFill>
                <a:srgbClr val="000000"/>
              </a:solidFill>
            </a:endParaRPr>
          </a:p>
        </p:txBody>
      </p:sp>
      <p:sp>
        <p:nvSpPr>
          <p:cNvPr id="5" name="Rectangle 4"/>
          <p:cNvSpPr/>
          <p:nvPr/>
        </p:nvSpPr>
        <p:spPr>
          <a:xfrm>
            <a:off x="4343400" y="1600200"/>
            <a:ext cx="43434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6629400" y="1600200"/>
            <a:ext cx="2057400" cy="525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xmlns="" val="119519073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2700" y="4864100"/>
            <a:ext cx="8915400" cy="1981200"/>
          </a:xfrm>
          <a:prstGeom prst="rect">
            <a:avLst/>
          </a:prstGeom>
          <a:solidFill>
            <a:schemeClr val="bg1"/>
          </a:solidFill>
          <a:ln w="9525">
            <a:solidFill>
              <a:srgbClr val="FFFFFF"/>
            </a:solidFill>
            <a:round/>
            <a:headEnd/>
            <a:tailEnd/>
          </a:ln>
        </p:spPr>
        <p:txBody>
          <a:bodyPr/>
          <a:lstStyle/>
          <a:p>
            <a:endParaRPr lang="en-US">
              <a:solidFill>
                <a:prstClr val="black"/>
              </a:solidFill>
            </a:endParaRPr>
          </a:p>
        </p:txBody>
      </p:sp>
      <p:sp>
        <p:nvSpPr>
          <p:cNvPr id="14339" name="Title 1"/>
          <p:cNvSpPr>
            <a:spLocks noGrp="1"/>
          </p:cNvSpPr>
          <p:nvPr>
            <p:ph type="title"/>
          </p:nvPr>
        </p:nvSpPr>
        <p:spPr>
          <a:xfrm>
            <a:off x="683568" y="332656"/>
            <a:ext cx="7772400" cy="1143000"/>
          </a:xfrm>
        </p:spPr>
        <p:txBody>
          <a:bodyPr>
            <a:normAutofit fontScale="90000"/>
          </a:bodyPr>
          <a:lstStyle/>
          <a:p>
            <a:r>
              <a:rPr lang="en-US" dirty="0">
                <a:latin typeface="Arial" charset="0"/>
                <a:ea typeface="MS PGothic" charset="0"/>
                <a:cs typeface="Arial" charset="0"/>
              </a:rPr>
              <a:t>Pros and Cons of Diagnostic Tests</a:t>
            </a:r>
          </a:p>
        </p:txBody>
      </p:sp>
      <p:graphicFrame>
        <p:nvGraphicFramePr>
          <p:cNvPr id="5" name="Table 4"/>
          <p:cNvGraphicFramePr>
            <a:graphicFrameLocks noGrp="1"/>
          </p:cNvGraphicFramePr>
          <p:nvPr/>
        </p:nvGraphicFramePr>
        <p:xfrm>
          <a:off x="266700" y="1562100"/>
          <a:ext cx="8610600" cy="5121274"/>
        </p:xfrm>
        <a:graphic>
          <a:graphicData uri="http://schemas.openxmlformats.org/drawingml/2006/table">
            <a:tbl>
              <a:tblPr firstRow="1" bandRow="1">
                <a:tableStyleId>{21E4AEA4-8DFA-4A89-87EB-49C32662AFE0}</a:tableStyleId>
              </a:tblPr>
              <a:tblGrid>
                <a:gridCol w="1230086"/>
                <a:gridCol w="3035716"/>
                <a:gridCol w="4344798"/>
              </a:tblGrid>
              <a:tr h="457257">
                <a:tc>
                  <a:txBody>
                    <a:bodyPr/>
                    <a:lstStyle/>
                    <a:p>
                      <a:r>
                        <a:rPr lang="en-US" sz="1800" dirty="0" smtClean="0">
                          <a:latin typeface="Arial"/>
                          <a:cs typeface="Arial"/>
                        </a:rPr>
                        <a:t>Test</a:t>
                      </a:r>
                      <a:endParaRPr lang="en-US" sz="1800" dirty="0">
                        <a:latin typeface="Arial"/>
                        <a:cs typeface="Arial"/>
                      </a:endParaRPr>
                    </a:p>
                  </a:txBody>
                  <a:tcPr marT="45726" marB="45726"/>
                </a:tc>
                <a:tc>
                  <a:txBody>
                    <a:bodyPr/>
                    <a:lstStyle/>
                    <a:p>
                      <a:r>
                        <a:rPr lang="en-US" sz="1800" dirty="0" smtClean="0">
                          <a:latin typeface="Arial"/>
                          <a:cs typeface="Arial"/>
                        </a:rPr>
                        <a:t>Advantages</a:t>
                      </a:r>
                      <a:endParaRPr lang="en-US" sz="1800" dirty="0">
                        <a:latin typeface="Arial"/>
                        <a:cs typeface="Arial"/>
                      </a:endParaRPr>
                    </a:p>
                  </a:txBody>
                  <a:tcPr marT="45726" marB="45726"/>
                </a:tc>
                <a:tc>
                  <a:txBody>
                    <a:bodyPr/>
                    <a:lstStyle/>
                    <a:p>
                      <a:r>
                        <a:rPr lang="en-US" sz="1800" dirty="0" smtClean="0">
                          <a:latin typeface="Arial"/>
                          <a:cs typeface="Arial"/>
                        </a:rPr>
                        <a:t>Disadvantages</a:t>
                      </a:r>
                      <a:endParaRPr lang="en-US" sz="1800" dirty="0">
                        <a:latin typeface="Arial"/>
                        <a:cs typeface="Arial"/>
                      </a:endParaRPr>
                    </a:p>
                  </a:txBody>
                  <a:tcPr marT="45726" marB="45726"/>
                </a:tc>
              </a:tr>
              <a:tr h="1463221">
                <a:tc>
                  <a:txBody>
                    <a:bodyPr/>
                    <a:lstStyle/>
                    <a:p>
                      <a:r>
                        <a:rPr lang="en-US" sz="1800" dirty="0" smtClean="0">
                          <a:latin typeface="Arial"/>
                          <a:cs typeface="Arial"/>
                        </a:rPr>
                        <a:t>FPG</a:t>
                      </a:r>
                      <a:endParaRPr lang="en-US" sz="1800" dirty="0">
                        <a:latin typeface="Arial"/>
                        <a:cs typeface="Arial"/>
                      </a:endParaRPr>
                    </a:p>
                  </a:txBody>
                  <a:tcPr marT="45726" marB="45726"/>
                </a:tc>
                <a:tc>
                  <a:txBody>
                    <a:bodyPr/>
                    <a:lstStyle/>
                    <a:p>
                      <a:r>
                        <a:rPr lang="en-US" sz="1800" dirty="0" smtClean="0">
                          <a:latin typeface="Arial"/>
                          <a:cs typeface="Arial"/>
                        </a:rPr>
                        <a:t>Established standard</a:t>
                      </a:r>
                    </a:p>
                    <a:p>
                      <a:r>
                        <a:rPr lang="en-US" sz="1800" dirty="0" smtClean="0">
                          <a:latin typeface="Arial"/>
                          <a:cs typeface="Arial"/>
                        </a:rPr>
                        <a:t>Fast and easy</a:t>
                      </a:r>
                    </a:p>
                    <a:p>
                      <a:r>
                        <a:rPr lang="en-US" sz="1800" dirty="0" smtClean="0">
                          <a:latin typeface="Arial"/>
                          <a:cs typeface="Arial"/>
                        </a:rPr>
                        <a:t>Single Sample</a:t>
                      </a:r>
                    </a:p>
                  </a:txBody>
                  <a:tcPr marT="45726" marB="45726"/>
                </a:tc>
                <a:tc>
                  <a:txBody>
                    <a:bodyPr/>
                    <a:lstStyle/>
                    <a:p>
                      <a:r>
                        <a:rPr lang="en-US" sz="1800" dirty="0" smtClean="0">
                          <a:latin typeface="Arial"/>
                          <a:cs typeface="Arial"/>
                        </a:rPr>
                        <a:t>Sample not stable</a:t>
                      </a:r>
                    </a:p>
                    <a:p>
                      <a:r>
                        <a:rPr lang="en-US" sz="1800" dirty="0" smtClean="0">
                          <a:latin typeface="Arial"/>
                          <a:cs typeface="Arial"/>
                        </a:rPr>
                        <a:t>Day</a:t>
                      </a:r>
                      <a:r>
                        <a:rPr lang="en-US" sz="1800" baseline="0" dirty="0" smtClean="0">
                          <a:latin typeface="Arial"/>
                          <a:cs typeface="Arial"/>
                        </a:rPr>
                        <a:t>-to-day variability</a:t>
                      </a:r>
                    </a:p>
                    <a:p>
                      <a:r>
                        <a:rPr lang="en-US" sz="1800" baseline="0" dirty="0" smtClean="0">
                          <a:latin typeface="Arial"/>
                          <a:cs typeface="Arial"/>
                        </a:rPr>
                        <a:t>Inconvenient to fast</a:t>
                      </a:r>
                    </a:p>
                    <a:p>
                      <a:r>
                        <a:rPr lang="en-US" sz="1800" baseline="0" dirty="0" smtClean="0">
                          <a:latin typeface="Arial"/>
                          <a:cs typeface="Arial"/>
                        </a:rPr>
                        <a:t>Glucose homeostasis in single time point</a:t>
                      </a:r>
                      <a:endParaRPr lang="en-US" sz="1800" dirty="0">
                        <a:latin typeface="Arial"/>
                        <a:cs typeface="Arial"/>
                      </a:endParaRPr>
                    </a:p>
                  </a:txBody>
                  <a:tcPr marT="45726" marB="45726"/>
                </a:tc>
              </a:tr>
              <a:tr h="1188867">
                <a:tc>
                  <a:txBody>
                    <a:bodyPr/>
                    <a:lstStyle/>
                    <a:p>
                      <a:r>
                        <a:rPr lang="en-US" sz="1800" dirty="0" smtClean="0">
                          <a:latin typeface="Arial"/>
                          <a:cs typeface="Arial"/>
                        </a:rPr>
                        <a:t>2hPG</a:t>
                      </a:r>
                      <a:r>
                        <a:rPr lang="en-US" sz="1800" baseline="0" dirty="0" smtClean="0">
                          <a:latin typeface="Arial"/>
                          <a:cs typeface="Arial"/>
                        </a:rPr>
                        <a:t> in 75 g OGTT</a:t>
                      </a:r>
                      <a:endParaRPr lang="en-US" sz="1800" dirty="0">
                        <a:latin typeface="Arial"/>
                        <a:cs typeface="Arial"/>
                      </a:endParaRPr>
                    </a:p>
                  </a:txBody>
                  <a:tcPr marT="45726" marB="45726"/>
                </a:tc>
                <a:tc>
                  <a:txBody>
                    <a:bodyPr/>
                    <a:lstStyle/>
                    <a:p>
                      <a:r>
                        <a:rPr lang="en-US" sz="1800" dirty="0" smtClean="0">
                          <a:latin typeface="Arial"/>
                          <a:cs typeface="Arial"/>
                        </a:rPr>
                        <a:t>Established standard</a:t>
                      </a:r>
                    </a:p>
                  </a:txBody>
                  <a:tcPr marT="45726" marB="45726"/>
                </a:tc>
                <a:tc>
                  <a:txBody>
                    <a:bodyPr/>
                    <a:lstStyle/>
                    <a:p>
                      <a:r>
                        <a:rPr lang="en-US" sz="1800" dirty="0" smtClean="0">
                          <a:latin typeface="Arial"/>
                          <a:cs typeface="Arial"/>
                        </a:rPr>
                        <a:t>Sample not stable</a:t>
                      </a:r>
                    </a:p>
                    <a:p>
                      <a:r>
                        <a:rPr lang="en-US" sz="1800" dirty="0" smtClean="0">
                          <a:latin typeface="Arial"/>
                          <a:cs typeface="Arial"/>
                        </a:rPr>
                        <a:t>Day</a:t>
                      </a:r>
                      <a:r>
                        <a:rPr lang="en-US" sz="1800" baseline="0" dirty="0" smtClean="0">
                          <a:latin typeface="Arial"/>
                          <a:cs typeface="Arial"/>
                        </a:rPr>
                        <a:t>-to-day variability</a:t>
                      </a:r>
                    </a:p>
                    <a:p>
                      <a:r>
                        <a:rPr lang="en-US" sz="1800" baseline="0" dirty="0" smtClean="0">
                          <a:latin typeface="Arial"/>
                          <a:cs typeface="Arial"/>
                        </a:rPr>
                        <a:t>Inconvenient, </a:t>
                      </a:r>
                      <a:r>
                        <a:rPr lang="en-US" sz="1800" dirty="0" smtClean="0">
                          <a:latin typeface="Arial"/>
                          <a:cs typeface="Arial"/>
                        </a:rPr>
                        <a:t>Unpalatable</a:t>
                      </a:r>
                    </a:p>
                    <a:p>
                      <a:r>
                        <a:rPr lang="en-US" sz="1800" dirty="0" smtClean="0">
                          <a:latin typeface="Arial"/>
                          <a:cs typeface="Arial"/>
                        </a:rPr>
                        <a:t>Cost</a:t>
                      </a:r>
                      <a:endParaRPr lang="en-US" sz="1800" dirty="0">
                        <a:latin typeface="Arial"/>
                        <a:cs typeface="Arial"/>
                      </a:endParaRPr>
                    </a:p>
                  </a:txBody>
                  <a:tcPr marT="45726" marB="45726"/>
                </a:tc>
              </a:tr>
              <a:tr h="2011929">
                <a:tc>
                  <a:txBody>
                    <a:bodyPr/>
                    <a:lstStyle/>
                    <a:p>
                      <a:r>
                        <a:rPr lang="en-US" sz="1800" dirty="0" smtClean="0">
                          <a:latin typeface="Arial"/>
                          <a:cs typeface="Arial"/>
                        </a:rPr>
                        <a:t>A1C</a:t>
                      </a:r>
                      <a:endParaRPr lang="en-US" sz="1800" dirty="0">
                        <a:latin typeface="Arial"/>
                        <a:cs typeface="Arial"/>
                      </a:endParaRPr>
                    </a:p>
                  </a:txBody>
                  <a:tcPr marT="45726" marB="45726"/>
                </a:tc>
                <a:tc>
                  <a:txBody>
                    <a:bodyPr/>
                    <a:lstStyle/>
                    <a:p>
                      <a:r>
                        <a:rPr lang="en-US" sz="1800" dirty="0" smtClean="0">
                          <a:latin typeface="Arial"/>
                          <a:cs typeface="Arial"/>
                        </a:rPr>
                        <a:t>Convenient</a:t>
                      </a:r>
                    </a:p>
                    <a:p>
                      <a:r>
                        <a:rPr lang="en-US" sz="1800" baseline="0" dirty="0" smtClean="0">
                          <a:latin typeface="Arial"/>
                          <a:cs typeface="Arial"/>
                        </a:rPr>
                        <a:t>Single sample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Arial"/>
                          <a:cs typeface="Arial"/>
                        </a:rPr>
                        <a:t>Low d</a:t>
                      </a:r>
                      <a:r>
                        <a:rPr lang="en-US" sz="1800" dirty="0" smtClean="0">
                          <a:latin typeface="Arial"/>
                          <a:cs typeface="Arial"/>
                        </a:rPr>
                        <a:t>ay</a:t>
                      </a:r>
                      <a:r>
                        <a:rPr lang="en-US" sz="1800" baseline="0" dirty="0" smtClean="0">
                          <a:latin typeface="Arial"/>
                          <a:cs typeface="Arial"/>
                        </a:rPr>
                        <a:t>-to-day variability</a:t>
                      </a:r>
                    </a:p>
                    <a:p>
                      <a:r>
                        <a:rPr lang="en-US" sz="1800" baseline="0" dirty="0" smtClean="0">
                          <a:latin typeface="Arial"/>
                          <a:cs typeface="Arial"/>
                        </a:rPr>
                        <a:t>Reflects long term [glucose]</a:t>
                      </a:r>
                    </a:p>
                  </a:txBody>
                  <a:tcPr marT="45726" marB="45726"/>
                </a:tc>
                <a:tc>
                  <a:txBody>
                    <a:bodyPr/>
                    <a:lstStyle/>
                    <a:p>
                      <a:r>
                        <a:rPr lang="en-MY" sz="1800" dirty="0" smtClean="0">
                          <a:latin typeface="Arial"/>
                          <a:cs typeface="Arial"/>
                        </a:rPr>
                        <a:t>Cost</a:t>
                      </a:r>
                      <a:endParaRPr lang="en-US" sz="1800" dirty="0" smtClean="0">
                        <a:latin typeface="Arial"/>
                        <a:cs typeface="Arial"/>
                      </a:endParaRPr>
                    </a:p>
                    <a:p>
                      <a:r>
                        <a:rPr lang="en-US" sz="1800" dirty="0" smtClean="0">
                          <a:latin typeface="Arial"/>
                          <a:cs typeface="Arial"/>
                        </a:rPr>
                        <a:t>Affected by </a:t>
                      </a:r>
                      <a:r>
                        <a:rPr lang="en-US" sz="1800" dirty="0" err="1" smtClean="0">
                          <a:latin typeface="Arial"/>
                          <a:cs typeface="Arial"/>
                        </a:rPr>
                        <a:t>haemoglobinopathies</a:t>
                      </a:r>
                      <a:endParaRPr lang="en-US" sz="1800" dirty="0" smtClean="0">
                        <a:latin typeface="Arial"/>
                        <a:cs typeface="Arial"/>
                      </a:endParaRPr>
                    </a:p>
                    <a:p>
                      <a:r>
                        <a:rPr lang="en-US" sz="1800" dirty="0" err="1" smtClean="0">
                          <a:latin typeface="Arial"/>
                          <a:cs typeface="Arial"/>
                        </a:rPr>
                        <a:t>Standardised</a:t>
                      </a:r>
                      <a:r>
                        <a:rPr lang="en-US" sz="1800" dirty="0" smtClean="0">
                          <a:latin typeface="Arial"/>
                          <a:cs typeface="Arial"/>
                        </a:rPr>
                        <a:t>,</a:t>
                      </a:r>
                      <a:r>
                        <a:rPr lang="en-US" sz="1800" baseline="0" dirty="0" smtClean="0">
                          <a:latin typeface="Arial"/>
                          <a:cs typeface="Arial"/>
                        </a:rPr>
                        <a:t> validated assay required</a:t>
                      </a:r>
                    </a:p>
                    <a:p>
                      <a:r>
                        <a:rPr lang="en-US" sz="1800" baseline="0" dirty="0" smtClean="0">
                          <a:latin typeface="Arial"/>
                          <a:cs typeface="Arial"/>
                        </a:rPr>
                        <a:t>Not used for age &lt;18, pregnant women or suspected T1DM</a:t>
                      </a:r>
                      <a:endParaRPr lang="en-US" sz="1800" dirty="0">
                        <a:latin typeface="Arial"/>
                        <a:cs typeface="Arial"/>
                      </a:endParaRPr>
                    </a:p>
                  </a:txBody>
                  <a:tcPr marT="45726" marB="45726"/>
                </a:tc>
              </a:tr>
            </a:tbl>
          </a:graphicData>
        </a:graphic>
      </p:graphicFrame>
    </p:spTree>
    <p:extLst>
      <p:ext uri="{BB962C8B-B14F-4D97-AF65-F5344CB8AC3E}">
        <p14:creationId xmlns:p14="http://schemas.microsoft.com/office/powerpoint/2010/main" xmlns="" val="1269530089"/>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6211681"/>
            <a:ext cx="8534400" cy="646331"/>
          </a:xfrm>
          <a:prstGeom prst="rect">
            <a:avLst/>
          </a:prstGeom>
        </p:spPr>
        <p:txBody>
          <a:bodyPr wrap="square">
            <a:spAutoFit/>
          </a:bodyPr>
          <a:lstStyle/>
          <a:p>
            <a:pPr algn="ctr" fontAlgn="auto">
              <a:spcBef>
                <a:spcPts val="0"/>
              </a:spcBef>
              <a:spcAft>
                <a:spcPts val="0"/>
              </a:spcAft>
            </a:pPr>
            <a:r>
              <a:rPr lang="en-US" b="1" dirty="0" smtClean="0">
                <a:solidFill>
                  <a:prstClr val="black"/>
                </a:solidFill>
                <a:latin typeface="Calibri"/>
              </a:rPr>
              <a:t>Use of </a:t>
            </a:r>
            <a:r>
              <a:rPr lang="en-US" b="1" dirty="0" err="1" smtClean="0">
                <a:solidFill>
                  <a:prstClr val="black"/>
                </a:solidFill>
                <a:latin typeface="Calibri"/>
              </a:rPr>
              <a:t>Glycated</a:t>
            </a:r>
            <a:r>
              <a:rPr lang="en-US" b="1" dirty="0" smtClean="0">
                <a:solidFill>
                  <a:prstClr val="black"/>
                </a:solidFill>
                <a:latin typeface="Calibri"/>
              </a:rPr>
              <a:t> </a:t>
            </a:r>
            <a:r>
              <a:rPr lang="en-US" b="1" dirty="0" err="1" smtClean="0">
                <a:solidFill>
                  <a:prstClr val="black"/>
                </a:solidFill>
                <a:latin typeface="Calibri"/>
              </a:rPr>
              <a:t>Haemoglobin</a:t>
            </a:r>
            <a:r>
              <a:rPr lang="en-US" dirty="0" smtClean="0">
                <a:solidFill>
                  <a:prstClr val="black"/>
                </a:solidFill>
                <a:latin typeface="Calibri"/>
              </a:rPr>
              <a:t> </a:t>
            </a:r>
            <a:r>
              <a:rPr lang="en-US" b="1" dirty="0" smtClean="0">
                <a:solidFill>
                  <a:prstClr val="black"/>
                </a:solidFill>
                <a:latin typeface="Calibri"/>
              </a:rPr>
              <a:t>(HbA1c) in the Diagnosis of Diabetes</a:t>
            </a:r>
            <a:r>
              <a:rPr lang="en-US" dirty="0" smtClean="0">
                <a:solidFill>
                  <a:prstClr val="black"/>
                </a:solidFill>
                <a:latin typeface="Calibri"/>
              </a:rPr>
              <a:t> </a:t>
            </a:r>
            <a:r>
              <a:rPr lang="en-US" b="1" dirty="0" smtClean="0">
                <a:solidFill>
                  <a:prstClr val="black"/>
                </a:solidFill>
                <a:latin typeface="Calibri"/>
              </a:rPr>
              <a:t>Mellitus</a:t>
            </a:r>
            <a:r>
              <a:rPr lang="en-US" dirty="0" smtClean="0">
                <a:solidFill>
                  <a:prstClr val="black"/>
                </a:solidFill>
                <a:latin typeface="Calibri"/>
              </a:rPr>
              <a:t> </a:t>
            </a:r>
          </a:p>
          <a:p>
            <a:pPr algn="ctr" fontAlgn="auto">
              <a:spcBef>
                <a:spcPts val="0"/>
              </a:spcBef>
              <a:spcAft>
                <a:spcPts val="0"/>
              </a:spcAft>
            </a:pPr>
            <a:r>
              <a:rPr lang="en-US" b="1" i="1" dirty="0" smtClean="0">
                <a:solidFill>
                  <a:prstClr val="black"/>
                </a:solidFill>
                <a:latin typeface="Calibri"/>
              </a:rPr>
              <a:t>Abbreviated Report of a WHO Consultation 2011.</a:t>
            </a:r>
            <a:endParaRPr lang="en-US" dirty="0">
              <a:solidFill>
                <a:prstClr val="black"/>
              </a:solidFill>
              <a:latin typeface="Calibri"/>
            </a:endParaRPr>
          </a:p>
        </p:txBody>
      </p:sp>
      <p:pic>
        <p:nvPicPr>
          <p:cNvPr id="30723" name="Picture 3"/>
          <p:cNvPicPr>
            <a:picLocks noChangeAspect="1" noChangeArrowheads="1"/>
          </p:cNvPicPr>
          <p:nvPr/>
        </p:nvPicPr>
        <p:blipFill>
          <a:blip r:embed="rId2" cstate="print"/>
          <a:srcRect/>
          <a:stretch>
            <a:fillRect/>
          </a:stretch>
        </p:blipFill>
        <p:spPr bwMode="auto">
          <a:xfrm>
            <a:off x="533400" y="304800"/>
            <a:ext cx="8347616" cy="5875912"/>
          </a:xfrm>
          <a:prstGeom prst="rect">
            <a:avLst/>
          </a:prstGeom>
          <a:noFill/>
          <a:ln w="9525">
            <a:noFill/>
            <a:miter lim="800000"/>
            <a:headEnd/>
            <a:tailEnd/>
          </a:ln>
        </p:spPr>
      </p:pic>
    </p:spTree>
    <p:extLst>
      <p:ext uri="{BB962C8B-B14F-4D97-AF65-F5344CB8AC3E}">
        <p14:creationId xmlns:p14="http://schemas.microsoft.com/office/powerpoint/2010/main" xmlns="" val="2115981099"/>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2060"/>
                </a:solidFill>
              </a:rPr>
              <a:t>Diagnosis of GDM</a:t>
            </a:r>
            <a:endParaRPr lang="ms-MY" b="1" dirty="0">
              <a:solidFill>
                <a:srgbClr val="002060"/>
              </a:solidFill>
            </a:endParaRPr>
          </a:p>
        </p:txBody>
      </p:sp>
      <p:sp>
        <p:nvSpPr>
          <p:cNvPr id="3" name="Content Placeholder 2"/>
          <p:cNvSpPr>
            <a:spLocks noGrp="1"/>
          </p:cNvSpPr>
          <p:nvPr>
            <p:ph sz="half" idx="1"/>
          </p:nvPr>
        </p:nvSpPr>
        <p:spPr>
          <a:xfrm>
            <a:off x="395536" y="1645443"/>
            <a:ext cx="8229600" cy="2185988"/>
          </a:xfrm>
        </p:spPr>
        <p:txBody>
          <a:bodyPr/>
          <a:lstStyle/>
          <a:p>
            <a:pPr marL="0" indent="0">
              <a:buNone/>
            </a:pPr>
            <a:r>
              <a:rPr lang="en-US" dirty="0" smtClean="0">
                <a:solidFill>
                  <a:srgbClr val="002060"/>
                </a:solidFill>
              </a:rPr>
              <a:t>GDM </a:t>
            </a:r>
            <a:r>
              <a:rPr lang="en-US" dirty="0">
                <a:solidFill>
                  <a:srgbClr val="002060"/>
                </a:solidFill>
              </a:rPr>
              <a:t>is diagnosed in the presence of any one of these results</a:t>
            </a:r>
            <a:r>
              <a:rPr lang="en-US" dirty="0" smtClean="0">
                <a:solidFill>
                  <a:srgbClr val="002060"/>
                </a:solidFill>
              </a:rPr>
              <a:t>: </a:t>
            </a:r>
            <a:endParaRPr lang="en-US" dirty="0">
              <a:solidFill>
                <a:srgbClr val="002060"/>
              </a:solidFill>
            </a:endParaRPr>
          </a:p>
          <a:p>
            <a:r>
              <a:rPr lang="ms-MY" dirty="0" smtClean="0">
                <a:solidFill>
                  <a:srgbClr val="002060"/>
                </a:solidFill>
              </a:rPr>
              <a:t>FPG ≥ 5.1 </a:t>
            </a:r>
            <a:r>
              <a:rPr lang="ms-MY" dirty="0">
                <a:solidFill>
                  <a:srgbClr val="002060"/>
                </a:solidFill>
              </a:rPr>
              <a:t>mmol/L </a:t>
            </a:r>
          </a:p>
          <a:p>
            <a:r>
              <a:rPr lang="en-US" dirty="0" smtClean="0">
                <a:solidFill>
                  <a:srgbClr val="002060"/>
                </a:solidFill>
              </a:rPr>
              <a:t>2-hour </a:t>
            </a:r>
            <a:r>
              <a:rPr lang="en-US" dirty="0">
                <a:solidFill>
                  <a:srgbClr val="002060"/>
                </a:solidFill>
              </a:rPr>
              <a:t>post-prandial (2-HPP) </a:t>
            </a:r>
            <a:r>
              <a:rPr lang="en-US" dirty="0" smtClean="0">
                <a:solidFill>
                  <a:srgbClr val="002060"/>
                </a:solidFill>
              </a:rPr>
              <a:t>≥ 7.8 </a:t>
            </a:r>
            <a:r>
              <a:rPr lang="en-US" dirty="0" err="1">
                <a:solidFill>
                  <a:srgbClr val="002060"/>
                </a:solidFill>
              </a:rPr>
              <a:t>mmol</a:t>
            </a:r>
            <a:r>
              <a:rPr lang="en-US" dirty="0">
                <a:solidFill>
                  <a:srgbClr val="002060"/>
                </a:solidFill>
              </a:rPr>
              <a:t>/L </a:t>
            </a:r>
          </a:p>
        </p:txBody>
      </p:sp>
      <p:sp>
        <p:nvSpPr>
          <p:cNvPr id="5" name="Slide Number Placeholder 4"/>
          <p:cNvSpPr>
            <a:spLocks noGrp="1"/>
          </p:cNvSpPr>
          <p:nvPr>
            <p:ph type="sldNum" sz="quarter" idx="12"/>
          </p:nvPr>
        </p:nvSpPr>
        <p:spPr/>
        <p:txBody>
          <a:bodyPr/>
          <a:lstStyle/>
          <a:p>
            <a:fld id="{9262C24C-3D10-4F25-ABED-C7C73AA76FE6}" type="slidenum">
              <a:rPr lang="en-GB" altLang="en-US" smtClean="0">
                <a:solidFill>
                  <a:srgbClr val="000000"/>
                </a:solidFill>
              </a:rPr>
              <a:pPr/>
              <a:t>29</a:t>
            </a:fld>
            <a:endParaRPr lang="en-GB" altLang="en-US" dirty="0">
              <a:solidFill>
                <a:srgbClr val="000000"/>
              </a:solidFill>
            </a:endParaRPr>
          </a:p>
        </p:txBody>
      </p:sp>
    </p:spTree>
    <p:extLst>
      <p:ext uri="{BB962C8B-B14F-4D97-AF65-F5344CB8AC3E}">
        <p14:creationId xmlns:p14="http://schemas.microsoft.com/office/powerpoint/2010/main" xmlns="" val="2318781220"/>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838200" y="76200"/>
            <a:ext cx="6908800" cy="1143000"/>
          </a:xfrm>
        </p:spPr>
        <p:txBody>
          <a:bodyPr>
            <a:normAutofit fontScale="90000"/>
          </a:bodyPr>
          <a:lstStyle/>
          <a:p>
            <a:r>
              <a:rPr lang="en-US" dirty="0"/>
              <a:t>Who should be screened?</a:t>
            </a:r>
            <a:br>
              <a:rPr lang="en-US" dirty="0"/>
            </a:br>
            <a:r>
              <a:rPr lang="en-US" dirty="0" smtClean="0"/>
              <a:t>People with </a:t>
            </a:r>
            <a:r>
              <a:rPr lang="en-GB" dirty="0" smtClean="0"/>
              <a:t>Symptoms &amp; Signs</a:t>
            </a:r>
            <a:endParaRPr lang="en-US" dirty="0" smtClean="0"/>
          </a:p>
        </p:txBody>
      </p:sp>
      <p:sp>
        <p:nvSpPr>
          <p:cNvPr id="83971" name="Rectangle 3"/>
          <p:cNvSpPr>
            <a:spLocks noGrp="1" noChangeArrowheads="1"/>
          </p:cNvSpPr>
          <p:nvPr>
            <p:ph type="body" sz="half" idx="1"/>
          </p:nvPr>
        </p:nvSpPr>
        <p:spPr>
          <a:xfrm>
            <a:off x="304800" y="1371600"/>
            <a:ext cx="3624263" cy="4516438"/>
          </a:xfrm>
        </p:spPr>
        <p:txBody>
          <a:bodyPr>
            <a:normAutofit fontScale="85000" lnSpcReduction="20000"/>
          </a:bodyPr>
          <a:lstStyle/>
          <a:p>
            <a:r>
              <a:rPr lang="en-GB" sz="2000" dirty="0" err="1" smtClean="0"/>
              <a:t>Polyuria</a:t>
            </a:r>
            <a:endParaRPr lang="en-GB" sz="2000" dirty="0" smtClean="0"/>
          </a:p>
          <a:p>
            <a:r>
              <a:rPr lang="en-GB" sz="2000" dirty="0" err="1" smtClean="0"/>
              <a:t>Polydypsia</a:t>
            </a:r>
            <a:endParaRPr lang="en-GB" sz="2000" dirty="0" smtClean="0"/>
          </a:p>
          <a:p>
            <a:r>
              <a:rPr lang="en-GB" sz="2000" dirty="0" smtClean="0"/>
              <a:t>Weight loss</a:t>
            </a:r>
          </a:p>
          <a:p>
            <a:r>
              <a:rPr lang="en-GB" sz="2000" dirty="0" smtClean="0"/>
              <a:t>Lethargy</a:t>
            </a:r>
          </a:p>
          <a:p>
            <a:r>
              <a:rPr lang="en-GB" sz="2000" dirty="0" smtClean="0"/>
              <a:t>Tiredness</a:t>
            </a:r>
          </a:p>
          <a:p>
            <a:r>
              <a:rPr lang="en-GB" sz="2000" dirty="0" smtClean="0"/>
              <a:t>Blurred Vision</a:t>
            </a:r>
          </a:p>
          <a:p>
            <a:r>
              <a:rPr lang="en-GB" sz="2000" dirty="0" smtClean="0"/>
              <a:t>Boils/abscesses</a:t>
            </a:r>
          </a:p>
          <a:p>
            <a:r>
              <a:rPr lang="en-GB" sz="2000" dirty="0" err="1" smtClean="0"/>
              <a:t>Pruritus</a:t>
            </a:r>
            <a:r>
              <a:rPr lang="en-GB" sz="2000" dirty="0" smtClean="0"/>
              <a:t> Vulvae</a:t>
            </a:r>
          </a:p>
          <a:p>
            <a:r>
              <a:rPr lang="en-GB" sz="2000" dirty="0" smtClean="0"/>
              <a:t>DKA</a:t>
            </a:r>
          </a:p>
          <a:p>
            <a:r>
              <a:rPr lang="en-GB" sz="2000" dirty="0" smtClean="0"/>
              <a:t>Retinopathy</a:t>
            </a:r>
          </a:p>
          <a:p>
            <a:r>
              <a:rPr lang="en-GB" sz="2000" dirty="0" smtClean="0"/>
              <a:t>Nephropathy</a:t>
            </a:r>
          </a:p>
          <a:p>
            <a:r>
              <a:rPr lang="en-GB" sz="2000" dirty="0" smtClean="0"/>
              <a:t>Neuropathy</a:t>
            </a:r>
          </a:p>
          <a:p>
            <a:r>
              <a:rPr lang="en-GB" sz="2000" dirty="0" smtClean="0"/>
              <a:t>Foot ulcers/gangrene</a:t>
            </a:r>
          </a:p>
          <a:p>
            <a:r>
              <a:rPr lang="en-GB" sz="2000" dirty="0" smtClean="0"/>
              <a:t>Angina/MI/CVA</a:t>
            </a:r>
            <a:endParaRPr lang="en-US" sz="2000" dirty="0" smtClean="0"/>
          </a:p>
          <a:p>
            <a:endParaRPr lang="en-US" sz="2000" dirty="0" smtClean="0"/>
          </a:p>
        </p:txBody>
      </p:sp>
      <p:pic>
        <p:nvPicPr>
          <p:cNvPr id="310276" name="Picture 4" descr="https://natsit.com/wp-content/uploads/2016/01/Signs-Of-Diabetes-and-Symptoms-Of-Diabetes.jpg"/>
          <p:cNvPicPr>
            <a:picLocks noChangeAspect="1" noChangeArrowheads="1"/>
          </p:cNvPicPr>
          <p:nvPr/>
        </p:nvPicPr>
        <p:blipFill>
          <a:blip r:embed="rId2" cstate="print"/>
          <a:srcRect/>
          <a:stretch>
            <a:fillRect/>
          </a:stretch>
        </p:blipFill>
        <p:spPr bwMode="auto">
          <a:xfrm>
            <a:off x="3407414" y="1447800"/>
            <a:ext cx="5567563" cy="4876800"/>
          </a:xfrm>
          <a:prstGeom prst="rect">
            <a:avLst/>
          </a:prstGeom>
          <a:noFill/>
        </p:spPr>
      </p:pic>
    </p:spTree>
    <p:extLst>
      <p:ext uri="{BB962C8B-B14F-4D97-AF65-F5344CB8AC3E}">
        <p14:creationId xmlns:p14="http://schemas.microsoft.com/office/powerpoint/2010/main" xmlns="" val="18402734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4294967295"/>
          </p:nvPr>
        </p:nvSpPr>
        <p:spPr>
          <a:xfrm>
            <a:off x="457200" y="1714500"/>
            <a:ext cx="8229600" cy="3714750"/>
          </a:xfrm>
        </p:spPr>
        <p:txBody>
          <a:bodyPr>
            <a:normAutofit fontScale="92500"/>
          </a:bodyPr>
          <a:lstStyle/>
          <a:p>
            <a:pPr>
              <a:lnSpc>
                <a:spcPct val="90000"/>
              </a:lnSpc>
              <a:spcBef>
                <a:spcPct val="0"/>
              </a:spcBef>
              <a:spcAft>
                <a:spcPts val="1200"/>
              </a:spcAft>
              <a:buClr>
                <a:schemeClr val="bg1"/>
              </a:buClr>
            </a:pPr>
            <a:r>
              <a:rPr lang="en-US" dirty="0"/>
              <a:t>Test for undiagnosed diabetes at the 1</a:t>
            </a:r>
            <a:r>
              <a:rPr lang="en-US" baseline="30000" dirty="0"/>
              <a:t>st</a:t>
            </a:r>
            <a:r>
              <a:rPr lang="en-US" dirty="0"/>
              <a:t> prenatal visit in those with risk factors, using standard diagnostic criteria. </a:t>
            </a:r>
            <a:r>
              <a:rPr lang="en-US" dirty="0">
                <a:solidFill>
                  <a:schemeClr val="accent6"/>
                </a:solidFill>
              </a:rPr>
              <a:t>B</a:t>
            </a:r>
          </a:p>
          <a:p>
            <a:pPr>
              <a:lnSpc>
                <a:spcPct val="90000"/>
              </a:lnSpc>
              <a:spcBef>
                <a:spcPct val="0"/>
              </a:spcBef>
              <a:spcAft>
                <a:spcPts val="1200"/>
              </a:spcAft>
              <a:buClr>
                <a:schemeClr val="bg1"/>
              </a:buClr>
            </a:pPr>
            <a:r>
              <a:rPr lang="en-US" dirty="0"/>
              <a:t>Test for GDM at 24–28 weeks of gestation in pregnant women not previously known to have diabetes. </a:t>
            </a:r>
            <a:r>
              <a:rPr lang="en-US" dirty="0">
                <a:solidFill>
                  <a:schemeClr val="accent6"/>
                </a:solidFill>
              </a:rPr>
              <a:t>A</a:t>
            </a:r>
          </a:p>
          <a:p>
            <a:pPr>
              <a:lnSpc>
                <a:spcPct val="90000"/>
              </a:lnSpc>
              <a:spcBef>
                <a:spcPct val="0"/>
              </a:spcBef>
              <a:spcAft>
                <a:spcPts val="1200"/>
              </a:spcAft>
              <a:buClr>
                <a:schemeClr val="bg1"/>
              </a:buClr>
            </a:pPr>
            <a:r>
              <a:rPr lang="en-US" dirty="0"/>
              <a:t>Test women with GDM for persistent diabetes at 4–12 weeks postpartum, using the OGTT and clinically appropriate </a:t>
            </a:r>
            <a:r>
              <a:rPr lang="en-US" dirty="0" err="1"/>
              <a:t>nonpregnancy</a:t>
            </a:r>
            <a:r>
              <a:rPr lang="en-US" dirty="0"/>
              <a:t> diagnostic criteria. </a:t>
            </a:r>
            <a:r>
              <a:rPr lang="en-US" dirty="0">
                <a:solidFill>
                  <a:schemeClr val="accent6"/>
                </a:solidFill>
              </a:rPr>
              <a:t>E</a:t>
            </a:r>
          </a:p>
        </p:txBody>
      </p:sp>
      <p:sp>
        <p:nvSpPr>
          <p:cNvPr id="48131" name="Title 1"/>
          <p:cNvSpPr>
            <a:spLocks noGrp="1"/>
          </p:cNvSpPr>
          <p:nvPr>
            <p:ph type="title" idx="4294967295"/>
          </p:nvPr>
        </p:nvSpPr>
        <p:spPr>
          <a:xfrm>
            <a:off x="-76200" y="742950"/>
            <a:ext cx="9220200" cy="857250"/>
          </a:xfrm>
        </p:spPr>
        <p:txBody>
          <a:bodyPr>
            <a:normAutofit/>
          </a:bodyPr>
          <a:lstStyle/>
          <a:p>
            <a:r>
              <a:rPr lang="en-US" sz="2800" dirty="0"/>
              <a:t>Gestational Diabetes Mellitus (GDM): Recommendations</a:t>
            </a:r>
          </a:p>
        </p:txBody>
      </p:sp>
      <p:sp>
        <p:nvSpPr>
          <p:cNvPr id="5" name="TextBox 3"/>
          <p:cNvSpPr txBox="1">
            <a:spLocks noChangeArrowheads="1"/>
          </p:cNvSpPr>
          <p:nvPr/>
        </p:nvSpPr>
        <p:spPr bwMode="auto">
          <a:xfrm>
            <a:off x="13771" y="5554795"/>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prstClr val="white"/>
                </a:solidFill>
                <a:latin typeface="Helvetica" pitchFamily="34" charset="0"/>
              </a:rPr>
              <a:t>Classification and Diagnosis of Diabetes: </a:t>
            </a:r>
            <a:br>
              <a:rPr lang="en-US" sz="1200" dirty="0">
                <a:solidFill>
                  <a:prstClr val="white"/>
                </a:solidFill>
                <a:latin typeface="Helvetica" pitchFamily="34" charset="0"/>
              </a:rPr>
            </a:br>
            <a:r>
              <a:rPr lang="en-US" sz="1200" i="1" dirty="0">
                <a:solidFill>
                  <a:prstClr val="white"/>
                </a:solidFill>
              </a:rPr>
              <a:t>Standards of Medical Care in Diabetes - 2018</a:t>
            </a:r>
            <a:r>
              <a:rPr lang="en-US" sz="1200" dirty="0">
                <a:solidFill>
                  <a:prstClr val="white"/>
                </a:solidFill>
                <a:latin typeface="Helvetica" pitchFamily="34" charset="0"/>
              </a:rPr>
              <a:t>. </a:t>
            </a:r>
            <a:r>
              <a:rPr lang="en-US" sz="1200" i="1" dirty="0">
                <a:solidFill>
                  <a:prstClr val="white"/>
                </a:solidFill>
                <a:latin typeface="Helvetica" pitchFamily="34" charset="0"/>
              </a:rPr>
              <a:t>Diabetes Care </a:t>
            </a:r>
            <a:r>
              <a:rPr lang="en-US" sz="1200" dirty="0">
                <a:solidFill>
                  <a:prstClr val="white"/>
                </a:solidFill>
                <a:latin typeface="Helvetica" pitchFamily="34" charset="0"/>
              </a:rPr>
              <a:t>2018; 41 (Suppl. 1): S13-S27</a:t>
            </a:r>
          </a:p>
        </p:txBody>
      </p:sp>
    </p:spTree>
    <p:extLst>
      <p:ext uri="{BB962C8B-B14F-4D97-AF65-F5344CB8AC3E}">
        <p14:creationId xmlns:p14="http://schemas.microsoft.com/office/powerpoint/2010/main" xmlns="" val="1816068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4294967295"/>
          </p:nvPr>
        </p:nvSpPr>
        <p:spPr>
          <a:xfrm>
            <a:off x="457200" y="1714500"/>
            <a:ext cx="8229600" cy="3714750"/>
          </a:xfrm>
        </p:spPr>
        <p:txBody>
          <a:bodyPr/>
          <a:lstStyle/>
          <a:p>
            <a:pPr>
              <a:spcBef>
                <a:spcPct val="0"/>
              </a:spcBef>
              <a:spcAft>
                <a:spcPts val="1200"/>
              </a:spcAft>
              <a:buClr>
                <a:schemeClr val="bg1"/>
              </a:buClr>
            </a:pPr>
            <a:r>
              <a:rPr lang="en-US" dirty="0"/>
              <a:t>Women with a history of GDM should have lifelong screening for the development of diabetes or prediabetes at least every 3 years. </a:t>
            </a:r>
            <a:r>
              <a:rPr lang="en-US" dirty="0">
                <a:solidFill>
                  <a:schemeClr val="accent6"/>
                </a:solidFill>
              </a:rPr>
              <a:t>B</a:t>
            </a:r>
          </a:p>
          <a:p>
            <a:pPr>
              <a:spcBef>
                <a:spcPct val="0"/>
              </a:spcBef>
              <a:spcAft>
                <a:spcPts val="1200"/>
              </a:spcAft>
              <a:buClr>
                <a:schemeClr val="bg1"/>
              </a:buClr>
            </a:pPr>
            <a:r>
              <a:rPr lang="en-US" dirty="0"/>
              <a:t>Women with a history of GDM found to have prediabetes should receive intensive lifestyle interventions or metformin to prevent diabetes. </a:t>
            </a:r>
            <a:r>
              <a:rPr lang="en-US" dirty="0">
                <a:solidFill>
                  <a:schemeClr val="accent6"/>
                </a:solidFill>
              </a:rPr>
              <a:t>A</a:t>
            </a:r>
          </a:p>
        </p:txBody>
      </p:sp>
      <p:sp>
        <p:nvSpPr>
          <p:cNvPr id="5" name="TextBox 3"/>
          <p:cNvSpPr txBox="1">
            <a:spLocks noChangeArrowheads="1"/>
          </p:cNvSpPr>
          <p:nvPr/>
        </p:nvSpPr>
        <p:spPr bwMode="auto">
          <a:xfrm>
            <a:off x="13771" y="5554795"/>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
        <p:nvSpPr>
          <p:cNvPr id="7" name="Title 1"/>
          <p:cNvSpPr txBox="1">
            <a:spLocks/>
          </p:cNvSpPr>
          <p:nvPr/>
        </p:nvSpPr>
        <p:spPr>
          <a:xfrm>
            <a:off x="-76200" y="742950"/>
            <a:ext cx="92202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t>Gestational Diabetes Mellitus (GDM): Recommendations (2)</a:t>
            </a:r>
          </a:p>
        </p:txBody>
      </p:sp>
    </p:spTree>
    <p:extLst>
      <p:ext uri="{BB962C8B-B14F-4D97-AF65-F5344CB8AC3E}">
        <p14:creationId xmlns:p14="http://schemas.microsoft.com/office/powerpoint/2010/main" xmlns="" val="2266955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p:txBody>
          <a:bodyPr>
            <a:normAutofit/>
          </a:bodyPr>
          <a:lstStyle/>
          <a:p>
            <a:r>
              <a:rPr lang="en-US" sz="2800" dirty="0"/>
              <a:t>Screening and Diagnosis of GDM: One-Step Strategy</a:t>
            </a:r>
          </a:p>
        </p:txBody>
      </p:sp>
      <p:sp>
        <p:nvSpPr>
          <p:cNvPr id="6" name="TextBox 3"/>
          <p:cNvSpPr txBox="1">
            <a:spLocks noChangeArrowheads="1"/>
          </p:cNvSpPr>
          <p:nvPr/>
        </p:nvSpPr>
        <p:spPr bwMode="auto">
          <a:xfrm>
            <a:off x="13771" y="5554795"/>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grpSp>
        <p:nvGrpSpPr>
          <p:cNvPr id="2" name="Group 4">
            <a:extLst>
              <a:ext uri="{FF2B5EF4-FFF2-40B4-BE49-F238E27FC236}">
                <a16:creationId xmlns:a16="http://schemas.microsoft.com/office/drawing/2014/main" xmlns="" id="{37926253-04D4-433D-BA27-105091F5F595}"/>
              </a:ext>
            </a:extLst>
          </p:cNvPr>
          <p:cNvGrpSpPr>
            <a:grpSpLocks noChangeAspect="1"/>
          </p:cNvGrpSpPr>
          <p:nvPr/>
        </p:nvGrpSpPr>
        <p:grpSpPr bwMode="auto">
          <a:xfrm>
            <a:off x="152401" y="2514600"/>
            <a:ext cx="8875713" cy="1728788"/>
            <a:chOff x="96" y="1044"/>
            <a:chExt cx="5591" cy="1089"/>
          </a:xfrm>
        </p:grpSpPr>
        <p:sp>
          <p:nvSpPr>
            <p:cNvPr id="4" name="AutoShape 3">
              <a:extLst>
                <a:ext uri="{FF2B5EF4-FFF2-40B4-BE49-F238E27FC236}">
                  <a16:creationId xmlns:a16="http://schemas.microsoft.com/office/drawing/2014/main" xmlns="" id="{8F97EFDC-B015-4A5A-9983-0D205ABF0902}"/>
                </a:ext>
              </a:extLst>
            </p:cNvPr>
            <p:cNvSpPr>
              <a:spLocks noChangeAspect="1" noChangeArrowheads="1" noTextEdit="1"/>
            </p:cNvSpPr>
            <p:nvPr/>
          </p:nvSpPr>
          <p:spPr bwMode="auto">
            <a:xfrm>
              <a:off x="96" y="1044"/>
              <a:ext cx="5591" cy="1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7413" name="Picture 5">
              <a:extLst>
                <a:ext uri="{FF2B5EF4-FFF2-40B4-BE49-F238E27FC236}">
                  <a16:creationId xmlns:a16="http://schemas.microsoft.com/office/drawing/2014/main" xmlns="" id="{A80757EF-36AB-4D32-A9C6-DF29194B1B2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6" y="1044"/>
              <a:ext cx="5597" cy="1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4253653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13771" y="5554795"/>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
        <p:nvSpPr>
          <p:cNvPr id="9" name="Title 1"/>
          <p:cNvSpPr txBox="1">
            <a:spLocks/>
          </p:cNvSpPr>
          <p:nvPr/>
        </p:nvSpPr>
        <p:spPr>
          <a:xfrm>
            <a:off x="76200" y="717954"/>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t>Screening and Diagnosis of GDM: Two-Step Strategy</a:t>
            </a:r>
          </a:p>
        </p:txBody>
      </p:sp>
      <p:grpSp>
        <p:nvGrpSpPr>
          <p:cNvPr id="2" name="Group 4">
            <a:extLst>
              <a:ext uri="{FF2B5EF4-FFF2-40B4-BE49-F238E27FC236}">
                <a16:creationId xmlns:a16="http://schemas.microsoft.com/office/drawing/2014/main" xmlns="" id="{8EF5FDB5-AFD0-4B7E-B3F6-BF33573C40C9}"/>
              </a:ext>
            </a:extLst>
          </p:cNvPr>
          <p:cNvGrpSpPr>
            <a:grpSpLocks noChangeAspect="1"/>
          </p:cNvGrpSpPr>
          <p:nvPr/>
        </p:nvGrpSpPr>
        <p:grpSpPr bwMode="auto">
          <a:xfrm>
            <a:off x="76200" y="2057400"/>
            <a:ext cx="8991600" cy="2890838"/>
            <a:chOff x="48" y="756"/>
            <a:chExt cx="5664" cy="1821"/>
          </a:xfrm>
        </p:grpSpPr>
        <p:sp>
          <p:nvSpPr>
            <p:cNvPr id="3" name="AutoShape 3">
              <a:extLst>
                <a:ext uri="{FF2B5EF4-FFF2-40B4-BE49-F238E27FC236}">
                  <a16:creationId xmlns:a16="http://schemas.microsoft.com/office/drawing/2014/main" xmlns="" id="{DF0313FC-A3D0-47B2-9A59-04B16E6DFF8B}"/>
                </a:ext>
              </a:extLst>
            </p:cNvPr>
            <p:cNvSpPr>
              <a:spLocks noChangeAspect="1" noChangeArrowheads="1" noTextEdit="1"/>
            </p:cNvSpPr>
            <p:nvPr/>
          </p:nvSpPr>
          <p:spPr bwMode="auto">
            <a:xfrm>
              <a:off x="48" y="756"/>
              <a:ext cx="5664" cy="1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6389" name="Picture 5">
              <a:extLst>
                <a:ext uri="{FF2B5EF4-FFF2-40B4-BE49-F238E27FC236}">
                  <a16:creationId xmlns:a16="http://schemas.microsoft.com/office/drawing/2014/main" xmlns="" id="{69490EC2-CAEE-4B6F-9C77-0E1C9772A44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 y="756"/>
              <a:ext cx="5670" cy="1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072519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5BAFAA4-2026-4E54-AB20-226A6CE554B9}"/>
              </a:ext>
            </a:extLst>
          </p:cNvPr>
          <p:cNvSpPr>
            <a:spLocks noGrp="1"/>
          </p:cNvSpPr>
          <p:nvPr>
            <p:ph type="sldNum" sz="quarter" idx="16"/>
          </p:nvPr>
        </p:nvSpPr>
        <p:spPr/>
        <p:txBody>
          <a:bodyPr/>
          <a:lstStyle/>
          <a:p>
            <a:fld id="{FD5E7EB4-4CDF-47BB-AF16-07782904B863}" type="slidenum">
              <a:rPr lang="en-US" smtClean="0">
                <a:solidFill>
                  <a:srgbClr val="FFFFFF"/>
                </a:solidFill>
              </a:rPr>
              <a:pPr/>
              <a:t>34</a:t>
            </a:fld>
            <a:endParaRPr lang="en-US" dirty="0">
              <a:solidFill>
                <a:srgbClr val="FFFFFF"/>
              </a:solidFill>
            </a:endParaRPr>
          </a:p>
        </p:txBody>
      </p:sp>
      <p:sp>
        <p:nvSpPr>
          <p:cNvPr id="6" name="Title 5">
            <a:extLst>
              <a:ext uri="{FF2B5EF4-FFF2-40B4-BE49-F238E27FC236}">
                <a16:creationId xmlns="" xmlns:a16="http://schemas.microsoft.com/office/drawing/2014/main" id="{182E55A2-5E15-4956-8EF6-8D64CCB5F74F}"/>
              </a:ext>
            </a:extLst>
          </p:cNvPr>
          <p:cNvSpPr>
            <a:spLocks noGrp="1"/>
          </p:cNvSpPr>
          <p:nvPr>
            <p:ph type="title"/>
          </p:nvPr>
        </p:nvSpPr>
        <p:spPr>
          <a:xfrm>
            <a:off x="624158" y="500042"/>
            <a:ext cx="8208169" cy="325952"/>
          </a:xfrm>
        </p:spPr>
        <p:txBody>
          <a:bodyPr/>
          <a:lstStyle/>
          <a:p>
            <a:pPr algn="ctr"/>
            <a:r>
              <a:rPr lang="en-US" sz="4000" dirty="0"/>
              <a:t>Guideline Criteria for the Diagnosis of Prediabetes</a:t>
            </a:r>
            <a:endParaRPr lang="en-IN" sz="4000" dirty="0"/>
          </a:p>
        </p:txBody>
      </p:sp>
      <p:graphicFrame>
        <p:nvGraphicFramePr>
          <p:cNvPr id="7" name="Table 6">
            <a:extLst>
              <a:ext uri="{FF2B5EF4-FFF2-40B4-BE49-F238E27FC236}">
                <a16:creationId xmlns="" xmlns:a16="http://schemas.microsoft.com/office/drawing/2014/main" id="{51279C3B-2456-4F4F-B1BB-78C0BD701405}"/>
              </a:ext>
            </a:extLst>
          </p:cNvPr>
          <p:cNvGraphicFramePr>
            <a:graphicFrameLocks noGrp="1"/>
          </p:cNvGraphicFramePr>
          <p:nvPr>
            <p:extLst/>
          </p:nvPr>
        </p:nvGraphicFramePr>
        <p:xfrm>
          <a:off x="920819" y="1361644"/>
          <a:ext cx="7866023" cy="3924744"/>
        </p:xfrm>
        <a:graphic>
          <a:graphicData uri="http://schemas.openxmlformats.org/drawingml/2006/table">
            <a:tbl>
              <a:tblPr firstRow="1" bandRow="1">
                <a:tableStyleId>{5DA37D80-6434-44D0-A028-1B22A696006F}</a:tableStyleId>
              </a:tblPr>
              <a:tblGrid>
                <a:gridCol w="1251003">
                  <a:extLst>
                    <a:ext uri="{9D8B030D-6E8A-4147-A177-3AD203B41FA5}">
                      <a16:colId xmlns="" xmlns:a16="http://schemas.microsoft.com/office/drawing/2014/main" val="2944779416"/>
                    </a:ext>
                  </a:extLst>
                </a:gridCol>
                <a:gridCol w="1890115">
                  <a:extLst>
                    <a:ext uri="{9D8B030D-6E8A-4147-A177-3AD203B41FA5}">
                      <a16:colId xmlns="" xmlns:a16="http://schemas.microsoft.com/office/drawing/2014/main" val="533285405"/>
                    </a:ext>
                  </a:extLst>
                </a:gridCol>
                <a:gridCol w="1556565">
                  <a:extLst>
                    <a:ext uri="{9D8B030D-6E8A-4147-A177-3AD203B41FA5}">
                      <a16:colId xmlns="" xmlns:a16="http://schemas.microsoft.com/office/drawing/2014/main" val="1691607521"/>
                    </a:ext>
                  </a:extLst>
                </a:gridCol>
                <a:gridCol w="1687136">
                  <a:extLst>
                    <a:ext uri="{9D8B030D-6E8A-4147-A177-3AD203B41FA5}">
                      <a16:colId xmlns="" xmlns:a16="http://schemas.microsoft.com/office/drawing/2014/main" val="1596207805"/>
                    </a:ext>
                  </a:extLst>
                </a:gridCol>
                <a:gridCol w="1481204">
                  <a:extLst>
                    <a:ext uri="{9D8B030D-6E8A-4147-A177-3AD203B41FA5}">
                      <a16:colId xmlns="" xmlns:a16="http://schemas.microsoft.com/office/drawing/2014/main" val="2568960259"/>
                    </a:ext>
                  </a:extLst>
                </a:gridCol>
              </a:tblGrid>
              <a:tr h="601087">
                <a:tc>
                  <a:txBody>
                    <a:bodyPr/>
                    <a:lstStyle/>
                    <a:p>
                      <a:pPr algn="l"/>
                      <a:r>
                        <a:rPr lang="en-US" sz="1400" dirty="0"/>
                        <a:t>Criteria</a:t>
                      </a:r>
                      <a:endParaRPr lang="en-IN" sz="1400" dirty="0"/>
                    </a:p>
                  </a:txBody>
                  <a:tcPr marL="68580" marR="68580">
                    <a:cell3D prstMaterial="dkEdge">
                      <a:bevel h="50800" prst="divot"/>
                      <a:lightRig rig="flood" dir="t"/>
                    </a:cell3D>
                  </a:tcPr>
                </a:tc>
                <a:tc>
                  <a:txBody>
                    <a:bodyPr/>
                    <a:lstStyle/>
                    <a:p>
                      <a:pPr algn="l"/>
                      <a:r>
                        <a:rPr lang="en-US" sz="1400" dirty="0"/>
                        <a:t>ADA 2018</a:t>
                      </a:r>
                      <a:r>
                        <a:rPr lang="en-US" sz="1400" baseline="30000" dirty="0"/>
                        <a:t>1</a:t>
                      </a:r>
                      <a:endParaRPr lang="en-IN" sz="1400" baseline="30000" dirty="0"/>
                    </a:p>
                  </a:txBody>
                  <a:tcPr marL="68580" marR="68580">
                    <a:cell3D prstMaterial="dkEdge">
                      <a:bevel h="50800" prst="divot"/>
                      <a:lightRig rig="flood" dir="t"/>
                    </a:cell3D>
                  </a:tcPr>
                </a:tc>
                <a:tc>
                  <a:txBody>
                    <a:bodyPr/>
                    <a:lstStyle/>
                    <a:p>
                      <a:pPr algn="l"/>
                      <a:r>
                        <a:rPr lang="en-US" sz="1400" dirty="0"/>
                        <a:t>CPG T2DM 2015</a:t>
                      </a:r>
                      <a:r>
                        <a:rPr lang="en-US" sz="1400" baseline="30000" dirty="0"/>
                        <a:t>2</a:t>
                      </a:r>
                      <a:endParaRPr lang="en-IN" sz="1400" dirty="0"/>
                    </a:p>
                  </a:txBody>
                  <a:tcPr marL="68580" marR="68580">
                    <a:cell3D prstMaterial="dkEdge">
                      <a:bevel h="50800" prst="divot"/>
                      <a:lightRig rig="flood" dir="t"/>
                    </a:cell3D>
                  </a:tcPr>
                </a:tc>
                <a:tc>
                  <a:txBody>
                    <a:bodyPr/>
                    <a:lstStyle/>
                    <a:p>
                      <a:pPr algn="l"/>
                      <a:r>
                        <a:rPr lang="en-US" sz="1400" dirty="0"/>
                        <a:t>AACE 2015</a:t>
                      </a:r>
                      <a:r>
                        <a:rPr lang="en-US" sz="1400" baseline="30000" dirty="0"/>
                        <a:t>3</a:t>
                      </a:r>
                      <a:endParaRPr lang="en-IN" sz="1400" dirty="0"/>
                    </a:p>
                  </a:txBody>
                  <a:tcPr marL="68580" marR="68580">
                    <a:cell3D prstMaterial="dkEdge">
                      <a:bevel h="50800" prst="divot"/>
                      <a:lightRig rig="flood" dir="t"/>
                    </a:cell3D>
                  </a:tcPr>
                </a:tc>
                <a:tc>
                  <a:txBody>
                    <a:bodyPr/>
                    <a:lstStyle/>
                    <a:p>
                      <a:pPr algn="l"/>
                      <a:r>
                        <a:rPr lang="en-US" sz="1400" dirty="0"/>
                        <a:t>WHO 2016</a:t>
                      </a:r>
                      <a:r>
                        <a:rPr lang="en-US" sz="1400" baseline="30000" dirty="0"/>
                        <a:t>4</a:t>
                      </a:r>
                      <a:endParaRPr lang="en-IN" sz="1400" dirty="0"/>
                    </a:p>
                  </a:txBody>
                  <a:tcPr marL="68580" marR="68580">
                    <a:cell3D prstMaterial="dkEdge">
                      <a:bevel h="50800" prst="divot"/>
                      <a:lightRig rig="flood" dir="t"/>
                    </a:cell3D>
                  </a:tcPr>
                </a:tc>
                <a:extLst>
                  <a:ext uri="{0D108BD9-81ED-4DB2-BD59-A6C34878D82A}">
                    <a16:rowId xmlns="" xmlns:a16="http://schemas.microsoft.com/office/drawing/2014/main" val="2921760152"/>
                  </a:ext>
                </a:extLst>
              </a:tr>
              <a:tr h="3323657">
                <a:tc>
                  <a:txBody>
                    <a:bodyPr/>
                    <a:lstStyle/>
                    <a:p>
                      <a:pPr algn="l"/>
                      <a:r>
                        <a:rPr lang="en-US" sz="1400" dirty="0"/>
                        <a:t>Prediabetes diagnosis criteria</a:t>
                      </a:r>
                      <a:endParaRPr lang="en-IN" sz="1400" dirty="0"/>
                    </a:p>
                  </a:txBody>
                  <a:tcPr marL="68580" marR="68580">
                    <a:cell3D prstMaterial="dkEdge">
                      <a:bevel h="50800" prst="divot"/>
                      <a:lightRig rig="flood" dir="t"/>
                    </a:cell3D>
                  </a:tcPr>
                </a:tc>
                <a:tc>
                  <a:txBody>
                    <a:bodyPr/>
                    <a:lstStyle/>
                    <a:p>
                      <a:pPr algn="l"/>
                      <a:r>
                        <a:rPr lang="en-IN" sz="1400" kern="1200" dirty="0">
                          <a:effectLst/>
                        </a:rPr>
                        <a:t>FPG: 100 mg/dL (5.6 mmol/L) to 125 mg/dL (6.9 mmol/L; IFG)</a:t>
                      </a:r>
                      <a:br>
                        <a:rPr lang="en-IN" sz="1400" kern="1200" dirty="0">
                          <a:effectLst/>
                        </a:rPr>
                      </a:br>
                      <a:r>
                        <a:rPr lang="en-IN" sz="1400" b="1" kern="1200" dirty="0">
                          <a:effectLst/>
                        </a:rPr>
                        <a:t>OR</a:t>
                      </a:r>
                      <a:r>
                        <a:rPr lang="en-IN" sz="1400" kern="1200" dirty="0">
                          <a:effectLst/>
                        </a:rPr>
                        <a:t/>
                      </a:r>
                      <a:br>
                        <a:rPr lang="en-IN" sz="1400" kern="1200" dirty="0">
                          <a:effectLst/>
                        </a:rPr>
                      </a:br>
                      <a:r>
                        <a:rPr lang="en-IN" sz="1400" kern="1200" dirty="0">
                          <a:effectLst/>
                        </a:rPr>
                        <a:t>2-h PG during 75-g OGTT: 140 mg/dL (7.8 mmol/L) to 199 mg/dL (11.0 mmol/L; IGT)</a:t>
                      </a:r>
                      <a:br>
                        <a:rPr lang="en-IN" sz="1400" kern="1200" dirty="0">
                          <a:effectLst/>
                        </a:rPr>
                      </a:br>
                      <a:r>
                        <a:rPr lang="en-IN" sz="1400" b="1" kern="1200" dirty="0">
                          <a:effectLst/>
                        </a:rPr>
                        <a:t>OR</a:t>
                      </a:r>
                      <a:r>
                        <a:rPr lang="en-IN" sz="1400" kern="1200" dirty="0">
                          <a:effectLst/>
                        </a:rPr>
                        <a:t/>
                      </a:r>
                      <a:br>
                        <a:rPr lang="en-IN" sz="1400" kern="1200" dirty="0">
                          <a:effectLst/>
                        </a:rPr>
                      </a:br>
                      <a:r>
                        <a:rPr lang="en-IN" sz="1400" kern="1200" dirty="0">
                          <a:effectLst/>
                        </a:rPr>
                        <a:t>A</a:t>
                      </a:r>
                      <a:r>
                        <a:rPr lang="en-IN" sz="1400" kern="1200" baseline="-25000" dirty="0">
                          <a:effectLst/>
                        </a:rPr>
                        <a:t>1c</a:t>
                      </a:r>
                      <a:r>
                        <a:rPr lang="en-IN" sz="1400" kern="1200" dirty="0">
                          <a:effectLst/>
                        </a:rPr>
                        <a:t>: 5.7%–6.4% (39–47 mmol/mol)</a:t>
                      </a:r>
                      <a:endParaRPr lang="en-IN" sz="1400" dirty="0"/>
                    </a:p>
                  </a:txBody>
                  <a:tcPr marL="68580" marR="68580">
                    <a:cell3D prstMaterial="dkEdge">
                      <a:bevel h="50800" prst="divot"/>
                      <a:lightRig rig="flood" dir="t"/>
                    </a:cell3D>
                  </a:tcPr>
                </a:tc>
                <a:tc>
                  <a:txBody>
                    <a:bodyPr/>
                    <a:lstStyle/>
                    <a:p>
                      <a:pPr algn="l"/>
                      <a:r>
                        <a:rPr lang="en-US" sz="1400" kern="1200" dirty="0">
                          <a:effectLst/>
                        </a:rPr>
                        <a:t>Patients with IFG and/or IGT and/or A</a:t>
                      </a:r>
                      <a:r>
                        <a:rPr lang="en-US" sz="1400" kern="1200" baseline="-25000" dirty="0">
                          <a:effectLst/>
                        </a:rPr>
                        <a:t>1c</a:t>
                      </a:r>
                      <a:r>
                        <a:rPr lang="en-US" sz="1400" kern="1200" dirty="0">
                          <a:effectLst/>
                        </a:rPr>
                        <a:t>     5.6%–6.2% are considered prediabetic</a:t>
                      </a:r>
                      <a:r>
                        <a:rPr lang="en-US" sz="1400" dirty="0"/>
                        <a:t> </a:t>
                      </a:r>
                      <a:endParaRPr lang="en-IN" sz="1400" dirty="0"/>
                    </a:p>
                  </a:txBody>
                  <a:tcPr marL="68580" marR="68580">
                    <a:cell3D prstMaterial="dkEdge">
                      <a:bevel h="50800" prst="divot"/>
                      <a:lightRig rig="flood" dir="t"/>
                    </a:cell3D>
                  </a:tcPr>
                </a:tc>
                <a:tc>
                  <a:txBody>
                    <a:bodyPr/>
                    <a:lstStyle/>
                    <a:p>
                      <a:pPr algn="l"/>
                      <a:r>
                        <a:rPr lang="en-IN" sz="1400" b="1" dirty="0">
                          <a:effectLst/>
                        </a:rPr>
                        <a:t>IFG</a:t>
                      </a:r>
                      <a:r>
                        <a:rPr lang="en-IN" sz="1400" dirty="0">
                          <a:effectLst/>
                        </a:rPr>
                        <a:t/>
                      </a:r>
                      <a:br>
                        <a:rPr lang="en-IN" sz="1400" dirty="0">
                          <a:effectLst/>
                        </a:rPr>
                      </a:br>
                      <a:r>
                        <a:rPr lang="en-IN" sz="1400" dirty="0">
                          <a:effectLst/>
                        </a:rPr>
                        <a:t>FPG: ≥100</a:t>
                      </a:r>
                      <a:r>
                        <a:rPr lang="en-US" sz="1400" kern="1200" dirty="0">
                          <a:effectLst/>
                        </a:rPr>
                        <a:t>–</a:t>
                      </a:r>
                      <a:r>
                        <a:rPr lang="en-IN" sz="1400" dirty="0">
                          <a:effectLst/>
                        </a:rPr>
                        <a:t>125 mg/</a:t>
                      </a:r>
                      <a:r>
                        <a:rPr lang="en-IN" sz="1400" dirty="0" err="1">
                          <a:effectLst/>
                        </a:rPr>
                        <a:t>dL</a:t>
                      </a:r>
                      <a:endParaRPr lang="en-US" sz="1400" dirty="0">
                        <a:effectLst/>
                      </a:endParaRPr>
                    </a:p>
                    <a:p>
                      <a:pPr algn="l"/>
                      <a:endParaRPr lang="en-US" sz="1400" b="1" dirty="0">
                        <a:effectLst/>
                      </a:endParaRPr>
                    </a:p>
                    <a:p>
                      <a:pPr algn="l"/>
                      <a:r>
                        <a:rPr lang="en-US" sz="1400" b="1" dirty="0">
                          <a:effectLst/>
                        </a:rPr>
                        <a:t>I</a:t>
                      </a:r>
                      <a:r>
                        <a:rPr lang="en-IN" sz="1400" b="1" dirty="0">
                          <a:effectLst/>
                        </a:rPr>
                        <a:t>GT</a:t>
                      </a:r>
                    </a:p>
                    <a:p>
                      <a:pPr algn="l"/>
                      <a:r>
                        <a:rPr lang="en-US" sz="1400" dirty="0">
                          <a:effectLst/>
                        </a:rPr>
                        <a:t>2</a:t>
                      </a:r>
                      <a:r>
                        <a:rPr lang="en-IN" sz="1400" dirty="0">
                          <a:effectLst/>
                        </a:rPr>
                        <a:t>-h PG ≥140</a:t>
                      </a:r>
                      <a:r>
                        <a:rPr lang="en-US" sz="1400" kern="1200" dirty="0">
                          <a:effectLst/>
                        </a:rPr>
                        <a:t>–</a:t>
                      </a:r>
                      <a:r>
                        <a:rPr lang="en-IN" sz="1400" dirty="0">
                          <a:effectLst/>
                        </a:rPr>
                        <a:t>199 mg/</a:t>
                      </a:r>
                      <a:r>
                        <a:rPr lang="en-IN" sz="1400" dirty="0" err="1">
                          <a:effectLst/>
                        </a:rPr>
                        <a:t>dL</a:t>
                      </a:r>
                      <a:endParaRPr lang="en-US" sz="1400" dirty="0">
                        <a:effectLst/>
                      </a:endParaRPr>
                    </a:p>
                    <a:p>
                      <a:pPr algn="l"/>
                      <a:endParaRPr lang="en-US" sz="1400" b="1" dirty="0">
                        <a:effectLst/>
                      </a:endParaRPr>
                    </a:p>
                    <a:p>
                      <a:pPr algn="l"/>
                      <a:r>
                        <a:rPr lang="en-US" sz="1400" b="1" dirty="0">
                          <a:effectLst/>
                        </a:rPr>
                        <a:t>A</a:t>
                      </a:r>
                      <a:r>
                        <a:rPr lang="en-IN" sz="1400" b="1" baseline="-25000" dirty="0">
                          <a:effectLst/>
                        </a:rPr>
                        <a:t>1c</a:t>
                      </a:r>
                    </a:p>
                    <a:p>
                      <a:pPr algn="l"/>
                      <a:r>
                        <a:rPr lang="en-US" sz="1400" dirty="0">
                          <a:effectLst/>
                        </a:rPr>
                        <a:t>5</a:t>
                      </a:r>
                      <a:r>
                        <a:rPr lang="en-IN" sz="1400" dirty="0">
                          <a:effectLst/>
                        </a:rPr>
                        <a:t>.5</a:t>
                      </a:r>
                      <a:r>
                        <a:rPr lang="en-US" sz="1400" kern="1200" dirty="0">
                          <a:effectLst/>
                        </a:rPr>
                        <a:t>%–</a:t>
                      </a:r>
                      <a:r>
                        <a:rPr lang="en-IN" sz="1400" dirty="0">
                          <a:effectLst/>
                        </a:rPr>
                        <a:t>6.4%</a:t>
                      </a:r>
                      <a:endParaRPr lang="en-US" sz="1400" dirty="0">
                        <a:effectLst/>
                      </a:endParaRPr>
                    </a:p>
                  </a:txBody>
                  <a:tcPr marL="68580" marR="68580" anchor="ctr">
                    <a:cell3D prstMaterial="dkEdge">
                      <a:bevel h="50800" prst="divo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dirty="0">
                          <a:effectLst/>
                        </a:rPr>
                        <a:t>IFG</a:t>
                      </a:r>
                      <a:r>
                        <a:rPr lang="en-IN" sz="1400" dirty="0">
                          <a:effectLst/>
                        </a:rPr>
                        <a:t/>
                      </a:r>
                      <a:br>
                        <a:rPr lang="en-IN" sz="1400" dirty="0">
                          <a:effectLst/>
                        </a:rPr>
                      </a:br>
                      <a:r>
                        <a:rPr lang="en-IN" sz="1400" dirty="0">
                          <a:effectLst/>
                        </a:rPr>
                        <a:t>FPG: ≥110</a:t>
                      </a:r>
                      <a:r>
                        <a:rPr lang="en-US" sz="1400" kern="1200" dirty="0">
                          <a:effectLst/>
                        </a:rPr>
                        <a:t>–</a:t>
                      </a:r>
                      <a:r>
                        <a:rPr lang="en-IN" sz="1400" dirty="0">
                          <a:effectLst/>
                        </a:rPr>
                        <a:t>125 mg/</a:t>
                      </a:r>
                      <a:r>
                        <a:rPr lang="en-IN" sz="1400" dirty="0" err="1">
                          <a:effectLst/>
                        </a:rPr>
                        <a:t>dL</a:t>
                      </a:r>
                      <a:endParaRPr lang="en-US" sz="1400" b="1" dirty="0">
                        <a:effectLst/>
                      </a:endParaRPr>
                    </a:p>
                    <a:p>
                      <a:pPr algn="l"/>
                      <a:endParaRPr lang="en-US" sz="1400" b="1" dirty="0">
                        <a:effectLst/>
                      </a:endParaRPr>
                    </a:p>
                    <a:p>
                      <a:pPr algn="l"/>
                      <a:r>
                        <a:rPr lang="en-US" sz="1400" b="1" dirty="0">
                          <a:effectLst/>
                        </a:rPr>
                        <a:t>I</a:t>
                      </a:r>
                      <a:r>
                        <a:rPr lang="en-IN" sz="1400" b="1" dirty="0">
                          <a:effectLst/>
                        </a:rPr>
                        <a:t>GT</a:t>
                      </a:r>
                    </a:p>
                    <a:p>
                      <a:pPr algn="l"/>
                      <a:r>
                        <a:rPr lang="en-US" sz="1400" dirty="0">
                          <a:effectLst/>
                        </a:rPr>
                        <a:t>2</a:t>
                      </a:r>
                      <a:r>
                        <a:rPr lang="en-IN" sz="1400" dirty="0">
                          <a:effectLst/>
                        </a:rPr>
                        <a:t>-h PG: ≥140-200 mg/</a:t>
                      </a:r>
                      <a:r>
                        <a:rPr lang="en-IN" sz="1400" dirty="0" err="1">
                          <a:effectLst/>
                        </a:rPr>
                        <a:t>dL</a:t>
                      </a:r>
                      <a:endParaRPr lang="en-IN" sz="1400" dirty="0">
                        <a:effectLst/>
                      </a:endParaRPr>
                    </a:p>
                  </a:txBody>
                  <a:tcPr marL="68580" marR="68580" anchor="ctr">
                    <a:cell3D prstMaterial="dkEdge">
                      <a:bevel h="50800" prst="divot"/>
                      <a:lightRig rig="flood" dir="t"/>
                    </a:cell3D>
                  </a:tcPr>
                </a:tc>
                <a:extLst>
                  <a:ext uri="{0D108BD9-81ED-4DB2-BD59-A6C34878D82A}">
                    <a16:rowId xmlns="" xmlns:a16="http://schemas.microsoft.com/office/drawing/2014/main" val="249660079"/>
                  </a:ext>
                </a:extLst>
              </a:tr>
            </a:tbl>
          </a:graphicData>
        </a:graphic>
      </p:graphicFrame>
      <p:sp>
        <p:nvSpPr>
          <p:cNvPr id="9" name="TextBox 8">
            <a:extLst>
              <a:ext uri="{FF2B5EF4-FFF2-40B4-BE49-F238E27FC236}">
                <a16:creationId xmlns="" xmlns:a16="http://schemas.microsoft.com/office/drawing/2014/main" id="{C413192A-18E6-4657-978F-2C3AD39D253A}"/>
              </a:ext>
            </a:extLst>
          </p:cNvPr>
          <p:cNvSpPr txBox="1"/>
          <p:nvPr/>
        </p:nvSpPr>
        <p:spPr bwMode="gray">
          <a:xfrm>
            <a:off x="921110" y="5368696"/>
            <a:ext cx="7754975" cy="846386"/>
          </a:xfrm>
          <a:prstGeom prst="rect">
            <a:avLst/>
          </a:prstGeom>
          <a:noFill/>
        </p:spPr>
        <p:txBody>
          <a:bodyPr wrap="square" lIns="0" tIns="0" rIns="0" bIns="0" rtlCol="0">
            <a:spAutoFit/>
          </a:bodyPr>
          <a:lstStyle/>
          <a:p>
            <a:pPr>
              <a:spcBef>
                <a:spcPts val="300"/>
              </a:spcBef>
              <a:spcAft>
                <a:spcPts val="300"/>
              </a:spcAft>
              <a:buClr>
                <a:srgbClr val="BBE0E3"/>
              </a:buClr>
            </a:pPr>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ADA: American Diabetic Association; CPG T2DM: Clinical Practice Guidelines Type 2 Diabetes Mellitus; AACE: American Association of Clinical Endocrinologists; WHO: World Health Organization; FPG: Fasting plasma glucose; A</a:t>
            </a:r>
            <a:r>
              <a:rPr lang="en-US" sz="1000" baseline="-25000" dirty="0">
                <a:solidFill>
                  <a:srgbClr val="000000"/>
                </a:solidFill>
                <a:latin typeface="Verdana" panose="020B0604030504040204" pitchFamily="34" charset="0"/>
                <a:ea typeface="Verdana" panose="020B0604030504040204" pitchFamily="34" charset="0"/>
                <a:cs typeface="Verdana" panose="020B0604030504040204" pitchFamily="34" charset="0"/>
              </a:rPr>
              <a:t>1c</a:t>
            </a:r>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 Glycated hemoglobin; IFG: Impaired fasting glucose; PG: Postprandial glucose; OGTT: Oral glucose tolerance test; IGT: Impaired glucose tolerance.</a:t>
            </a:r>
            <a:endParaRPr lang="en-IN" sz="1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spcBef>
                <a:spcPts val="300"/>
              </a:spcBef>
              <a:spcAft>
                <a:spcPts val="300"/>
              </a:spcAft>
              <a:buClr>
                <a:srgbClr val="BBE0E3"/>
              </a:buClr>
            </a:pPr>
            <a:endParaRPr lang="en-IN" sz="1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 xmlns:a16="http://schemas.microsoft.com/office/drawing/2014/main" id="{5C5C1626-67B2-4179-84CF-442688D55258}"/>
              </a:ext>
            </a:extLst>
          </p:cNvPr>
          <p:cNvSpPr txBox="1"/>
          <p:nvPr/>
        </p:nvSpPr>
        <p:spPr bwMode="gray">
          <a:xfrm>
            <a:off x="928175" y="6087524"/>
            <a:ext cx="6588732" cy="484748"/>
          </a:xfrm>
          <a:prstGeom prst="rect">
            <a:avLst/>
          </a:prstGeom>
          <a:noFill/>
        </p:spPr>
        <p:txBody>
          <a:bodyPr wrap="square" lIns="0" tIns="0" rIns="0" bIns="0" rtlCol="0">
            <a:spAutoFit/>
          </a:bodyPr>
          <a:lstStyle/>
          <a:p>
            <a:pPr>
              <a:lnSpc>
                <a:spcPct val="105000"/>
              </a:lnSpc>
              <a:spcBef>
                <a:spcPts val="300"/>
              </a:spcBef>
              <a:spcAft>
                <a:spcPts val="300"/>
              </a:spcAft>
              <a:buClr>
                <a:srgbClr val="BBE0E3"/>
              </a:buClr>
            </a:pPr>
            <a:r>
              <a:rPr lang="en-US" sz="1000" dirty="0">
                <a:solidFill>
                  <a:srgbClr val="000000"/>
                </a:solidFill>
                <a:ea typeface="Verdana" panose="020B0604030504040204" pitchFamily="34" charset="0"/>
                <a:cs typeface="Verdana" panose="020B0604030504040204" pitchFamily="34" charset="0"/>
              </a:rPr>
              <a:t>1. </a:t>
            </a:r>
            <a:r>
              <a:rPr lang="en-US" sz="1000" dirty="0">
                <a:solidFill>
                  <a:srgbClr val="000000"/>
                </a:solidFill>
              </a:rPr>
              <a:t>American Diabetes Association.</a:t>
            </a:r>
            <a:r>
              <a:rPr lang="en-US" sz="1000" i="1" dirty="0">
                <a:solidFill>
                  <a:srgbClr val="000000"/>
                </a:solidFill>
              </a:rPr>
              <a:t> Diabetes Care</a:t>
            </a:r>
            <a:r>
              <a:rPr lang="en-US" sz="1000" dirty="0">
                <a:solidFill>
                  <a:srgbClr val="000000"/>
                </a:solidFill>
              </a:rPr>
              <a:t>. 2018;41(1):S51-554. 2. Malaysian T2DM guidelines clinical practice guideline. 2015. 3.</a:t>
            </a:r>
            <a:r>
              <a:rPr lang="en-IN" sz="1000" dirty="0">
                <a:solidFill>
                  <a:srgbClr val="000000"/>
                </a:solidFill>
              </a:rPr>
              <a:t> Handelsman Y</a:t>
            </a:r>
            <a:r>
              <a:rPr lang="en-IN" sz="1000" i="1" dirty="0">
                <a:solidFill>
                  <a:srgbClr val="000000"/>
                </a:solidFill>
              </a:rPr>
              <a:t>, et al</a:t>
            </a:r>
            <a:r>
              <a:rPr lang="en-IN" sz="1000" dirty="0">
                <a:solidFill>
                  <a:srgbClr val="000000"/>
                </a:solidFill>
              </a:rPr>
              <a:t>.</a:t>
            </a:r>
            <a:r>
              <a:rPr lang="en-US" sz="1000" dirty="0">
                <a:solidFill>
                  <a:srgbClr val="000000"/>
                </a:solidFill>
                <a:ea typeface="Verdana" panose="020B0604030504040204" pitchFamily="34" charset="0"/>
                <a:cs typeface="Verdana" panose="020B0604030504040204" pitchFamily="34" charset="0"/>
              </a:rPr>
              <a:t> </a:t>
            </a:r>
            <a:r>
              <a:rPr lang="en-IN" sz="1000" i="1" dirty="0">
                <a:solidFill>
                  <a:srgbClr val="000000"/>
                </a:solidFill>
              </a:rPr>
              <a:t>End Pract</a:t>
            </a:r>
            <a:r>
              <a:rPr lang="en-IN" sz="1000" dirty="0">
                <a:solidFill>
                  <a:srgbClr val="000000"/>
                </a:solidFill>
              </a:rPr>
              <a:t>. 2015;21(1):1-87. 4. </a:t>
            </a:r>
            <a:r>
              <a:rPr lang="en-US" sz="1000" dirty="0">
                <a:solidFill>
                  <a:srgbClr val="000000"/>
                </a:solidFill>
              </a:rPr>
              <a:t>World Health Organization. Global report on diabetes, 2016.</a:t>
            </a:r>
            <a:endParaRPr lang="en-IN" sz="1000" dirty="0">
              <a:solidFill>
                <a:srgbClr val="00000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644415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5621" y="678874"/>
            <a:ext cx="9172081" cy="5486400"/>
          </a:xfrm>
          <a:prstGeom prst="rect">
            <a:avLst/>
          </a:prstGeom>
          <a:noFill/>
          <a:ln w="9525">
            <a:noFill/>
            <a:miter lim="800000"/>
            <a:headEnd/>
            <a:tailEnd/>
          </a:ln>
          <a:effectLst/>
        </p:spPr>
      </p:pic>
      <p:sp>
        <p:nvSpPr>
          <p:cNvPr id="3" name="TextBox 2"/>
          <p:cNvSpPr txBox="1"/>
          <p:nvPr/>
        </p:nvSpPr>
        <p:spPr>
          <a:xfrm>
            <a:off x="360218" y="6567056"/>
            <a:ext cx="5732574" cy="261610"/>
          </a:xfrm>
          <a:prstGeom prst="rect">
            <a:avLst/>
          </a:prstGeom>
          <a:noFill/>
        </p:spPr>
        <p:txBody>
          <a:bodyPr wrap="square" rtlCol="0">
            <a:spAutoFit/>
          </a:bodyPr>
          <a:lstStyle/>
          <a:p>
            <a:r>
              <a:rPr lang="en-US" sz="1050" dirty="0" err="1" smtClean="0">
                <a:solidFill>
                  <a:prstClr val="black"/>
                </a:solidFill>
              </a:rPr>
              <a:t>Gudipaty</a:t>
            </a:r>
            <a:r>
              <a:rPr lang="en-US" sz="1050" dirty="0" smtClean="0">
                <a:solidFill>
                  <a:prstClr val="black"/>
                </a:solidFill>
              </a:rPr>
              <a:t> &amp; </a:t>
            </a:r>
            <a:r>
              <a:rPr lang="en-US" sz="1050" dirty="0" err="1" smtClean="0">
                <a:solidFill>
                  <a:prstClr val="black"/>
                </a:solidFill>
              </a:rPr>
              <a:t>Rickels</a:t>
            </a:r>
            <a:r>
              <a:rPr lang="en-US" sz="1050" dirty="0" smtClean="0">
                <a:solidFill>
                  <a:prstClr val="black"/>
                </a:solidFill>
              </a:rPr>
              <a:t>  </a:t>
            </a:r>
            <a:r>
              <a:rPr lang="en-US" sz="1050" dirty="0" err="1" smtClean="0">
                <a:solidFill>
                  <a:prstClr val="black"/>
                </a:solidFill>
              </a:rPr>
              <a:t>Pancreapedia</a:t>
            </a:r>
            <a:r>
              <a:rPr lang="en-US" sz="1050" dirty="0" smtClean="0">
                <a:solidFill>
                  <a:prstClr val="black"/>
                </a:solidFill>
              </a:rPr>
              <a:t>  Sep 1, 2015 [DOI: 10.3998/panc.2015.35]</a:t>
            </a:r>
            <a:endParaRPr lang="en-US" sz="1050" dirty="0">
              <a:solidFill>
                <a:prstClr val="black"/>
              </a:solidFill>
            </a:endParaRPr>
          </a:p>
        </p:txBody>
      </p:sp>
    </p:spTree>
    <p:extLst>
      <p:ext uri="{BB962C8B-B14F-4D97-AF65-F5344CB8AC3E}">
        <p14:creationId xmlns:p14="http://schemas.microsoft.com/office/powerpoint/2010/main" xmlns="" val="2704240394"/>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14532"/>
            <a:ext cx="9144000" cy="6428935"/>
          </a:xfrm>
          <a:prstGeom prst="rect">
            <a:avLst/>
          </a:prstGeom>
        </p:spPr>
      </p:pic>
    </p:spTree>
    <p:extLst>
      <p:ext uri="{BB962C8B-B14F-4D97-AF65-F5344CB8AC3E}">
        <p14:creationId xmlns:p14="http://schemas.microsoft.com/office/powerpoint/2010/main" xmlns="" val="1644640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1B80DD4-BDEA-46B5-8596-89B26CCCC721}" type="slidenum">
              <a:rPr lang="en-GB" altLang="en-US"/>
              <a:pPr/>
              <a:t>4</a:t>
            </a:fld>
            <a:endParaRPr lang="en-GB" altLang="en-US" dirty="0"/>
          </a:p>
        </p:txBody>
      </p:sp>
      <p:sp>
        <p:nvSpPr>
          <p:cNvPr id="49154" name="Rectangle 2"/>
          <p:cNvSpPr>
            <a:spLocks noGrp="1" noChangeArrowheads="1"/>
          </p:cNvSpPr>
          <p:nvPr>
            <p:ph type="title"/>
          </p:nvPr>
        </p:nvSpPr>
        <p:spPr>
          <a:xfrm>
            <a:off x="628650" y="365126"/>
            <a:ext cx="7215939" cy="1038943"/>
          </a:xfrm>
        </p:spPr>
        <p:txBody>
          <a:bodyPr>
            <a:noAutofit/>
          </a:bodyPr>
          <a:lstStyle/>
          <a:p>
            <a:r>
              <a:rPr lang="en-GB" altLang="en-US" sz="3600" dirty="0" smtClean="0"/>
              <a:t>Who should be screened</a:t>
            </a:r>
            <a:r>
              <a:rPr lang="en-GB" altLang="en-US" sz="3600" dirty="0"/>
              <a:t>? </a:t>
            </a:r>
            <a:r>
              <a:rPr lang="en-GB" altLang="en-US" sz="3600" dirty="0" smtClean="0"/>
              <a:t/>
            </a:r>
            <a:br>
              <a:rPr lang="en-GB" altLang="en-US" sz="3600" dirty="0" smtClean="0"/>
            </a:br>
            <a:r>
              <a:rPr lang="en-GB" altLang="en-US" sz="3600" dirty="0" smtClean="0"/>
              <a:t>Asymptomatic </a:t>
            </a:r>
            <a:endParaRPr lang="en-GB" altLang="en-US" sz="3600" dirty="0"/>
          </a:p>
        </p:txBody>
      </p:sp>
      <p:sp>
        <p:nvSpPr>
          <p:cNvPr id="49155" name="Rectangle 3"/>
          <p:cNvSpPr>
            <a:spLocks noGrp="1" noChangeArrowheads="1"/>
          </p:cNvSpPr>
          <p:nvPr>
            <p:ph type="body" idx="1"/>
          </p:nvPr>
        </p:nvSpPr>
        <p:spPr>
          <a:xfrm>
            <a:off x="457200" y="1600201"/>
            <a:ext cx="8229600" cy="1252736"/>
          </a:xfrm>
        </p:spPr>
        <p:txBody>
          <a:bodyPr/>
          <a:lstStyle/>
          <a:p>
            <a:r>
              <a:rPr lang="en-GB" altLang="en-US" sz="2400" dirty="0" smtClean="0">
                <a:ea typeface="굴림" pitchFamily="34" charset="-127"/>
              </a:rPr>
              <a:t>Adults who are overweight or obese (by BMI or waist circumference), </a:t>
            </a:r>
            <a:r>
              <a:rPr lang="en-GB" altLang="en-US" sz="2400" b="1" dirty="0" smtClean="0">
                <a:ea typeface="굴림" pitchFamily="34" charset="-127"/>
              </a:rPr>
              <a:t>and</a:t>
            </a:r>
            <a:r>
              <a:rPr lang="en-GB" altLang="en-US" sz="2400" dirty="0" smtClean="0">
                <a:ea typeface="굴림" pitchFamily="34" charset="-127"/>
              </a:rPr>
              <a:t> have one or more of the following additional risk factors: </a:t>
            </a:r>
            <a:endParaRPr lang="en-GB" altLang="en-US" sz="2000" dirty="0" smtClean="0"/>
          </a:p>
          <a:p>
            <a:pPr>
              <a:buFontTx/>
              <a:buNone/>
            </a:pPr>
            <a:endParaRPr lang="en-GB" altLang="en-US" dirty="0"/>
          </a:p>
        </p:txBody>
      </p:sp>
      <p:sp>
        <p:nvSpPr>
          <p:cNvPr id="2" name="TextBox 1"/>
          <p:cNvSpPr txBox="1"/>
          <p:nvPr/>
        </p:nvSpPr>
        <p:spPr>
          <a:xfrm>
            <a:off x="827584" y="2852936"/>
            <a:ext cx="381642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First degree relative with diabetes</a:t>
            </a:r>
          </a:p>
          <a:p>
            <a:pPr marL="285750" indent="-285750">
              <a:buFont typeface="Arial" panose="020B0604020202020204" pitchFamily="34" charset="0"/>
              <a:buChar char="•"/>
            </a:pPr>
            <a:r>
              <a:rPr lang="en-GB" sz="2000" dirty="0" smtClean="0"/>
              <a:t>History of CVD</a:t>
            </a:r>
          </a:p>
          <a:p>
            <a:pPr marL="285750" indent="-285750">
              <a:buFont typeface="Arial" panose="020B0604020202020204" pitchFamily="34" charset="0"/>
              <a:buChar char="•"/>
            </a:pPr>
            <a:r>
              <a:rPr lang="en-GB" sz="2000" dirty="0" smtClean="0"/>
              <a:t>Hypertension</a:t>
            </a:r>
          </a:p>
          <a:p>
            <a:pPr marL="285750" indent="-285750">
              <a:buFont typeface="Arial" panose="020B0604020202020204" pitchFamily="34" charset="0"/>
              <a:buChar char="•"/>
            </a:pPr>
            <a:r>
              <a:rPr lang="en-GB" sz="2000" dirty="0" smtClean="0"/>
              <a:t>IGT or IFG</a:t>
            </a:r>
          </a:p>
          <a:p>
            <a:pPr marL="285750" indent="-285750">
              <a:buFont typeface="Arial" panose="020B0604020202020204" pitchFamily="34" charset="0"/>
              <a:buChar char="•"/>
            </a:pPr>
            <a:r>
              <a:rPr lang="en-GB" sz="2000" dirty="0" smtClean="0"/>
              <a:t>Abnormal HDL or TG</a:t>
            </a:r>
          </a:p>
          <a:p>
            <a:pPr marL="285750" indent="-285750">
              <a:buFont typeface="Arial" panose="020B0604020202020204" pitchFamily="34" charset="0"/>
              <a:buChar char="•"/>
            </a:pPr>
            <a:r>
              <a:rPr lang="en-GB" sz="2000" dirty="0" smtClean="0"/>
              <a:t>Other clinical conditions associated with insulin resistance</a:t>
            </a:r>
            <a:endParaRPr lang="en-GB" sz="2000" dirty="0"/>
          </a:p>
        </p:txBody>
      </p:sp>
      <p:sp>
        <p:nvSpPr>
          <p:cNvPr id="6" name="TextBox 5"/>
          <p:cNvSpPr txBox="1"/>
          <p:nvPr/>
        </p:nvSpPr>
        <p:spPr>
          <a:xfrm>
            <a:off x="4283968" y="2852936"/>
            <a:ext cx="3816424"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Women who delivered a baby weighing ≥4 kg, or had GDM</a:t>
            </a:r>
          </a:p>
          <a:p>
            <a:pPr marL="285750" indent="-285750">
              <a:buFont typeface="Arial" panose="020B0604020202020204" pitchFamily="34" charset="0"/>
              <a:buChar char="•"/>
            </a:pPr>
            <a:r>
              <a:rPr lang="en-GB" sz="2000" dirty="0" smtClean="0"/>
              <a:t>Women with PCOS</a:t>
            </a:r>
          </a:p>
          <a:p>
            <a:pPr marL="285750" indent="-285750">
              <a:buFont typeface="Arial" panose="020B0604020202020204" pitchFamily="34" charset="0"/>
              <a:buChar char="•"/>
            </a:pPr>
            <a:r>
              <a:rPr lang="en-GB" sz="2000" dirty="0" smtClean="0"/>
              <a:t>Physical inactivity</a:t>
            </a:r>
          </a:p>
          <a:p>
            <a:pPr marL="285750" indent="-285750">
              <a:buFont typeface="Arial" panose="020B0604020202020204" pitchFamily="34" charset="0"/>
              <a:buChar char="•"/>
            </a:pPr>
            <a:r>
              <a:rPr lang="en-GB" sz="2000" dirty="0" smtClean="0"/>
              <a:t>Special populations (e.g. those on ARV therapy or atypical antipsychotic drugs</a:t>
            </a:r>
            <a:endParaRPr lang="en-GB" sz="2000" dirty="0"/>
          </a:p>
        </p:txBody>
      </p:sp>
      <p:sp>
        <p:nvSpPr>
          <p:cNvPr id="3" name="TextBox 2"/>
          <p:cNvSpPr txBox="1"/>
          <p:nvPr/>
        </p:nvSpPr>
        <p:spPr>
          <a:xfrm>
            <a:off x="1043608" y="5879013"/>
            <a:ext cx="7200800" cy="646331"/>
          </a:xfrm>
          <a:prstGeom prst="rect">
            <a:avLst/>
          </a:prstGeom>
          <a:ln w="28575">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b="1" dirty="0" smtClean="0"/>
              <a:t>Note: </a:t>
            </a:r>
            <a:r>
              <a:rPr lang="en-GB" dirty="0" smtClean="0"/>
              <a:t>In those without these risk factors, testing should begin at the age of 30 years. If normal, repeat annually.</a:t>
            </a:r>
            <a:endParaRPr lang="en-GB" b="1" dirty="0"/>
          </a:p>
        </p:txBody>
      </p:sp>
    </p:spTree>
    <p:extLst>
      <p:ext uri="{BB962C8B-B14F-4D97-AF65-F5344CB8AC3E}">
        <p14:creationId xmlns:p14="http://schemas.microsoft.com/office/powerpoint/2010/main" xmlns="" val="13081373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itle 1"/>
          <p:cNvSpPr>
            <a:spLocks noGrp="1"/>
          </p:cNvSpPr>
          <p:nvPr>
            <p:ph type="title" idx="4294967295"/>
          </p:nvPr>
        </p:nvSpPr>
        <p:spPr/>
        <p:txBody>
          <a:bodyPr>
            <a:noAutofit/>
          </a:bodyPr>
          <a:lstStyle/>
          <a:p>
            <a:r>
              <a:rPr lang="en-US" sz="2400" dirty="0"/>
              <a:t>Testing for Diabetes or Prediabetes in Asymptomatic Adults</a:t>
            </a:r>
          </a:p>
        </p:txBody>
      </p:sp>
      <p:sp>
        <p:nvSpPr>
          <p:cNvPr id="6" name="TextBox 3"/>
          <p:cNvSpPr txBox="1">
            <a:spLocks noChangeArrowheads="1"/>
          </p:cNvSpPr>
          <p:nvPr/>
        </p:nvSpPr>
        <p:spPr bwMode="auto">
          <a:xfrm>
            <a:off x="13771" y="6392194"/>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prstClr val="white"/>
                </a:solidFill>
                <a:latin typeface="Helvetica" pitchFamily="34" charset="0"/>
              </a:rPr>
              <a:t>Classification and Diagnosis of Diabetes: </a:t>
            </a:r>
            <a:br>
              <a:rPr lang="en-US" sz="1200" dirty="0">
                <a:solidFill>
                  <a:prstClr val="white"/>
                </a:solidFill>
                <a:latin typeface="Helvetica" pitchFamily="34" charset="0"/>
              </a:rPr>
            </a:br>
            <a:r>
              <a:rPr lang="en-US" sz="1200" i="1" dirty="0">
                <a:solidFill>
                  <a:prstClr val="white"/>
                </a:solidFill>
              </a:rPr>
              <a:t>Standards of Medical Care in Diabetes - 2018</a:t>
            </a:r>
            <a:r>
              <a:rPr lang="en-US" sz="1200" dirty="0">
                <a:solidFill>
                  <a:prstClr val="white"/>
                </a:solidFill>
                <a:latin typeface="Helvetica" pitchFamily="34" charset="0"/>
              </a:rPr>
              <a:t>. </a:t>
            </a:r>
            <a:r>
              <a:rPr lang="en-US" sz="1200" i="1" dirty="0">
                <a:solidFill>
                  <a:prstClr val="white"/>
                </a:solidFill>
                <a:latin typeface="Helvetica" pitchFamily="34" charset="0"/>
              </a:rPr>
              <a:t>Diabetes Care </a:t>
            </a:r>
            <a:r>
              <a:rPr lang="en-US" sz="1200" dirty="0">
                <a:solidFill>
                  <a:prstClr val="white"/>
                </a:solidFill>
                <a:latin typeface="Helvetica" pitchFamily="34" charset="0"/>
              </a:rPr>
              <a:t>2018; 41 (Suppl. 1): S13-S27</a:t>
            </a:r>
          </a:p>
        </p:txBody>
      </p:sp>
      <p:grpSp>
        <p:nvGrpSpPr>
          <p:cNvPr id="2" name="Group 4">
            <a:extLst>
              <a:ext uri="{FF2B5EF4-FFF2-40B4-BE49-F238E27FC236}">
                <a16:creationId xmlns:a16="http://schemas.microsoft.com/office/drawing/2014/main" xmlns="" id="{5760017F-D9C8-4C91-B146-0E756E95EEAA}"/>
              </a:ext>
            </a:extLst>
          </p:cNvPr>
          <p:cNvGrpSpPr>
            <a:grpSpLocks noChangeAspect="1"/>
          </p:cNvGrpSpPr>
          <p:nvPr/>
        </p:nvGrpSpPr>
        <p:grpSpPr bwMode="auto">
          <a:xfrm>
            <a:off x="238055" y="782657"/>
            <a:ext cx="8894170" cy="5781773"/>
            <a:chOff x="840" y="401"/>
            <a:chExt cx="3935" cy="2558"/>
          </a:xfrm>
        </p:grpSpPr>
        <p:sp>
          <p:nvSpPr>
            <p:cNvPr id="4" name="AutoShape 3">
              <a:extLst>
                <a:ext uri="{FF2B5EF4-FFF2-40B4-BE49-F238E27FC236}">
                  <a16:creationId xmlns:a16="http://schemas.microsoft.com/office/drawing/2014/main" xmlns="" id="{C6E13B90-9182-4460-916A-1735245487AF}"/>
                </a:ext>
              </a:extLst>
            </p:cNvPr>
            <p:cNvSpPr>
              <a:spLocks noChangeAspect="1" noChangeArrowheads="1" noTextEdit="1"/>
            </p:cNvSpPr>
            <p:nvPr/>
          </p:nvSpPr>
          <p:spPr bwMode="auto">
            <a:xfrm>
              <a:off x="985" y="493"/>
              <a:ext cx="3790" cy="2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9461" name="Picture 5">
              <a:extLst>
                <a:ext uri="{FF2B5EF4-FFF2-40B4-BE49-F238E27FC236}">
                  <a16:creationId xmlns:a16="http://schemas.microsoft.com/office/drawing/2014/main" xmlns="" id="{5501E2A8-F5DD-418E-8B58-8AF645ABD27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0" y="401"/>
              <a:ext cx="3796" cy="2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395960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902769" y="0"/>
            <a:ext cx="5107021" cy="6858000"/>
          </a:xfrm>
          <a:prstGeom prst="rect">
            <a:avLst/>
          </a:prstGeom>
          <a:noFill/>
          <a:ln w="9525">
            <a:noFill/>
            <a:miter lim="800000"/>
            <a:headEnd/>
            <a:tailEnd/>
          </a:ln>
        </p:spPr>
      </p:pic>
    </p:spTree>
    <p:extLst>
      <p:ext uri="{BB962C8B-B14F-4D97-AF65-F5344CB8AC3E}">
        <p14:creationId xmlns:p14="http://schemas.microsoft.com/office/powerpoint/2010/main" xmlns="" val="461749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93E6ECF-7151-4198-84EA-8B709E1A5A33}" type="slidenum">
              <a:rPr lang="en-GB" altLang="en-US"/>
              <a:pPr/>
              <a:t>7</a:t>
            </a:fld>
            <a:endParaRPr lang="en-GB" altLang="en-US"/>
          </a:p>
        </p:txBody>
      </p:sp>
      <p:sp>
        <p:nvSpPr>
          <p:cNvPr id="13314" name="Rectangle 2"/>
          <p:cNvSpPr>
            <a:spLocks noGrp="1" noChangeArrowheads="1"/>
          </p:cNvSpPr>
          <p:nvPr>
            <p:ph type="title"/>
          </p:nvPr>
        </p:nvSpPr>
        <p:spPr/>
        <p:txBody>
          <a:bodyPr/>
          <a:lstStyle/>
          <a:p>
            <a:r>
              <a:rPr lang="en-GB" altLang="en-US" sz="3600" dirty="0"/>
              <a:t>Screening Test</a:t>
            </a:r>
          </a:p>
        </p:txBody>
      </p:sp>
      <p:sp>
        <p:nvSpPr>
          <p:cNvPr id="13315" name="Rectangle 3"/>
          <p:cNvSpPr>
            <a:spLocks noGrp="1" noChangeArrowheads="1"/>
          </p:cNvSpPr>
          <p:nvPr>
            <p:ph type="body" idx="1"/>
          </p:nvPr>
        </p:nvSpPr>
        <p:spPr/>
        <p:txBody>
          <a:bodyPr/>
          <a:lstStyle/>
          <a:p>
            <a:pPr>
              <a:spcBef>
                <a:spcPts val="0"/>
              </a:spcBef>
            </a:pPr>
            <a:r>
              <a:rPr lang="en-US" altLang="en-US" sz="2400" dirty="0"/>
              <a:t>Screening can be done by </a:t>
            </a:r>
            <a:r>
              <a:rPr lang="en-US" altLang="en-US" sz="2400" dirty="0" smtClean="0"/>
              <a:t>measuring either venous or capillary blood using glucometer.</a:t>
            </a:r>
          </a:p>
          <a:p>
            <a:pPr>
              <a:spcBef>
                <a:spcPts val="0"/>
              </a:spcBef>
            </a:pPr>
            <a:endParaRPr lang="en-US" altLang="en-US" sz="2400" dirty="0" smtClean="0"/>
          </a:p>
          <a:p>
            <a:pPr>
              <a:spcBef>
                <a:spcPts val="0"/>
              </a:spcBef>
            </a:pPr>
            <a:r>
              <a:rPr lang="en-US" altLang="en-US" sz="2400" dirty="0" smtClean="0"/>
              <a:t>Tests that can be performed are HbA1c, OGTT, FPG or RPG. </a:t>
            </a:r>
            <a:endParaRPr lang="en-GB" altLang="en-US" sz="2400" dirty="0"/>
          </a:p>
        </p:txBody>
      </p:sp>
    </p:spTree>
    <p:extLst>
      <p:ext uri="{BB962C8B-B14F-4D97-AF65-F5344CB8AC3E}">
        <p14:creationId xmlns:p14="http://schemas.microsoft.com/office/powerpoint/2010/main" xmlns="" val="5015230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4294967295"/>
          </p:nvPr>
        </p:nvSpPr>
        <p:spPr>
          <a:xfrm>
            <a:off x="450314" y="1752600"/>
            <a:ext cx="8229600" cy="3714750"/>
          </a:xfrm>
        </p:spPr>
        <p:txBody>
          <a:bodyPr>
            <a:normAutofit fontScale="92500"/>
          </a:bodyPr>
          <a:lstStyle/>
          <a:p>
            <a:pPr>
              <a:spcBef>
                <a:spcPts val="1200"/>
              </a:spcBef>
            </a:pPr>
            <a:r>
              <a:rPr lang="en-US" dirty="0"/>
              <a:t>If tests are normal, repeat testing carried out at a minimum of 3-year intervals is reasonable. </a:t>
            </a:r>
            <a:r>
              <a:rPr lang="en-US" dirty="0">
                <a:solidFill>
                  <a:schemeClr val="accent6"/>
                </a:solidFill>
              </a:rPr>
              <a:t>C</a:t>
            </a:r>
            <a:endParaRPr lang="en-US" dirty="0"/>
          </a:p>
          <a:p>
            <a:pPr>
              <a:spcBef>
                <a:spcPts val="1200"/>
              </a:spcBef>
            </a:pPr>
            <a:r>
              <a:rPr lang="en-US" dirty="0"/>
              <a:t>To test for prediabetes, fasting plasma glucose, 2-h plasma glucose during 75-g oral glucose tolerance test, and A1C are equally appropriate. </a:t>
            </a:r>
            <a:r>
              <a:rPr lang="en-US" dirty="0">
                <a:solidFill>
                  <a:schemeClr val="accent6"/>
                </a:solidFill>
              </a:rPr>
              <a:t>B</a:t>
            </a:r>
            <a:endParaRPr lang="en-US" dirty="0"/>
          </a:p>
          <a:p>
            <a:pPr>
              <a:spcBef>
                <a:spcPts val="1200"/>
              </a:spcBef>
            </a:pPr>
            <a:r>
              <a:rPr lang="en-US" dirty="0"/>
              <a:t>In patients with prediabetes, identify and, if appropriate, treat other cardiovascular disease risk factors. </a:t>
            </a:r>
            <a:r>
              <a:rPr lang="en-US" dirty="0">
                <a:solidFill>
                  <a:schemeClr val="accent6"/>
                </a:solidFill>
              </a:rPr>
              <a:t>B</a:t>
            </a:r>
            <a:endParaRPr lang="en-US" dirty="0"/>
          </a:p>
        </p:txBody>
      </p:sp>
      <p:sp>
        <p:nvSpPr>
          <p:cNvPr id="40963" name="Title 2"/>
          <p:cNvSpPr>
            <a:spLocks noGrp="1"/>
          </p:cNvSpPr>
          <p:nvPr>
            <p:ph type="title" idx="4294967295"/>
          </p:nvPr>
        </p:nvSpPr>
        <p:spPr>
          <a:xfrm>
            <a:off x="1" y="762000"/>
            <a:ext cx="9130229" cy="766354"/>
          </a:xfrm>
        </p:spPr>
        <p:txBody>
          <a:bodyPr>
            <a:noAutofit/>
          </a:bodyPr>
          <a:lstStyle/>
          <a:p>
            <a:r>
              <a:rPr lang="en-US" sz="3200" dirty="0"/>
              <a:t>Prediabetes: Recommendations (2)</a:t>
            </a:r>
          </a:p>
        </p:txBody>
      </p:sp>
      <p:sp>
        <p:nvSpPr>
          <p:cNvPr id="6" name="TextBox 3"/>
          <p:cNvSpPr txBox="1">
            <a:spLocks noChangeArrowheads="1"/>
          </p:cNvSpPr>
          <p:nvPr/>
        </p:nvSpPr>
        <p:spPr bwMode="auto">
          <a:xfrm>
            <a:off x="13771" y="5554795"/>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prstClr val="white"/>
                </a:solidFill>
                <a:latin typeface="Helvetica" pitchFamily="34" charset="0"/>
              </a:rPr>
              <a:t>Classification and Diagnosis of Diabetes: </a:t>
            </a:r>
            <a:br>
              <a:rPr lang="en-US" sz="1200" dirty="0">
                <a:solidFill>
                  <a:prstClr val="white"/>
                </a:solidFill>
                <a:latin typeface="Helvetica" pitchFamily="34" charset="0"/>
              </a:rPr>
            </a:br>
            <a:r>
              <a:rPr lang="en-US" sz="1200" i="1" dirty="0">
                <a:solidFill>
                  <a:prstClr val="white"/>
                </a:solidFill>
              </a:rPr>
              <a:t>Standards of Medical Care in Diabetes - 2018</a:t>
            </a:r>
            <a:r>
              <a:rPr lang="en-US" sz="1200" dirty="0">
                <a:solidFill>
                  <a:prstClr val="white"/>
                </a:solidFill>
                <a:latin typeface="Helvetica" pitchFamily="34" charset="0"/>
              </a:rPr>
              <a:t>. </a:t>
            </a:r>
            <a:r>
              <a:rPr lang="en-US" sz="1200" i="1" dirty="0">
                <a:solidFill>
                  <a:prstClr val="white"/>
                </a:solidFill>
                <a:latin typeface="Helvetica" pitchFamily="34" charset="0"/>
              </a:rPr>
              <a:t>Diabetes Care </a:t>
            </a:r>
            <a:r>
              <a:rPr lang="en-US" sz="1200" dirty="0">
                <a:solidFill>
                  <a:prstClr val="white"/>
                </a:solidFill>
                <a:latin typeface="Helvetica" pitchFamily="34" charset="0"/>
              </a:rPr>
              <a:t>2018; 41 (Suppl. 1): S13-S27</a:t>
            </a:r>
          </a:p>
        </p:txBody>
      </p:sp>
    </p:spTree>
    <p:extLst>
      <p:ext uri="{BB962C8B-B14F-4D97-AF65-F5344CB8AC3E}">
        <p14:creationId xmlns:p14="http://schemas.microsoft.com/office/powerpoint/2010/main" xmlns="" val="2404099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4294967295"/>
          </p:nvPr>
        </p:nvSpPr>
        <p:spPr>
          <a:xfrm>
            <a:off x="450314" y="1752600"/>
            <a:ext cx="8229600" cy="3714750"/>
          </a:xfrm>
        </p:spPr>
        <p:txBody>
          <a:bodyPr>
            <a:normAutofit/>
          </a:bodyPr>
          <a:lstStyle/>
          <a:p>
            <a:pPr>
              <a:spcBef>
                <a:spcPts val="1200"/>
              </a:spcBef>
            </a:pPr>
            <a:r>
              <a:rPr lang="en-US" dirty="0"/>
              <a:t>Testing for prediabetes should be considered in children and adolescents who are overweight or obese (BMI &gt;85</a:t>
            </a:r>
            <a:r>
              <a:rPr lang="en-US" baseline="30000" dirty="0"/>
              <a:t>th</a:t>
            </a:r>
            <a:r>
              <a:rPr lang="en-US" dirty="0"/>
              <a:t> percentile for age and sex, weight for height &gt;85</a:t>
            </a:r>
            <a:r>
              <a:rPr lang="en-US" baseline="30000" dirty="0"/>
              <a:t>th</a:t>
            </a:r>
            <a:r>
              <a:rPr lang="en-US" dirty="0"/>
              <a:t> percentile, or weight &gt;120% of ideal for height) and who have additional risk factors for diabetes </a:t>
            </a:r>
            <a:r>
              <a:rPr lang="en-US" b="1" dirty="0"/>
              <a:t>(Table 2.5</a:t>
            </a:r>
            <a:r>
              <a:rPr lang="en-US" dirty="0"/>
              <a:t>)</a:t>
            </a:r>
            <a:r>
              <a:rPr lang="en-US" b="1" dirty="0"/>
              <a:t>.</a:t>
            </a:r>
            <a:r>
              <a:rPr lang="en-US" dirty="0"/>
              <a:t> </a:t>
            </a:r>
            <a:r>
              <a:rPr lang="en-US" dirty="0">
                <a:solidFill>
                  <a:schemeClr val="accent6"/>
                </a:solidFill>
              </a:rPr>
              <a:t>E</a:t>
            </a:r>
            <a:endParaRPr lang="en-US" dirty="0"/>
          </a:p>
        </p:txBody>
      </p:sp>
      <p:sp>
        <p:nvSpPr>
          <p:cNvPr id="40963" name="Title 2"/>
          <p:cNvSpPr>
            <a:spLocks noGrp="1"/>
          </p:cNvSpPr>
          <p:nvPr>
            <p:ph type="title" idx="4294967295"/>
          </p:nvPr>
        </p:nvSpPr>
        <p:spPr>
          <a:xfrm>
            <a:off x="1" y="762000"/>
            <a:ext cx="9130229" cy="766354"/>
          </a:xfrm>
        </p:spPr>
        <p:txBody>
          <a:bodyPr>
            <a:noAutofit/>
          </a:bodyPr>
          <a:lstStyle/>
          <a:p>
            <a:r>
              <a:rPr lang="en-US" sz="3200" dirty="0"/>
              <a:t>Prediabetes: Recommendations (3)</a:t>
            </a:r>
          </a:p>
        </p:txBody>
      </p:sp>
      <p:sp>
        <p:nvSpPr>
          <p:cNvPr id="6" name="TextBox 3"/>
          <p:cNvSpPr txBox="1">
            <a:spLocks noChangeArrowheads="1"/>
          </p:cNvSpPr>
          <p:nvPr/>
        </p:nvSpPr>
        <p:spPr bwMode="auto">
          <a:xfrm>
            <a:off x="13771" y="5554795"/>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p14="http://schemas.microsoft.com/office/powerpoint/2010/main" xmlns="" val="3234017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Lecture">
  <a:themeElements>
    <a:clrScheme name="">
      <a:dk1>
        <a:srgbClr val="919191"/>
      </a:dk1>
      <a:lt1>
        <a:srgbClr val="FFFFFF"/>
      </a:lt1>
      <a:dk2>
        <a:srgbClr val="063DE8"/>
      </a:dk2>
      <a:lt2>
        <a:srgbClr val="FAFD00"/>
      </a:lt2>
      <a:accent1>
        <a:srgbClr val="618FFD"/>
      </a:accent1>
      <a:accent2>
        <a:srgbClr val="00AE00"/>
      </a:accent2>
      <a:accent3>
        <a:srgbClr val="AAAFF2"/>
      </a:accent3>
      <a:accent4>
        <a:srgbClr val="DADADA"/>
      </a:accent4>
      <a:accent5>
        <a:srgbClr val="B7C6FE"/>
      </a:accent5>
      <a:accent6>
        <a:srgbClr val="009D00"/>
      </a:accent6>
      <a:hlink>
        <a:srgbClr val="FC0128"/>
      </a:hlink>
      <a:folHlink>
        <a:srgbClr val="CECECE"/>
      </a:folHlink>
    </a:clrScheme>
    <a:fontScheme name="Lec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L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318</TotalTime>
  <Words>3343</Words>
  <Application>Microsoft Office PowerPoint</Application>
  <PresentationFormat>On-screen Show (4:3)</PresentationFormat>
  <Paragraphs>415</Paragraphs>
  <Slides>36</Slides>
  <Notes>14</Notes>
  <HiddenSlides>0</HiddenSlides>
  <MMClips>0</MMClips>
  <ScaleCrop>false</ScaleCrop>
  <HeadingPairs>
    <vt:vector size="4" baseType="variant">
      <vt:variant>
        <vt:lpstr>Theme</vt:lpstr>
      </vt:variant>
      <vt:variant>
        <vt:i4>10</vt:i4>
      </vt:variant>
      <vt:variant>
        <vt:lpstr>Slide Titles</vt:lpstr>
      </vt:variant>
      <vt:variant>
        <vt:i4>36</vt:i4>
      </vt:variant>
    </vt:vector>
  </HeadingPairs>
  <TitlesOfParts>
    <vt:vector size="46" baseType="lpstr">
      <vt:lpstr>Office Theme</vt:lpstr>
      <vt:lpstr>Lecture</vt:lpstr>
      <vt:lpstr>Default Design</vt:lpstr>
      <vt:lpstr>1_Default Design</vt:lpstr>
      <vt:lpstr>2_Default Design</vt:lpstr>
      <vt:lpstr>5_Office Theme</vt:lpstr>
      <vt:lpstr>1_Office Theme</vt:lpstr>
      <vt:lpstr>2_Office Theme</vt:lpstr>
      <vt:lpstr>3_Office Theme</vt:lpstr>
      <vt:lpstr>4_Office Theme</vt:lpstr>
      <vt:lpstr> </vt:lpstr>
      <vt:lpstr>Screening &amp; Diagnosis</vt:lpstr>
      <vt:lpstr>Who should be screened? People with Symptoms &amp; Signs</vt:lpstr>
      <vt:lpstr>Who should be screened?  Asymptomatic </vt:lpstr>
      <vt:lpstr>Testing for Diabetes or Prediabetes in Asymptomatic Adults</vt:lpstr>
      <vt:lpstr>Slide 6</vt:lpstr>
      <vt:lpstr>Screening Test</vt:lpstr>
      <vt:lpstr>Prediabetes: Recommendations (2)</vt:lpstr>
      <vt:lpstr>Prediabetes: Recommendations (3)</vt:lpstr>
      <vt:lpstr>Risk-Based Screening in Asymptomatic Children and Adolescents</vt:lpstr>
      <vt:lpstr>Algorithm 1: Screening for T2D in Symptomatic Individuals</vt:lpstr>
      <vt:lpstr>Algorithm 2: Screening for T2DM in Asymptomatic Individuals</vt:lpstr>
      <vt:lpstr>Slide 13</vt:lpstr>
      <vt:lpstr>Diagnosis: Diabetes Mellitus</vt:lpstr>
      <vt:lpstr>Slide 15</vt:lpstr>
      <vt:lpstr>Slide 16</vt:lpstr>
      <vt:lpstr>Pancreatic islet autoantibodies</vt:lpstr>
      <vt:lpstr>Slide 18</vt:lpstr>
      <vt:lpstr>Latent Autoimmune Diabetes in Adults (LADA)</vt:lpstr>
      <vt:lpstr>Slide 20</vt:lpstr>
      <vt:lpstr>C-Peptide</vt:lpstr>
      <vt:lpstr>Slide 22</vt:lpstr>
      <vt:lpstr>Urinalysis</vt:lpstr>
      <vt:lpstr>Slide 24</vt:lpstr>
      <vt:lpstr>Diagnostic values – A1c</vt:lpstr>
      <vt:lpstr>Recognize pitfalls of A1C: conditions that can affect value</vt:lpstr>
      <vt:lpstr>Pros and Cons of Diagnostic Tests</vt:lpstr>
      <vt:lpstr>Slide 28</vt:lpstr>
      <vt:lpstr>Diagnosis of GDM</vt:lpstr>
      <vt:lpstr>Gestational Diabetes Mellitus (GDM): Recommendations</vt:lpstr>
      <vt:lpstr>Slide 31</vt:lpstr>
      <vt:lpstr>Screening and Diagnosis of GDM: One-Step Strategy</vt:lpstr>
      <vt:lpstr>Slide 33</vt:lpstr>
      <vt:lpstr>Guideline Criteria for the Diagnosis of Prediabetes</vt:lpstr>
      <vt:lpstr>Slide 35</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Mafauzy Mohamed</dc:creator>
  <cp:lastModifiedBy>user</cp:lastModifiedBy>
  <cp:revision>18</cp:revision>
  <dcterms:created xsi:type="dcterms:W3CDTF">2019-02-24T02:45:07Z</dcterms:created>
  <dcterms:modified xsi:type="dcterms:W3CDTF">2019-03-18T06:34:57Z</dcterms:modified>
</cp:coreProperties>
</file>