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9.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1.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2.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3.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4.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5.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7.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8.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9.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0.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1.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9" r:id="rId4"/>
    <p:sldMasterId id="2147483713" r:id="rId5"/>
    <p:sldMasterId id="2147483727" r:id="rId6"/>
    <p:sldMasterId id="2147483749" r:id="rId7"/>
    <p:sldMasterId id="2147483762" r:id="rId8"/>
    <p:sldMasterId id="2147483778" r:id="rId9"/>
    <p:sldMasterId id="2147483791" r:id="rId10"/>
    <p:sldMasterId id="2147483804" r:id="rId11"/>
    <p:sldMasterId id="2147483817" r:id="rId12"/>
    <p:sldMasterId id="2147483829" r:id="rId13"/>
    <p:sldMasterId id="2147483841" r:id="rId14"/>
    <p:sldMasterId id="2147483853" r:id="rId15"/>
    <p:sldMasterId id="2147483865" r:id="rId16"/>
    <p:sldMasterId id="2147483907" r:id="rId17"/>
    <p:sldMasterId id="2147483920" r:id="rId18"/>
    <p:sldMasterId id="2147483932" r:id="rId19"/>
    <p:sldMasterId id="2147483944" r:id="rId20"/>
    <p:sldMasterId id="2147483956" r:id="rId21"/>
    <p:sldMasterId id="2147483968" r:id="rId22"/>
    <p:sldMasterId id="2147483983" r:id="rId23"/>
    <p:sldMasterId id="2147483998" r:id="rId24"/>
    <p:sldMasterId id="2147484013" r:id="rId25"/>
    <p:sldMasterId id="2147484029" r:id="rId26"/>
    <p:sldMasterId id="2147484042" r:id="rId27"/>
    <p:sldMasterId id="2147484054" r:id="rId28"/>
    <p:sldMasterId id="2147484066" r:id="rId29"/>
    <p:sldMasterId id="2147484078" r:id="rId30"/>
    <p:sldMasterId id="2147484090" r:id="rId31"/>
    <p:sldMasterId id="2147484102" r:id="rId32"/>
  </p:sldMasterIdLst>
  <p:notesMasterIdLst>
    <p:notesMasterId r:id="rId82"/>
  </p:notesMasterIdLst>
  <p:sldIdLst>
    <p:sldId id="257" r:id="rId33"/>
    <p:sldId id="289" r:id="rId34"/>
    <p:sldId id="312" r:id="rId35"/>
    <p:sldId id="315" r:id="rId36"/>
    <p:sldId id="316" r:id="rId37"/>
    <p:sldId id="313" r:id="rId38"/>
    <p:sldId id="314" r:id="rId39"/>
    <p:sldId id="261" r:id="rId40"/>
    <p:sldId id="262" r:id="rId41"/>
    <p:sldId id="264" r:id="rId42"/>
    <p:sldId id="296" r:id="rId43"/>
    <p:sldId id="317" r:id="rId44"/>
    <p:sldId id="297" r:id="rId45"/>
    <p:sldId id="293" r:id="rId46"/>
    <p:sldId id="294" r:id="rId47"/>
    <p:sldId id="295" r:id="rId48"/>
    <p:sldId id="268" r:id="rId49"/>
    <p:sldId id="299" r:id="rId50"/>
    <p:sldId id="300" r:id="rId51"/>
    <p:sldId id="271" r:id="rId52"/>
    <p:sldId id="272" r:id="rId53"/>
    <p:sldId id="273" r:id="rId54"/>
    <p:sldId id="287" r:id="rId55"/>
    <p:sldId id="307" r:id="rId56"/>
    <p:sldId id="309" r:id="rId57"/>
    <p:sldId id="310" r:id="rId58"/>
    <p:sldId id="308" r:id="rId59"/>
    <p:sldId id="286" r:id="rId60"/>
    <p:sldId id="301" r:id="rId61"/>
    <p:sldId id="302" r:id="rId62"/>
    <p:sldId id="303" r:id="rId63"/>
    <p:sldId id="304" r:id="rId64"/>
    <p:sldId id="305" r:id="rId65"/>
    <p:sldId id="274" r:id="rId66"/>
    <p:sldId id="298" r:id="rId67"/>
    <p:sldId id="275" r:id="rId68"/>
    <p:sldId id="276" r:id="rId69"/>
    <p:sldId id="288" r:id="rId70"/>
    <p:sldId id="277" r:id="rId71"/>
    <p:sldId id="290" r:id="rId72"/>
    <p:sldId id="278" r:id="rId73"/>
    <p:sldId id="279" r:id="rId74"/>
    <p:sldId id="291" r:id="rId75"/>
    <p:sldId id="280" r:id="rId76"/>
    <p:sldId id="292" r:id="rId77"/>
    <p:sldId id="281" r:id="rId78"/>
    <p:sldId id="282" r:id="rId79"/>
    <p:sldId id="311" r:id="rId80"/>
    <p:sldId id="306"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0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4610483472338"/>
          <c:y val="0.15068916326846146"/>
          <c:w val="0.82514050553463425"/>
          <c:h val="0.56502419409389282"/>
        </c:manualLayout>
      </c:layout>
      <c:barChart>
        <c:barDir val="col"/>
        <c:grouping val="clustered"/>
        <c:varyColors val="0"/>
        <c:ser>
          <c:idx val="0"/>
          <c:order val="0"/>
          <c:tx>
            <c:strRef>
              <c:f>Sheet1!$B$1</c:f>
              <c:strCache>
                <c:ptCount val="1"/>
                <c:pt idx="0">
                  <c:v>Total diabetes</c:v>
                </c:pt>
              </c:strCache>
            </c:strRef>
          </c:tx>
          <c:spPr>
            <a:ln w="12700">
              <a:solidFill>
                <a:schemeClr val="bg1"/>
              </a:solidFill>
            </a:ln>
          </c:spPr>
          <c:invertIfNegative val="0"/>
          <c:dLbls>
            <c:dLbl>
              <c:idx val="0"/>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6845418703979718E-2"/>
                </c:manualLayout>
              </c:layout>
              <c:tx>
                <c:rich>
                  <a:bodyPr/>
                  <a:lstStyle/>
                  <a:p>
                    <a:r>
                      <a:rPr lang="en-US" dirty="0" smtClean="0"/>
                      <a:t>17.5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GB"/>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NHMS III (2006)</c:v>
                </c:pt>
                <c:pt idx="1">
                  <c:v>NHMS 2015</c:v>
                </c:pt>
              </c:strCache>
            </c:strRef>
          </c:cat>
          <c:val>
            <c:numRef>
              <c:f>Sheet1!$B$2:$B$3</c:f>
              <c:numCache>
                <c:formatCode>0.0</c:formatCode>
                <c:ptCount val="2"/>
                <c:pt idx="0">
                  <c:v>11.6</c:v>
                </c:pt>
                <c:pt idx="1">
                  <c:v>17.5</c:v>
                </c:pt>
              </c:numCache>
            </c:numRef>
          </c:val>
        </c:ser>
        <c:ser>
          <c:idx val="1"/>
          <c:order val="1"/>
          <c:tx>
            <c:strRef>
              <c:f>Sheet1!$C$1</c:f>
              <c:strCache>
                <c:ptCount val="1"/>
                <c:pt idx="0">
                  <c:v>Known</c:v>
                </c:pt>
              </c:strCache>
            </c:strRef>
          </c:tx>
          <c:spPr>
            <a:ln>
              <a:solidFill>
                <a:schemeClr val="bg1"/>
              </a:solidFill>
            </a:ln>
          </c:spPr>
          <c:invertIfNegative val="0"/>
          <c:dLbls>
            <c:dLbl>
              <c:idx val="0"/>
              <c:layout>
                <c:manualLayout>
                  <c:x val="0"/>
                  <c:y val="1.1505179444562849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3.0193236714976162E-3"/>
                  <c:y val="1.9175299074270916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GB"/>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NHMS III (2006)</c:v>
                </c:pt>
                <c:pt idx="1">
                  <c:v>NHMS 2015</c:v>
                </c:pt>
              </c:strCache>
            </c:strRef>
          </c:cat>
          <c:val>
            <c:numRef>
              <c:f>Sheet1!$C$2:$C$3</c:f>
              <c:numCache>
                <c:formatCode>0.0</c:formatCode>
                <c:ptCount val="2"/>
                <c:pt idx="0">
                  <c:v>7</c:v>
                </c:pt>
                <c:pt idx="1">
                  <c:v>8.3000000000000007</c:v>
                </c:pt>
              </c:numCache>
            </c:numRef>
          </c:val>
        </c:ser>
        <c:ser>
          <c:idx val="2"/>
          <c:order val="2"/>
          <c:tx>
            <c:strRef>
              <c:f>Sheet1!$D$1</c:f>
              <c:strCache>
                <c:ptCount val="1"/>
                <c:pt idx="0">
                  <c:v>Undiagnosed</c:v>
                </c:pt>
              </c:strCache>
            </c:strRef>
          </c:tx>
          <c:spPr>
            <a:ln>
              <a:solidFill>
                <a:schemeClr val="bg1"/>
              </a:solidFill>
            </a:ln>
          </c:spPr>
          <c:invertIfNegative val="0"/>
          <c:dLbls>
            <c:dLbl>
              <c:idx val="0"/>
              <c:tx>
                <c:rich>
                  <a:bodyPr/>
                  <a:lstStyle/>
                  <a:p>
                    <a:r>
                      <a:rPr lang="en-US" dirty="0"/>
                      <a:t>4.5</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9.2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GB"/>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NHMS III (2006)</c:v>
                </c:pt>
                <c:pt idx="1">
                  <c:v>NHMS 2015</c:v>
                </c:pt>
              </c:strCache>
            </c:strRef>
          </c:cat>
          <c:val>
            <c:numRef>
              <c:f>Sheet1!$D$2:$D$3</c:f>
              <c:numCache>
                <c:formatCode>0.0</c:formatCode>
                <c:ptCount val="2"/>
                <c:pt idx="0">
                  <c:v>4.5</c:v>
                </c:pt>
                <c:pt idx="1">
                  <c:v>9.2000000000000011</c:v>
                </c:pt>
              </c:numCache>
            </c:numRef>
          </c:val>
        </c:ser>
        <c:ser>
          <c:idx val="3"/>
          <c:order val="3"/>
          <c:tx>
            <c:strRef>
              <c:f>Sheet1!$E$1</c:f>
              <c:strCache>
                <c:ptCount val="1"/>
                <c:pt idx="0">
                  <c:v>IFG</c:v>
                </c:pt>
              </c:strCache>
            </c:strRef>
          </c:tx>
          <c:spPr>
            <a:solidFill>
              <a:schemeClr val="accent5"/>
            </a:solidFill>
            <a:ln>
              <a:solidFill>
                <a:schemeClr val="bg1"/>
              </a:solidFill>
            </a:ln>
          </c:spPr>
          <c:invertIfNegative val="0"/>
          <c:dLbls>
            <c:dLbl>
              <c:idx val="0"/>
              <c:tx>
                <c:rich>
                  <a:bodyPr/>
                  <a:lstStyle/>
                  <a:p>
                    <a:r>
                      <a:rPr lang="en-US" dirty="0"/>
                      <a:t>4.2</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6.0386473429953434E-3"/>
                  <c:y val="7.6701196297083831E-3"/>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GB"/>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NHMS III (2006)</c:v>
                </c:pt>
                <c:pt idx="1">
                  <c:v>NHMS 2015</c:v>
                </c:pt>
              </c:strCache>
            </c:strRef>
          </c:cat>
          <c:val>
            <c:numRef>
              <c:f>Sheet1!$E$2:$E$3</c:f>
              <c:numCache>
                <c:formatCode>0.0</c:formatCode>
                <c:ptCount val="2"/>
                <c:pt idx="0">
                  <c:v>4.2</c:v>
                </c:pt>
                <c:pt idx="1">
                  <c:v>4.7</c:v>
                </c:pt>
              </c:numCache>
            </c:numRef>
          </c:val>
        </c:ser>
        <c:dLbls>
          <c:showLegendKey val="0"/>
          <c:showVal val="0"/>
          <c:showCatName val="0"/>
          <c:showSerName val="0"/>
          <c:showPercent val="0"/>
          <c:showBubbleSize val="0"/>
        </c:dLbls>
        <c:gapWidth val="150"/>
        <c:axId val="6726488"/>
        <c:axId val="167509672"/>
      </c:barChart>
      <c:catAx>
        <c:axId val="6726488"/>
        <c:scaling>
          <c:orientation val="minMax"/>
        </c:scaling>
        <c:delete val="0"/>
        <c:axPos val="b"/>
        <c:numFmt formatCode="General" sourceLinked="0"/>
        <c:majorTickMark val="out"/>
        <c:minorTickMark val="none"/>
        <c:tickLblPos val="nextTo"/>
        <c:spPr>
          <a:ln>
            <a:solidFill>
              <a:schemeClr val="accent2"/>
            </a:solidFill>
          </a:ln>
        </c:spPr>
        <c:txPr>
          <a:bodyPr/>
          <a:lstStyle/>
          <a:p>
            <a:pPr>
              <a:defRPr lang="en-US"/>
            </a:pPr>
            <a:endParaRPr lang="ms-MY"/>
          </a:p>
        </c:txPr>
        <c:crossAx val="167509672"/>
        <c:crosses val="autoZero"/>
        <c:auto val="1"/>
        <c:lblAlgn val="ctr"/>
        <c:lblOffset val="100"/>
        <c:noMultiLvlLbl val="0"/>
      </c:catAx>
      <c:valAx>
        <c:axId val="167509672"/>
        <c:scaling>
          <c:orientation val="minMax"/>
        </c:scaling>
        <c:delete val="0"/>
        <c:axPos val="l"/>
        <c:majorGridlines>
          <c:spPr>
            <a:ln>
              <a:solidFill>
                <a:schemeClr val="bg1">
                  <a:lumMod val="75000"/>
                </a:schemeClr>
              </a:solidFill>
            </a:ln>
          </c:spPr>
        </c:majorGridlines>
        <c:title>
          <c:tx>
            <c:rich>
              <a:bodyPr rot="-5400000" vert="horz"/>
              <a:lstStyle/>
              <a:p>
                <a:pPr>
                  <a:defRPr lang="en-GB"/>
                </a:pPr>
                <a:r>
                  <a:rPr lang="en-GB" dirty="0"/>
                  <a:t>Prevalence (%)</a:t>
                </a:r>
              </a:p>
            </c:rich>
          </c:tx>
          <c:layout>
            <c:manualLayout>
              <c:xMode val="edge"/>
              <c:yMode val="edge"/>
              <c:x val="2.0191905359656211E-2"/>
              <c:y val="0.3203736495757904"/>
            </c:manualLayout>
          </c:layout>
          <c:overlay val="0"/>
        </c:title>
        <c:numFmt formatCode="0.0" sourceLinked="1"/>
        <c:majorTickMark val="out"/>
        <c:minorTickMark val="none"/>
        <c:tickLblPos val="nextTo"/>
        <c:spPr>
          <a:ln>
            <a:solidFill>
              <a:schemeClr val="accent2"/>
            </a:solidFill>
          </a:ln>
        </c:spPr>
        <c:txPr>
          <a:bodyPr/>
          <a:lstStyle/>
          <a:p>
            <a:pPr>
              <a:defRPr lang="en-US"/>
            </a:pPr>
            <a:endParaRPr lang="ms-MY"/>
          </a:p>
        </c:txPr>
        <c:crossAx val="6726488"/>
        <c:crosses val="autoZero"/>
        <c:crossBetween val="between"/>
      </c:valAx>
    </c:plotArea>
    <c:legend>
      <c:legendPos val="b"/>
      <c:layout>
        <c:manualLayout>
          <c:xMode val="edge"/>
          <c:yMode val="edge"/>
          <c:x val="0.17169776332306289"/>
          <c:y val="0.80200461898227782"/>
          <c:w val="0.66868153029784894"/>
          <c:h val="5.9933227682972032E-2"/>
        </c:manualLayout>
      </c:layout>
      <c:overlay val="0"/>
      <c:txPr>
        <a:bodyPr/>
        <a:lstStyle/>
        <a:p>
          <a:pPr>
            <a:defRPr lang="en-GB"/>
          </a:pPr>
          <a:endParaRPr lang="ms-MY"/>
        </a:p>
      </c:txPr>
    </c:legend>
    <c:plotVisOnly val="1"/>
    <c:dispBlanksAs val="gap"/>
    <c:showDLblsOverMax val="0"/>
  </c:chart>
  <c:txPr>
    <a:bodyPr/>
    <a:lstStyle/>
    <a:p>
      <a:pPr>
        <a:defRPr sz="800"/>
      </a:pPr>
      <a:endParaRPr lang="ms-MY"/>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0.29602</cdr:x>
      <cdr:y>0.47843</cdr:y>
    </cdr:from>
    <cdr:to>
      <cdr:x>0.51341</cdr:x>
      <cdr:y>0.75456</cdr:y>
    </cdr:to>
    <cdr:sp macro="" textlink="">
      <cdr:nvSpPr>
        <cdr:cNvPr id="2" name="TextBox 1"/>
        <cdr:cNvSpPr txBox="1"/>
      </cdr:nvSpPr>
      <cdr:spPr>
        <a:xfrm xmlns:a="http://schemas.openxmlformats.org/drawingml/2006/main">
          <a:off x="1245137" y="158435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MY" sz="1100" dirty="0"/>
        </a:p>
      </cdr:txBody>
    </cdr:sp>
  </cdr:relSizeAnchor>
  <cdr:relSizeAnchor xmlns:cdr="http://schemas.openxmlformats.org/drawingml/2006/chartDrawing">
    <cdr:from>
      <cdr:x>0.29602</cdr:x>
      <cdr:y>0.47843</cdr:y>
    </cdr:from>
    <cdr:to>
      <cdr:x>0.51341</cdr:x>
      <cdr:y>0.75456</cdr:y>
    </cdr:to>
    <cdr:sp macro="" textlink="">
      <cdr:nvSpPr>
        <cdr:cNvPr id="3" name="TextBox 1"/>
        <cdr:cNvSpPr txBox="1"/>
      </cdr:nvSpPr>
      <cdr:spPr>
        <a:xfrm xmlns:a="http://schemas.openxmlformats.org/drawingml/2006/main">
          <a:off x="1245137" y="158435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MY" sz="1100" dirty="0"/>
        </a:p>
      </cdr:txBody>
    </cdr:sp>
  </cdr:relSizeAnchor>
  <cdr:relSizeAnchor xmlns:cdr="http://schemas.openxmlformats.org/drawingml/2006/chartDrawing">
    <cdr:from>
      <cdr:x>0.8395</cdr:x>
      <cdr:y>0.52445</cdr:y>
    </cdr:from>
    <cdr:to>
      <cdr:x>0.91196</cdr:x>
      <cdr:y>0.59348</cdr:y>
    </cdr:to>
    <cdr:sp macro="" textlink="">
      <cdr:nvSpPr>
        <cdr:cNvPr id="4" name="TextBox 3"/>
        <cdr:cNvSpPr txBox="1"/>
      </cdr:nvSpPr>
      <cdr:spPr>
        <a:xfrm xmlns:a="http://schemas.openxmlformats.org/drawingml/2006/main">
          <a:off x="3531137" y="1736752"/>
          <a:ext cx="3048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800" dirty="0" smtClean="0"/>
            <a:t>4.7</a:t>
          </a:r>
          <a:endParaRPr lang="en-MY"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7D326-5C04-4E4F-B511-259981C3059B}" type="datetimeFigureOut">
              <a:rPr lang="en-US" smtClean="0"/>
              <a:pPr/>
              <a:t>2/13/2020</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850E8-18B8-4D2B-A995-DAD9F186D256}" type="slidenum">
              <a:rPr lang="en-MY" smtClean="0"/>
              <a:pPr/>
              <a:t>‹#›</a:t>
            </a:fld>
            <a:endParaRPr lang="en-MY"/>
          </a:p>
        </p:txBody>
      </p:sp>
    </p:spTree>
    <p:extLst>
      <p:ext uri="{BB962C8B-B14F-4D97-AF65-F5344CB8AC3E}">
        <p14:creationId xmlns:p14="http://schemas.microsoft.com/office/powerpoint/2010/main" val="7747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2C79D8-AF17-470A-B9B7-7EF6C23CAFAA}" type="slidenum">
              <a:rPr lang="en-US">
                <a:solidFill>
                  <a:srgbClr val="000000"/>
                </a:solidFill>
                <a:latin typeface="Calibri"/>
              </a:rPr>
              <a:pPr/>
              <a:t>8</a:t>
            </a:fld>
            <a:endParaRPr lang="en-US">
              <a:solidFill>
                <a:srgbClr val="000000"/>
              </a:solidFill>
              <a:latin typeface="Calibri"/>
            </a:endParaRPr>
          </a:p>
        </p:txBody>
      </p:sp>
      <p:sp>
        <p:nvSpPr>
          <p:cNvPr id="9113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MS PGothic" pitchFamily="34" charset="-128"/>
              <a:cs typeface="Arial" charset="0"/>
            </a:endParaRPr>
          </a:p>
        </p:txBody>
      </p:sp>
    </p:spTree>
    <p:extLst>
      <p:ext uri="{BB962C8B-B14F-4D97-AF65-F5344CB8AC3E}">
        <p14:creationId xmlns:p14="http://schemas.microsoft.com/office/powerpoint/2010/main" val="178773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r>
              <a:rPr lang="en-US" dirty="0"/>
              <a:t>Recommendations for the detection and diagnosis of gestational diabetes mellitus (GDM) are summarized on two slides; </a:t>
            </a:r>
          </a:p>
          <a:p>
            <a:endParaRPr lang="en-US" dirty="0"/>
          </a:p>
          <a:p>
            <a:pPr eaLnBrk="1" hangingPunct="1">
              <a:buFont typeface="Arial" pitchFamily="34" charset="0"/>
              <a:buNone/>
            </a:pPr>
            <a:r>
              <a:rPr lang="en-US" dirty="0"/>
              <a:t>First, because of the number of pregnant women with undiagnosed type 2 diabetes, it is reasonable to test women with risk factors for type 2 at the first prenatal visit, using standard diagnostic criteria. </a:t>
            </a:r>
            <a:r>
              <a:rPr lang="en-US" b="1" dirty="0"/>
              <a:t>B</a:t>
            </a:r>
            <a:r>
              <a:rPr lang="en-US" dirty="0"/>
              <a:t> </a:t>
            </a:r>
            <a:r>
              <a:rPr lang="en-US" b="1" dirty="0"/>
              <a:t>[CLICK]</a:t>
            </a:r>
          </a:p>
          <a:p>
            <a:pPr marL="112163" lvl="1"/>
            <a:endParaRPr lang="en-US" dirty="0"/>
          </a:p>
          <a:p>
            <a:pPr>
              <a:buFont typeface="Arial" pitchFamily="34" charset="0"/>
              <a:buNone/>
            </a:pPr>
            <a:r>
              <a:rPr lang="en-US" dirty="0"/>
              <a:t>Test for GDM at 24–28 weeks of gestation in pregnant women not previously known to have diabetes. </a:t>
            </a:r>
            <a:r>
              <a:rPr lang="en-US" b="1" dirty="0"/>
              <a:t>A</a:t>
            </a:r>
            <a:r>
              <a:rPr lang="en-US" dirty="0"/>
              <a:t> </a:t>
            </a:r>
            <a:r>
              <a:rPr lang="en-US" b="1" dirty="0"/>
              <a:t>[CLICK]</a:t>
            </a:r>
          </a:p>
          <a:p>
            <a:pPr>
              <a:buFont typeface="Arial" pitchFamily="34" charset="0"/>
              <a:buNone/>
            </a:pPr>
            <a:endParaRPr lang="en-US" dirty="0"/>
          </a:p>
          <a:p>
            <a:r>
              <a:rPr lang="en-US" dirty="0"/>
              <a:t>Test women with GDM for persistent diabetes at 4–12 weeks postpartum, using the OGTT and clinically appropriate </a:t>
            </a:r>
            <a:r>
              <a:rPr lang="en-US" dirty="0" err="1"/>
              <a:t>nonpregnancy</a:t>
            </a:r>
            <a:r>
              <a:rPr lang="en-US" dirty="0"/>
              <a:t> diagnostic criteria. </a:t>
            </a:r>
            <a:r>
              <a:rPr lang="en-US" b="1" dirty="0"/>
              <a:t>E</a:t>
            </a:r>
          </a:p>
          <a:p>
            <a:pPr>
              <a:buFontTx/>
              <a:buNone/>
            </a:pPr>
            <a:endParaRPr lang="en-US" dirty="0"/>
          </a:p>
          <a:p>
            <a:pPr marL="112163" lvl="1"/>
            <a:r>
              <a:rPr lang="en-US" b="1" dirty="0"/>
              <a:t>[SLIDE]</a:t>
            </a:r>
          </a:p>
          <a:p>
            <a:pPr>
              <a:buFontTx/>
              <a:buNone/>
            </a:pPr>
            <a:endParaRPr lang="en-US" dirty="0"/>
          </a:p>
          <a:p>
            <a:pPr>
              <a:buFontTx/>
              <a:buNone/>
            </a:pPr>
            <a:endParaRPr lang="en-US" dirty="0"/>
          </a:p>
        </p:txBody>
      </p:sp>
      <p:sp>
        <p:nvSpPr>
          <p:cNvPr id="284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1A353FF-B6CC-486E-B894-1FA3F5AEF955}" type="slidenum">
              <a:rPr lang="en-US" sz="900">
                <a:solidFill>
                  <a:prstClr val="black"/>
                </a:solidFill>
              </a:rPr>
              <a:pPr algn="r"/>
              <a:t>33</a:t>
            </a:fld>
            <a:endParaRPr lang="en-US" sz="900">
              <a:solidFill>
                <a:prstClr val="black"/>
              </a:solidFill>
            </a:endParaRPr>
          </a:p>
        </p:txBody>
      </p:sp>
      <p:sp>
        <p:nvSpPr>
          <p:cNvPr id="284677"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prstClr val="black"/>
                </a:solidFill>
              </a:rPr>
              <a:t>References</a:t>
            </a:r>
          </a:p>
          <a:p>
            <a:pPr>
              <a:buFont typeface="Calibri" pitchFamily="34" charset="0"/>
              <a:buNone/>
            </a:pPr>
            <a:r>
              <a:rPr lang="en-US" sz="900">
                <a:solidFill>
                  <a:prstClr val="black"/>
                </a:solidFill>
              </a:rPr>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solidFill>
                  <a:prstClr val="black"/>
                </a:solidFill>
              </a:rPr>
              <a:t>American Diabetes Association. Standards of medical care in diabetes—2014. Diabetes Care 2014;37(suppl 1):S18</a:t>
            </a:r>
          </a:p>
        </p:txBody>
      </p:sp>
    </p:spTree>
    <p:extLst>
      <p:ext uri="{BB962C8B-B14F-4D97-AF65-F5344CB8AC3E}">
        <p14:creationId xmlns:p14="http://schemas.microsoft.com/office/powerpoint/2010/main" val="162929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2B668A7-3792-42DC-AA22-6E460B4F757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03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Characterization of the underlying pathophysiology of diabetes is much more developed in type 1 diabetes than in type 2 diabetes. Three distinct stages of type 1 diabetes can be identified and serve as a framework for future research and regulatory decision making. The rate of progression is dependent on the age at first detection of antibody, number of antibodies, antibody specificity, and antibody titer. Glucose and A1C levels rise well before the clinical onset of diabetes, making diagnosis feasible well before the onset of DKA. </a:t>
            </a:r>
          </a:p>
          <a:p>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solidFill>
                  <a:prstClr val="black"/>
                </a:solidFill>
              </a:rPr>
              <a:pPr algn="r"/>
              <a:t>35</a:t>
            </a:fld>
            <a:endParaRPr lang="en-US" sz="900">
              <a:solidFill>
                <a:prstClr val="black"/>
              </a:solidFill>
            </a:endParaRPr>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prstClr val="black"/>
                </a:solidFill>
              </a:rPr>
              <a:t>Reference</a:t>
            </a:r>
          </a:p>
          <a:p>
            <a:r>
              <a:rPr lang="en-US" sz="900">
                <a:solidFill>
                  <a:prstClr val="black"/>
                </a:solidFill>
              </a:rPr>
              <a:t>American Diabetes Association. Standards of medical care in diabetes—2014. Diabetes Care 2014;37(suppl 1):S14</a:t>
            </a:r>
          </a:p>
        </p:txBody>
      </p:sp>
    </p:spTree>
    <p:extLst>
      <p:ext uri="{BB962C8B-B14F-4D97-AF65-F5344CB8AC3E}">
        <p14:creationId xmlns:p14="http://schemas.microsoft.com/office/powerpoint/2010/main" val="245195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sldNum" sz="quarter" idx="5"/>
          </p:nvPr>
        </p:nvSpPr>
        <p:spPr/>
        <p:txBody>
          <a:bodyPr/>
          <a:lstStyle>
            <a:lvl1pPr eaLnBrk="0" hangingPunct="0">
              <a:defRPr sz="2000">
                <a:solidFill>
                  <a:schemeClr val="tx1"/>
                </a:solidFill>
                <a:latin typeface="Arial" charset="0"/>
                <a:ea typeface="ＭＳ Ｐゴシック" charset="0"/>
                <a:cs typeface="ＭＳ Ｐゴシック" charset="0"/>
              </a:defRPr>
            </a:lvl1pPr>
            <a:lvl2pPr marL="37518269" indent="-37066053"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2217" eaLnBrk="0" fontAlgn="base" hangingPunct="0">
              <a:spcBef>
                <a:spcPct val="0"/>
              </a:spcBef>
              <a:spcAft>
                <a:spcPct val="0"/>
              </a:spcAft>
              <a:defRPr sz="2000">
                <a:solidFill>
                  <a:schemeClr val="tx1"/>
                </a:solidFill>
                <a:latin typeface="Arial" charset="0"/>
                <a:ea typeface="ＭＳ Ｐゴシック" charset="0"/>
              </a:defRPr>
            </a:lvl6pPr>
            <a:lvl7pPr marL="904433" eaLnBrk="0" fontAlgn="base" hangingPunct="0">
              <a:spcBef>
                <a:spcPct val="0"/>
              </a:spcBef>
              <a:spcAft>
                <a:spcPct val="0"/>
              </a:spcAft>
              <a:defRPr sz="2000">
                <a:solidFill>
                  <a:schemeClr val="tx1"/>
                </a:solidFill>
                <a:latin typeface="Arial" charset="0"/>
                <a:ea typeface="ＭＳ Ｐゴシック" charset="0"/>
              </a:defRPr>
            </a:lvl7pPr>
            <a:lvl8pPr marL="1356650" eaLnBrk="0" fontAlgn="base" hangingPunct="0">
              <a:spcBef>
                <a:spcPct val="0"/>
              </a:spcBef>
              <a:spcAft>
                <a:spcPct val="0"/>
              </a:spcAft>
              <a:defRPr sz="2000">
                <a:solidFill>
                  <a:schemeClr val="tx1"/>
                </a:solidFill>
                <a:latin typeface="Arial" charset="0"/>
                <a:ea typeface="ＭＳ Ｐゴシック" charset="0"/>
              </a:defRPr>
            </a:lvl8pPr>
            <a:lvl9pPr marL="1808866" eaLnBrk="0" fontAlgn="base" hangingPunct="0">
              <a:spcBef>
                <a:spcPct val="0"/>
              </a:spcBef>
              <a:spcAft>
                <a:spcPct val="0"/>
              </a:spcAft>
              <a:defRPr sz="2000">
                <a:solidFill>
                  <a:schemeClr val="tx1"/>
                </a:solidFill>
                <a:latin typeface="Arial" charset="0"/>
                <a:ea typeface="ＭＳ Ｐゴシック" charset="0"/>
              </a:defRPr>
            </a:lvl9pPr>
          </a:lstStyle>
          <a:p>
            <a:fld id="{634B4855-FA7E-6343-9926-8B0F7D12DB78}" type="slidenum">
              <a:rPr lang="da-DK" smtClean="0">
                <a:solidFill>
                  <a:prstClr val="black"/>
                </a:solidFill>
              </a:rPr>
              <a:pPr/>
              <a:t>36</a:t>
            </a:fld>
            <a:endParaRPr lang="da-DK">
              <a:solidFill>
                <a:prstClr val="black"/>
              </a:solidFill>
            </a:endParaRPr>
          </a:p>
        </p:txBody>
      </p:sp>
      <p:sp>
        <p:nvSpPr>
          <p:cNvPr id="6" name="Slide Image Placeholder 5"/>
          <p:cNvSpPr>
            <a:spLocks noGrp="1" noRot="1" noChangeAspect="1"/>
          </p:cNvSpPr>
          <p:nvPr>
            <p:ph type="sldImg"/>
          </p:nvPr>
        </p:nvSpPr>
        <p:spPr>
          <a:xfrm>
            <a:off x="1143000" y="685800"/>
            <a:ext cx="4572000" cy="3429000"/>
          </a:xfrm>
        </p:spPr>
      </p:sp>
    </p:spTree>
    <p:extLst>
      <p:ext uri="{BB962C8B-B14F-4D97-AF65-F5344CB8AC3E}">
        <p14:creationId xmlns:p14="http://schemas.microsoft.com/office/powerpoint/2010/main" val="239594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9" name="Slide Number Placeholder 3"/>
          <p:cNvSpPr>
            <a:spLocks noGrp="1"/>
          </p:cNvSpPr>
          <p:nvPr>
            <p:ph type="sldNum" sz="quarter" idx="5"/>
          </p:nvPr>
        </p:nvSpPr>
        <p:spPr bwMode="auto">
          <a:noFill/>
          <a:ln>
            <a:miter lim="800000"/>
            <a:headEnd/>
            <a:tailEnd/>
          </a:ln>
        </p:spPr>
        <p:txBody>
          <a:bodyPr/>
          <a:lstStyle/>
          <a:p>
            <a:fld id="{7C89399D-D51C-4A35-936F-FA5C3603842B}"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3139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2B668A7-3792-42DC-AA22-6E460B4F757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3201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EFBFE-C83A-3846-B4E9-383F4ADCC40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2894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F90BE1-5F03-A343-A394-CC186742D8F3}" type="slidenum">
              <a:rPr lang="en-US" sz="1200">
                <a:solidFill>
                  <a:prstClr val="black"/>
                </a:solidFill>
                <a:latin typeface="Calibri" charset="0"/>
              </a:rPr>
              <a:pPr eaLnBrk="1" hangingPunct="1"/>
              <a:t>40</a:t>
            </a:fld>
            <a:endParaRPr lang="en-US" sz="1200" dirty="0">
              <a:solidFill>
                <a:prstClr val="black"/>
              </a:solidFill>
              <a:latin typeface="Calibri" charset="0"/>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9432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8706C-50C7-4253-AA54-AC66040603E8}" type="slidenum">
              <a:rPr lang="en-GB">
                <a:solidFill>
                  <a:prstClr val="black"/>
                </a:solidFill>
              </a:rPr>
              <a:pPr/>
              <a:t>41</a:t>
            </a:fld>
            <a:endParaRPr lang="en-GB">
              <a:solidFill>
                <a:prstClr val="black"/>
              </a:solidFill>
            </a:endParaRPr>
          </a:p>
        </p:txBody>
      </p:sp>
      <p:sp>
        <p:nvSpPr>
          <p:cNvPr id="306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6181" name="Rectangle 5"/>
          <p:cNvSpPr>
            <a:spLocks noGrp="1" noChangeArrowheads="1"/>
          </p:cNvSpPr>
          <p:nvPr>
            <p:ph type="body" idx="1"/>
          </p:nvPr>
        </p:nvSpPr>
        <p:spPr>
          <a:noFill/>
          <a:ln/>
        </p:spPr>
        <p:txBody>
          <a:bodyPr/>
          <a:lstStyle/>
          <a:p>
            <a:r>
              <a:rPr lang="en-GB"/>
              <a:t>A number of factors, both genetic and environmental, influence the development of insulin resistance and </a:t>
            </a:r>
            <a:r>
              <a:rPr lang="en-GB">
                <a:cs typeface="Arial" charset="0"/>
                <a:sym typeface="Symbol" pitchFamily="18" charset="2"/>
              </a:rPr>
              <a:t></a:t>
            </a:r>
            <a:r>
              <a:rPr lang="en-GB">
                <a:cs typeface="Arial" charset="0"/>
              </a:rPr>
              <a:t>-cell dysfunction. In addition to the risk posed by inherited factors, </a:t>
            </a:r>
            <a:r>
              <a:rPr lang="en-GB"/>
              <a:t>a Western lifestyle (i.e. sedentary lifestyle, high-fat diet) can contribute to obesity, a strong risk factor for insulin resistance. </a:t>
            </a:r>
          </a:p>
          <a:p>
            <a:r>
              <a:rPr lang="en-GB"/>
              <a:t>Insulin resistance at the tissue level contributes significantly to hyperglycemia and is due primarily to abnormalities in the way that the effects of insulin are carried from the receptor on the cell’s surface to intracellular proteins that regulate glucose transport. The consequences of insulin resistance include reduced glucose uptake into fat and muscle, and increased glucose production by the liver.</a:t>
            </a:r>
            <a:r>
              <a:rPr lang="en-GB" baseline="30000"/>
              <a:t>1</a:t>
            </a:r>
          </a:p>
          <a:p>
            <a:r>
              <a:rPr lang="en-GB">
                <a:cs typeface="Arial" charset="0"/>
                <a:sym typeface="Symbol" pitchFamily="18" charset="2"/>
              </a:rPr>
              <a:t></a:t>
            </a:r>
            <a:r>
              <a:rPr lang="en-GB">
                <a:cs typeface="Arial" charset="0"/>
              </a:rPr>
              <a:t>-cell dysfunction is characterized by a reduced ability to respond to raised glucose levels leading to reduced insulin secretion, which in turn results in chronic hyperglycemia.</a:t>
            </a:r>
          </a:p>
          <a:p>
            <a:r>
              <a:rPr lang="en-GB">
                <a:cs typeface="Arial" charset="0"/>
              </a:rPr>
              <a:t>Together, these two factors often lead to the development of type 2 diabetes, and so are key targets for therapeutic intervention.</a:t>
            </a:r>
          </a:p>
          <a:p>
            <a:pPr>
              <a:buFontTx/>
              <a:buNone/>
            </a:pPr>
            <a:r>
              <a:rPr lang="en-GB" sz="800" baseline="30000"/>
              <a:t>	1</a:t>
            </a:r>
            <a:r>
              <a:rPr lang="en-GB" sz="800"/>
              <a:t>Rhodes CJ &amp; White MF. </a:t>
            </a:r>
            <a:r>
              <a:rPr lang="en-GB" sz="800" i="1"/>
              <a:t>Eur J Clin Invest</a:t>
            </a:r>
            <a:r>
              <a:rPr lang="en-GB" sz="800"/>
              <a:t> 2002; </a:t>
            </a:r>
            <a:r>
              <a:rPr lang="en-GB" sz="800" b="1"/>
              <a:t>32 </a:t>
            </a:r>
            <a:r>
              <a:rPr lang="en-GB" sz="800"/>
              <a:t>(Suppl. 3):3–13.</a:t>
            </a:r>
          </a:p>
          <a:p>
            <a:pPr>
              <a:buFontTx/>
              <a:buNone/>
            </a:pPr>
            <a:endParaRPr lang="en-GB">
              <a:cs typeface="Arial" charset="0"/>
            </a:endParaRPr>
          </a:p>
        </p:txBody>
      </p:sp>
    </p:spTree>
    <p:extLst>
      <p:ext uri="{BB962C8B-B14F-4D97-AF65-F5344CB8AC3E}">
        <p14:creationId xmlns:p14="http://schemas.microsoft.com/office/powerpoint/2010/main" val="143631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9EDEA-B1F1-46FA-88C2-5CB8640D8B99}" type="slidenum">
              <a:rPr lang="en-GB">
                <a:solidFill>
                  <a:prstClr val="black"/>
                </a:solidFill>
              </a:rPr>
              <a:pPr/>
              <a:t>42</a:t>
            </a:fld>
            <a:endParaRPr lang="en-GB">
              <a:solidFill>
                <a:prstClr val="black"/>
              </a:solidFill>
            </a:endParaRPr>
          </a:p>
        </p:txBody>
      </p:sp>
      <p:sp>
        <p:nvSpPr>
          <p:cNvPr id="379906" name="Rectangle 2"/>
          <p:cNvSpPr>
            <a:spLocks noGrp="1" noRot="1" noChangeAspect="1" noChangeArrowheads="1" noTextEdit="1"/>
          </p:cNvSpPr>
          <p:nvPr>
            <p:ph type="sldImg"/>
          </p:nvPr>
        </p:nvSpPr>
        <p:spPr>
          <a:xfrm>
            <a:off x="1187450" y="784225"/>
            <a:ext cx="4492625" cy="3368675"/>
          </a:xfrm>
          <a:ln/>
        </p:spPr>
      </p:sp>
      <p:sp>
        <p:nvSpPr>
          <p:cNvPr id="379907" name="Rectangle 3"/>
          <p:cNvSpPr>
            <a:spLocks noGrp="1" noChangeArrowheads="1"/>
          </p:cNvSpPr>
          <p:nvPr>
            <p:ph type="body" idx="1"/>
          </p:nvPr>
        </p:nvSpPr>
        <p:spPr>
          <a:noFill/>
          <a:ln/>
        </p:spPr>
        <p:txBody>
          <a:bodyPr/>
          <a:lstStyle/>
          <a:p>
            <a:pPr>
              <a:tabLst>
                <a:tab pos="95250" algn="l"/>
              </a:tabLst>
            </a:pPr>
            <a:r>
              <a:rPr lang="en-GB"/>
              <a:t>Insulin resistance is the inability of the body to use its own insulin.</a:t>
            </a:r>
          </a:p>
          <a:p>
            <a:pPr>
              <a:tabLst>
                <a:tab pos="95250" algn="l"/>
              </a:tabLst>
            </a:pPr>
            <a:r>
              <a:rPr lang="en-GB"/>
              <a:t>Insulin resistance is present to varying degrees in a high proportion of the general population.</a:t>
            </a:r>
            <a:r>
              <a:rPr lang="en-GB" baseline="30000"/>
              <a:t>1</a:t>
            </a:r>
            <a:r>
              <a:rPr lang="en-GB"/>
              <a:t> </a:t>
            </a:r>
          </a:p>
          <a:p>
            <a:pPr>
              <a:tabLst>
                <a:tab pos="95250" algn="l"/>
              </a:tabLst>
            </a:pPr>
            <a:r>
              <a:rPr lang="en-GB"/>
              <a:t>Insulin resistance may lead to impaired glucose tolerance (IGT) and eventually to the development of type 2 diabetes.</a:t>
            </a:r>
            <a:r>
              <a:rPr lang="en-GB" baseline="30000"/>
              <a:t>2,3</a:t>
            </a:r>
          </a:p>
          <a:p>
            <a:pPr>
              <a:tabLst>
                <a:tab pos="95250" algn="l"/>
              </a:tabLst>
            </a:pPr>
            <a:r>
              <a:rPr lang="en-GB"/>
              <a:t>&gt; 80% of individuals with type 2 diabetes are insulin resistant.</a:t>
            </a:r>
            <a:r>
              <a:rPr lang="en-GB" baseline="30000"/>
              <a:t>4</a:t>
            </a:r>
          </a:p>
          <a:p>
            <a:pPr>
              <a:tabLst>
                <a:tab pos="95250" algn="l"/>
              </a:tabLst>
            </a:pPr>
            <a:r>
              <a:rPr lang="en-GB"/>
              <a:t>Insulin resistance is also a strong predictor for the development of type 2 diabetes.</a:t>
            </a:r>
            <a:r>
              <a:rPr lang="en-GB" baseline="30000"/>
              <a:t>4</a:t>
            </a:r>
          </a:p>
          <a:p>
            <a:pPr>
              <a:tabLst>
                <a:tab pos="95250" algn="l"/>
              </a:tabLst>
            </a:pPr>
            <a:r>
              <a:rPr lang="en-GB">
                <a:cs typeface="Arial" charset="0"/>
              </a:rPr>
              <a:t>Many people with type 2 diabetes are obese – this can be up to ~85% in some populations,</a:t>
            </a:r>
            <a:r>
              <a:rPr lang="en-GB" baseline="30000">
                <a:cs typeface="Arial" charset="0"/>
              </a:rPr>
              <a:t>5</a:t>
            </a:r>
            <a:r>
              <a:rPr lang="en-GB">
                <a:cs typeface="Arial" charset="0"/>
              </a:rPr>
              <a:t> which may explain their insulin resistance.</a:t>
            </a:r>
            <a:endParaRPr lang="en-GB" baseline="30000"/>
          </a:p>
          <a:p>
            <a:pPr>
              <a:buFontTx/>
              <a:buNone/>
              <a:tabLst>
                <a:tab pos="95250" algn="l"/>
              </a:tabLst>
            </a:pPr>
            <a:r>
              <a:rPr lang="en-GB" sz="800" baseline="30000"/>
              <a:t>		1</a:t>
            </a:r>
            <a:r>
              <a:rPr lang="en-GB" sz="800"/>
              <a:t>American Diabetes Association. </a:t>
            </a:r>
            <a:r>
              <a:rPr lang="en-GB" sz="800" i="1"/>
              <a:t>Diabetes Care</a:t>
            </a:r>
            <a:r>
              <a:rPr lang="en-GB" sz="800"/>
              <a:t> 1998; </a:t>
            </a:r>
            <a:r>
              <a:rPr lang="en-GB" sz="800" b="1"/>
              <a:t>21:</a:t>
            </a:r>
            <a:r>
              <a:rPr lang="en-GB" sz="800"/>
              <a:t>310–314.</a:t>
            </a:r>
          </a:p>
          <a:p>
            <a:pPr>
              <a:buFontTx/>
              <a:buNone/>
              <a:tabLst>
                <a:tab pos="95250" algn="l"/>
              </a:tabLst>
            </a:pPr>
            <a:r>
              <a:rPr lang="en-GB" sz="800" baseline="30000"/>
              <a:t>		2</a:t>
            </a:r>
            <a:r>
              <a:rPr lang="en-GB" sz="800"/>
              <a:t>Beck-Nielsen H &amp; Groop LC. </a:t>
            </a:r>
            <a:r>
              <a:rPr lang="en-GB" sz="800" i="1"/>
              <a:t>J Clin Invest</a:t>
            </a:r>
            <a:r>
              <a:rPr lang="en-GB" sz="800"/>
              <a:t> 1994; </a:t>
            </a:r>
            <a:r>
              <a:rPr lang="en-GB" sz="800" b="1"/>
              <a:t>94:</a:t>
            </a:r>
            <a:r>
              <a:rPr lang="en-GB" sz="800"/>
              <a:t>1714–1721.</a:t>
            </a:r>
          </a:p>
          <a:p>
            <a:pPr>
              <a:buFontTx/>
              <a:buNone/>
              <a:tabLst>
                <a:tab pos="95250" algn="l"/>
              </a:tabLst>
            </a:pPr>
            <a:r>
              <a:rPr lang="en-GB" sz="800" baseline="30000"/>
              <a:t>		3</a:t>
            </a:r>
            <a:r>
              <a:rPr lang="en-GB" sz="800"/>
              <a:t>Bloomgarden ZT. </a:t>
            </a:r>
            <a:r>
              <a:rPr lang="en-GB" sz="800" i="1"/>
              <a:t>Clin Ther</a:t>
            </a:r>
            <a:r>
              <a:rPr lang="en-GB" sz="800"/>
              <a:t> 1998; </a:t>
            </a:r>
            <a:r>
              <a:rPr lang="en-GB" sz="800" b="1"/>
              <a:t>20:</a:t>
            </a:r>
            <a:r>
              <a:rPr lang="en-GB" sz="800"/>
              <a:t>216–231.</a:t>
            </a:r>
          </a:p>
          <a:p>
            <a:pPr>
              <a:buFontTx/>
              <a:buNone/>
              <a:tabLst>
                <a:tab pos="95250" algn="l"/>
              </a:tabLst>
            </a:pPr>
            <a:r>
              <a:rPr lang="en-GB" sz="800"/>
              <a:t>		</a:t>
            </a:r>
            <a:r>
              <a:rPr lang="en-GB" sz="800" baseline="30000"/>
              <a:t>4</a:t>
            </a:r>
            <a:r>
              <a:rPr lang="en-GB" sz="800"/>
              <a:t>Haffner SM, </a:t>
            </a:r>
            <a:r>
              <a:rPr lang="en-GB" sz="800" i="1"/>
              <a:t>et al</a:t>
            </a:r>
            <a:r>
              <a:rPr lang="en-GB" sz="800"/>
              <a:t>. </a:t>
            </a:r>
            <a:r>
              <a:rPr lang="en-GB" sz="800" i="1"/>
              <a:t>Circulation</a:t>
            </a:r>
            <a:r>
              <a:rPr lang="en-GB" sz="800"/>
              <a:t> 2000; </a:t>
            </a:r>
            <a:r>
              <a:rPr lang="en-GB" sz="800" b="1"/>
              <a:t>101:</a:t>
            </a:r>
            <a:r>
              <a:rPr lang="en-GB" sz="800"/>
              <a:t>975–980.</a:t>
            </a:r>
          </a:p>
          <a:p>
            <a:pPr>
              <a:buFontTx/>
              <a:buNone/>
              <a:tabLst>
                <a:tab pos="95250" algn="l"/>
              </a:tabLst>
            </a:pPr>
            <a:r>
              <a:rPr lang="en-GB" sz="800" baseline="30000">
                <a:cs typeface="Arial" charset="0"/>
              </a:rPr>
              <a:t>		5</a:t>
            </a:r>
            <a:r>
              <a:rPr lang="en-GB" sz="800">
                <a:cs typeface="Arial" charset="0"/>
              </a:rPr>
              <a:t>Boden G. </a:t>
            </a:r>
            <a:r>
              <a:rPr lang="en-GB" sz="800" i="1">
                <a:cs typeface="Arial" charset="0"/>
              </a:rPr>
              <a:t>Diabetes</a:t>
            </a:r>
            <a:r>
              <a:rPr lang="en-GB" sz="800">
                <a:cs typeface="Arial" charset="0"/>
              </a:rPr>
              <a:t> 1997; </a:t>
            </a:r>
            <a:r>
              <a:rPr lang="en-GB" sz="800" b="1">
                <a:cs typeface="Arial" charset="0"/>
              </a:rPr>
              <a:t>46:</a:t>
            </a:r>
            <a:r>
              <a:rPr lang="en-GB" sz="800">
                <a:cs typeface="Arial" charset="0"/>
              </a:rPr>
              <a:t>3–10.</a:t>
            </a:r>
          </a:p>
          <a:p>
            <a:pPr>
              <a:buFontTx/>
              <a:buNone/>
              <a:tabLst>
                <a:tab pos="95250" algn="l"/>
              </a:tabLst>
            </a:pPr>
            <a:endParaRPr lang="en-GB" sz="800"/>
          </a:p>
        </p:txBody>
      </p:sp>
    </p:spTree>
    <p:extLst>
      <p:ext uri="{BB962C8B-B14F-4D97-AF65-F5344CB8AC3E}">
        <p14:creationId xmlns:p14="http://schemas.microsoft.com/office/powerpoint/2010/main" val="105132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a:t>
            </a:fld>
            <a:endParaRPr lang="en-GB" dirty="0"/>
          </a:p>
        </p:txBody>
      </p:sp>
    </p:spTree>
    <p:extLst>
      <p:ext uri="{BB962C8B-B14F-4D97-AF65-F5344CB8AC3E}">
        <p14:creationId xmlns:p14="http://schemas.microsoft.com/office/powerpoint/2010/main" val="3802276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BAB43-C2D4-43B4-B59B-AC01B21CBAF6}" type="slidenum">
              <a:rPr lang="en-GB">
                <a:solidFill>
                  <a:prstClr val="black"/>
                </a:solidFill>
              </a:rPr>
              <a:pPr/>
              <a:t>43</a:t>
            </a:fld>
            <a:endParaRPr lang="en-GB">
              <a:solidFill>
                <a:prstClr val="black"/>
              </a:solidFill>
            </a:endParaRPr>
          </a:p>
        </p:txBody>
      </p:sp>
      <p:sp>
        <p:nvSpPr>
          <p:cNvPr id="316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6421" name="Rectangle 5"/>
          <p:cNvSpPr>
            <a:spLocks noGrp="1" noChangeArrowheads="1"/>
          </p:cNvSpPr>
          <p:nvPr>
            <p:ph type="body" idx="1"/>
          </p:nvPr>
        </p:nvSpPr>
        <p:spPr>
          <a:noFill/>
          <a:ln/>
        </p:spPr>
        <p:txBody>
          <a:bodyPr/>
          <a:lstStyle/>
          <a:p>
            <a:r>
              <a:rPr lang="en-US"/>
              <a:t>The consequences of insulin resistance at the tissue level include reduced glucose uptake into peripheral sites, that is, fat and muscle.</a:t>
            </a:r>
          </a:p>
          <a:p>
            <a:r>
              <a:rPr lang="en-US"/>
              <a:t>Combined with excessive glucose output by the liver, this leads to hyperglycemia.</a:t>
            </a:r>
          </a:p>
          <a:p>
            <a:endParaRPr lang="en-US"/>
          </a:p>
        </p:txBody>
      </p:sp>
    </p:spTree>
    <p:extLst>
      <p:ext uri="{BB962C8B-B14F-4D97-AF65-F5344CB8AC3E}">
        <p14:creationId xmlns:p14="http://schemas.microsoft.com/office/powerpoint/2010/main" val="2038650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3F03E-9CF3-4F8A-87F2-216C72E8FA73}" type="slidenum">
              <a:rPr lang="en-GB">
                <a:solidFill>
                  <a:prstClr val="black"/>
                </a:solidFill>
              </a:rPr>
              <a:pPr/>
              <a:t>44</a:t>
            </a:fld>
            <a:endParaRPr lang="en-GB">
              <a:solidFill>
                <a:prstClr val="black"/>
              </a:solidFill>
            </a:endParaRPr>
          </a:p>
        </p:txBody>
      </p:sp>
      <p:sp>
        <p:nvSpPr>
          <p:cNvPr id="396290" name="Rectangle 2"/>
          <p:cNvSpPr>
            <a:spLocks noGrp="1" noRot="1" noChangeAspect="1" noChangeArrowheads="1" noTextEdit="1"/>
          </p:cNvSpPr>
          <p:nvPr>
            <p:ph type="sldImg"/>
          </p:nvPr>
        </p:nvSpPr>
        <p:spPr bwMode="auto">
          <a:xfrm>
            <a:off x="1187450" y="784225"/>
            <a:ext cx="4492625" cy="3368675"/>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507" y="4343144"/>
            <a:ext cx="5048206" cy="4115019"/>
          </a:xfrm>
          <a:prstGeom prst="rect">
            <a:avLst/>
          </a:prstGeom>
          <a:noFill/>
          <a:ln>
            <a:miter lim="800000"/>
            <a:headEnd/>
            <a:tailEnd/>
          </a:ln>
        </p:spPr>
        <p:txBody>
          <a:bodyPr/>
          <a:lstStyle/>
          <a:p>
            <a:r>
              <a:rPr lang="en-GB"/>
              <a:t>Together with insulin resistance, </a:t>
            </a:r>
            <a:r>
              <a:rPr lang="en-US">
                <a:sym typeface="Symbol" pitchFamily="18" charset="2"/>
              </a:rPr>
              <a:t></a:t>
            </a:r>
            <a:r>
              <a:rPr lang="en-GB"/>
              <a:t>-cell dysfunction is one of the two major defects involved in development of type 2 diabetes</a:t>
            </a:r>
            <a:r>
              <a:rPr lang="en-GB" baseline="30000"/>
              <a:t>1 </a:t>
            </a:r>
            <a:r>
              <a:rPr lang="en-GB"/>
              <a:t>and is often inherited.</a:t>
            </a:r>
            <a:endParaRPr lang="en-GB" baseline="30000"/>
          </a:p>
          <a:p>
            <a:r>
              <a:rPr lang="en-US">
                <a:sym typeface="Symbol" pitchFamily="18" charset="2"/>
              </a:rPr>
              <a:t></a:t>
            </a:r>
            <a:r>
              <a:rPr lang="en-GB"/>
              <a:t>-cell dysfunction may be a consequence of insulin resistance, but also occurs in insulin-sensitive individuals.</a:t>
            </a:r>
            <a:r>
              <a:rPr lang="en-GB" baseline="30000"/>
              <a:t>2 </a:t>
            </a:r>
          </a:p>
          <a:p>
            <a:r>
              <a:rPr lang="en-GB"/>
              <a:t>In the insulin-resistant state, the pancreas is able to initially compensate for insulin resistance through increased production of insulin.</a:t>
            </a:r>
            <a:r>
              <a:rPr lang="en-GB" baseline="30000"/>
              <a:t>1 </a:t>
            </a:r>
            <a:r>
              <a:rPr lang="en-GB"/>
              <a:t>With time, however, the </a:t>
            </a:r>
            <a:r>
              <a:rPr lang="en-US">
                <a:sym typeface="Symbol" pitchFamily="18" charset="2"/>
              </a:rPr>
              <a:t></a:t>
            </a:r>
            <a:r>
              <a:rPr lang="en-GB"/>
              <a:t>-cells are unable to maintain increased insulin secretion leading to the development of impaired glucose tolerance and type 2 diabetes.</a:t>
            </a:r>
            <a:r>
              <a:rPr lang="en-GB" baseline="30000"/>
              <a:t>1</a:t>
            </a:r>
          </a:p>
          <a:p>
            <a:pPr>
              <a:buFontTx/>
              <a:buNone/>
            </a:pPr>
            <a:r>
              <a:rPr lang="en-GB" sz="800"/>
              <a:t>	</a:t>
            </a:r>
            <a:r>
              <a:rPr lang="en-GB" sz="800" baseline="30000"/>
              <a:t>1</a:t>
            </a:r>
            <a:r>
              <a:rPr lang="en-GB" sz="800"/>
              <a:t>DeFronzo RA</a:t>
            </a:r>
            <a:r>
              <a:rPr lang="en-GB" sz="800" i="1"/>
              <a:t>, et al. Diabetes Care</a:t>
            </a:r>
            <a:r>
              <a:rPr lang="en-GB" sz="800"/>
              <a:t> 1992; </a:t>
            </a:r>
            <a:r>
              <a:rPr lang="en-GB" sz="800" b="1"/>
              <a:t>15:</a:t>
            </a:r>
            <a:r>
              <a:rPr lang="en-GB" sz="800"/>
              <a:t>318–354.</a:t>
            </a:r>
          </a:p>
          <a:p>
            <a:pPr>
              <a:buFontTx/>
              <a:buNone/>
            </a:pPr>
            <a:r>
              <a:rPr lang="en-GB" sz="800"/>
              <a:t>	</a:t>
            </a:r>
            <a:r>
              <a:rPr lang="en-GB" sz="800" baseline="30000"/>
              <a:t>2</a:t>
            </a:r>
            <a:r>
              <a:rPr lang="en-GB" sz="800"/>
              <a:t>Haffner SM, </a:t>
            </a:r>
            <a:r>
              <a:rPr lang="en-GB" sz="800" i="1"/>
              <a:t>et al</a:t>
            </a:r>
            <a:r>
              <a:rPr lang="en-GB" sz="800"/>
              <a:t>. </a:t>
            </a:r>
            <a:r>
              <a:rPr lang="en-GB" sz="800" i="1"/>
              <a:t>Circulation</a:t>
            </a:r>
            <a:r>
              <a:rPr lang="en-GB" sz="800"/>
              <a:t> 2000; </a:t>
            </a:r>
            <a:r>
              <a:rPr lang="en-GB" sz="800" b="1"/>
              <a:t>101:</a:t>
            </a:r>
            <a:r>
              <a:rPr lang="en-GB" sz="800"/>
              <a:t>975–980.</a:t>
            </a:r>
          </a:p>
          <a:p>
            <a:pPr>
              <a:buFontTx/>
              <a:buNone/>
            </a:pPr>
            <a:endParaRPr lang="en-GB" sz="800"/>
          </a:p>
        </p:txBody>
      </p:sp>
    </p:spTree>
    <p:extLst>
      <p:ext uri="{BB962C8B-B14F-4D97-AF65-F5344CB8AC3E}">
        <p14:creationId xmlns:p14="http://schemas.microsoft.com/office/powerpoint/2010/main" val="65939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EFBFE-C83A-3846-B4E9-383F4ADCC40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7796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EFBFE-C83A-3846-B4E9-383F4ADCC40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03968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defTabSz="913227"/>
            <a:endParaRPr lang="en-MY">
              <a:solidFill>
                <a:prstClr val="black"/>
              </a:solidFill>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ominous octet. See text for a more detailed explanation.</a:t>
            </a:r>
          </a:p>
        </p:txBody>
      </p:sp>
    </p:spTree>
    <p:extLst>
      <p:ext uri="{BB962C8B-B14F-4D97-AF65-F5344CB8AC3E}">
        <p14:creationId xmlns:p14="http://schemas.microsoft.com/office/powerpoint/2010/main" val="124533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xfrm>
            <a:off x="1143000" y="685800"/>
            <a:ext cx="4572000" cy="3429000"/>
          </a:xfrm>
          <a:ln/>
        </p:spPr>
      </p:sp>
      <p:sp>
        <p:nvSpPr>
          <p:cNvPr id="447491" name="Notes Placeholder 2"/>
          <p:cNvSpPr>
            <a:spLocks noGrp="1"/>
          </p:cNvSpPr>
          <p:nvPr>
            <p:ph type="body" idx="1"/>
          </p:nvPr>
        </p:nvSpPr>
        <p:spPr/>
        <p:txBody>
          <a:bodyPr/>
          <a:lstStyle/>
          <a:p>
            <a:r>
              <a:rPr lang="en-US" dirty="0"/>
              <a:t>We covered information on screening and testing for type 2 diabetes in children &amp; adolescents earlier, so now we’ll focus on treatment. </a:t>
            </a:r>
          </a:p>
          <a:p>
            <a:endParaRPr lang="en-US" dirty="0"/>
          </a:p>
          <a:p>
            <a:r>
              <a:rPr lang="en-US" sz="1200" b="0" i="0" u="none" strike="noStrike" kern="1200" baseline="0" dirty="0">
                <a:solidFill>
                  <a:schemeClr val="tx1"/>
                </a:solidFill>
                <a:latin typeface="+mn-lt"/>
                <a:ea typeface="+mn-ea"/>
                <a:cs typeface="+mn-cs"/>
              </a:rPr>
              <a:t>Type 2 diabetes in youth has increased over the past 20 years, and recent estimates suggest an incidence of ~5,000 new cases per year in the U.S.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Evidence suggests that type 2 diabetes in youth is different not only from type 1 diabetes but also from type 2 diabetes in adults and has unique features, such as a more rapidly progressive decline in </a:t>
            </a:r>
            <a:r>
              <a:rPr lang="el-GR" sz="1200" b="0" i="0" u="none" strike="noStrike" kern="1200" baseline="0" dirty="0">
                <a:solidFill>
                  <a:schemeClr val="tx1"/>
                </a:solidFill>
                <a:latin typeface="+mn-lt"/>
                <a:ea typeface="+mn-ea"/>
                <a:cs typeface="+mn-cs"/>
              </a:rPr>
              <a:t>β</a:t>
            </a:r>
            <a:r>
              <a:rPr lang="en-US" sz="1200" b="0" i="0" u="none" strike="noStrike" kern="1200" baseline="0" dirty="0">
                <a:solidFill>
                  <a:schemeClr val="tx1"/>
                </a:solidFill>
                <a:latin typeface="+mn-lt"/>
                <a:ea typeface="+mn-ea"/>
                <a:cs typeface="+mn-cs"/>
              </a:rPr>
              <a:t>-cell function and accelerated development of </a:t>
            </a:r>
            <a:r>
              <a:rPr lang="fr-FR" sz="1200" b="0" i="0" u="none" strike="noStrike" kern="1200" baseline="0" dirty="0" err="1">
                <a:solidFill>
                  <a:schemeClr val="tx1"/>
                </a:solidFill>
                <a:latin typeface="+mn-lt"/>
                <a:ea typeface="+mn-ea"/>
                <a:cs typeface="+mn-cs"/>
              </a:rPr>
              <a:t>diabetes</a:t>
            </a:r>
            <a:r>
              <a:rPr lang="fr-FR" sz="1200" b="0" i="0" u="none" strike="noStrike" kern="1200" baseline="0" dirty="0">
                <a:solidFill>
                  <a:schemeClr val="tx1"/>
                </a:solidFill>
                <a:latin typeface="+mn-lt"/>
                <a:ea typeface="+mn-ea"/>
                <a:cs typeface="+mn-cs"/>
              </a:rPr>
              <a:t> complications.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Type 2 </a:t>
            </a:r>
            <a:r>
              <a:rPr lang="en-US" sz="1200" b="0" i="0" u="none" strike="noStrike" kern="1200" baseline="0" dirty="0">
                <a:solidFill>
                  <a:schemeClr val="tx1"/>
                </a:solidFill>
                <a:latin typeface="+mn-lt"/>
                <a:ea typeface="+mn-ea"/>
                <a:cs typeface="+mn-cs"/>
              </a:rPr>
              <a:t>diabetes disproportionately impacts youth of ethnic and racial minorities and can occur in complex psychosocial and cultural environments, which may make it difficult to sustain healthy lifestyle changes and self-management behaviors.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risk factors associated with type 2 diabetes in youth include adiposity, family history of diabetes, female sex, and low socioeconomic status.</a:t>
            </a:r>
            <a:endParaRPr lang="en-US" dirty="0"/>
          </a:p>
          <a:p>
            <a:endParaRPr lang="en-US" b="1" dirty="0"/>
          </a:p>
          <a:p>
            <a:r>
              <a:rPr lang="en-US" b="1" dirty="0"/>
              <a:t>[SLIDE]</a:t>
            </a:r>
          </a:p>
        </p:txBody>
      </p:sp>
      <p:sp>
        <p:nvSpPr>
          <p:cNvPr id="447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ECCC18-FE04-4421-9281-A91CA187DB1F}" type="slidenum">
              <a:rPr lang="en-US" sz="900">
                <a:latin typeface="Calibri" pitchFamily="34" charset="0"/>
              </a:rPr>
              <a:pPr algn="r" eaLnBrk="1" hangingPunct="1"/>
              <a:t>13</a:t>
            </a:fld>
            <a:endParaRPr lang="en-US" sz="900">
              <a:latin typeface="Calibri" pitchFamily="34" charset="0"/>
            </a:endParaRPr>
          </a:p>
        </p:txBody>
      </p:sp>
    </p:spTree>
    <p:extLst>
      <p:ext uri="{BB962C8B-B14F-4D97-AF65-F5344CB8AC3E}">
        <p14:creationId xmlns:p14="http://schemas.microsoft.com/office/powerpoint/2010/main" val="146818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45000"/>
              <a:buFont typeface="Wingdings" panose="05000000000000000000" pitchFamily="2" charset="2"/>
              <a:buNone/>
            </a:pPr>
            <a:endParaRPr lang="ms-MY"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ms-MY" dirty="0">
                <a:latin typeface="Arial" panose="020B0604020202020204" pitchFamily="34" charset="0"/>
                <a:ea typeface="msgothic" charset="0"/>
                <a:cs typeface="msgothic" charset="0"/>
              </a:rPr>
              <a:t>Prevalence of youth-onset type 2 diabetes by race/ethnicity. 2009 prevalence of type 2 diabetes among youth, as published by the SEARCH for Diabetes in Youth study (4). Prevalence is reported per 10,000 population at risk for type 2 diabetes (ages 10–19 years). AA, African American; AI, American Indian; API, Asian Pacific Islander; H, Hispanic; NHW, non-Hispanic white.</a:t>
            </a:r>
          </a:p>
        </p:txBody>
      </p:sp>
    </p:spTree>
    <p:extLst>
      <p:ext uri="{BB962C8B-B14F-4D97-AF65-F5344CB8AC3E}">
        <p14:creationId xmlns:p14="http://schemas.microsoft.com/office/powerpoint/2010/main" val="204848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BA850E8-18B8-4D2B-A995-DAD9F186D256}" type="slidenum">
              <a:rPr lang="en-MY" smtClean="0"/>
              <a:pPr/>
              <a:t>16</a:t>
            </a:fld>
            <a:endParaRPr lang="en-MY"/>
          </a:p>
        </p:txBody>
      </p:sp>
    </p:spTree>
    <p:extLst>
      <p:ext uri="{BB962C8B-B14F-4D97-AF65-F5344CB8AC3E}">
        <p14:creationId xmlns:p14="http://schemas.microsoft.com/office/powerpoint/2010/main" val="87516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xfrm>
            <a:off x="1143000" y="685800"/>
            <a:ext cx="4572000" cy="3429000"/>
          </a:xfrm>
          <a:ln/>
        </p:spPr>
      </p:sp>
      <p:sp>
        <p:nvSpPr>
          <p:cNvPr id="272387" name="Notes Placeholder 2"/>
          <p:cNvSpPr>
            <a:spLocks noGrp="1"/>
          </p:cNvSpPr>
          <p:nvPr>
            <p:ph type="body" idx="1"/>
          </p:nvPr>
        </p:nvSpPr>
        <p:spPr/>
        <p:txBody>
          <a:bodyPr/>
          <a:lstStyle/>
          <a:p>
            <a:r>
              <a:rPr lang="en-US" dirty="0"/>
              <a:t>The 2018 Standards of Care classifies</a:t>
            </a:r>
            <a:r>
              <a:rPr lang="en-US" baseline="0" dirty="0"/>
              <a:t> </a:t>
            </a:r>
            <a:r>
              <a:rPr lang="en-US" dirty="0"/>
              <a:t>diabetes into four general clinical categories:</a:t>
            </a:r>
          </a:p>
          <a:p>
            <a:endParaRPr lang="en-US" dirty="0"/>
          </a:p>
          <a:p>
            <a:pPr marL="448650" lvl="1" indent="-224325">
              <a:buFont typeface="Calibri" pitchFamily="34" charset="0"/>
              <a:buAutoNum type="arabicPeriod"/>
            </a:pPr>
            <a:r>
              <a:rPr lang="en-US" dirty="0"/>
              <a:t>Type 1 diabetes, due to β-cell destruction, usually leading to absolute insulin deficiency; </a:t>
            </a:r>
            <a:r>
              <a:rPr lang="en-US" b="1" dirty="0"/>
              <a:t>[CLICK]</a:t>
            </a:r>
          </a:p>
          <a:p>
            <a:pPr marL="448650" lvl="1" indent="-224325">
              <a:buFont typeface="Calibri" pitchFamily="34" charset="0"/>
              <a:buAutoNum type="arabicPeriod"/>
            </a:pPr>
            <a:r>
              <a:rPr lang="en-US" dirty="0"/>
              <a:t>Type 2 diabetes, due to a progressive insulin secretory defect frequently on the background of insulin resistance;</a:t>
            </a:r>
            <a:r>
              <a:rPr lang="en-US" b="1" dirty="0"/>
              <a:t> [CLICK]</a:t>
            </a:r>
          </a:p>
          <a:p>
            <a:pPr marL="448650" lvl="1" indent="-224325">
              <a:buFont typeface="Calibri" pitchFamily="34" charset="0"/>
              <a:buAutoNum type="arabicPeriod"/>
            </a:pPr>
            <a:r>
              <a:rPr lang="en-US" dirty="0"/>
              <a:t>Gestational diabetes mellitus, which is diabetes diagnosed in</a:t>
            </a:r>
            <a:r>
              <a:rPr lang="en-US" baseline="0" dirty="0"/>
              <a:t> the second or third trimester</a:t>
            </a:r>
            <a:r>
              <a:rPr lang="en-US" dirty="0"/>
              <a:t> pregnancy that is not clearly overt diabetes existing prior to gestation</a:t>
            </a:r>
            <a:r>
              <a:rPr lang="en-US" b="1" dirty="0"/>
              <a:t> [CLICK]</a:t>
            </a:r>
          </a:p>
          <a:p>
            <a:pPr marL="448650" lvl="1" indent="-224325">
              <a:buFont typeface="Calibri" pitchFamily="34" charset="0"/>
              <a:buAutoNum type="arabicPeriod"/>
            </a:pPr>
            <a:r>
              <a:rPr lang="en-US" dirty="0"/>
              <a:t>And</a:t>
            </a:r>
            <a:r>
              <a:rPr lang="en-US" baseline="0" dirty="0"/>
              <a:t> o</a:t>
            </a:r>
            <a:r>
              <a:rPr lang="en-US" dirty="0"/>
              <a:t>ther specific types of diabetes due to other causes,</a:t>
            </a:r>
            <a:r>
              <a:rPr lang="en-US" baseline="0" dirty="0"/>
              <a:t> such as</a:t>
            </a:r>
            <a:r>
              <a:rPr lang="en-US" dirty="0"/>
              <a:t> monogenic diabetes syndromes, diseases of the exocrine pancreas (such as cystic fibrosis and pancreatitis), and drug- or chemical-induced diabetes (such as diabetes resulting from</a:t>
            </a:r>
            <a:r>
              <a:rPr lang="en-US" baseline="0" dirty="0"/>
              <a:t> glucocorticoid use,</a:t>
            </a:r>
            <a:r>
              <a:rPr lang="en-US" dirty="0"/>
              <a:t> treatment of HIV/AIDS, or medications used after organ transplantation)</a:t>
            </a:r>
          </a:p>
          <a:p>
            <a:pPr marL="448650" lvl="1" indent="-224325"/>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solidFill>
                  <a:prstClr val="black"/>
                </a:solidFill>
              </a:rPr>
              <a:pPr algn="r"/>
              <a:t>17</a:t>
            </a:fld>
            <a:endParaRPr lang="en-US" sz="900">
              <a:solidFill>
                <a:prstClr val="black"/>
              </a:solidFill>
            </a:endParaRPr>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prstClr val="black"/>
                </a:solidFill>
              </a:rPr>
              <a:t>Reference</a:t>
            </a:r>
          </a:p>
          <a:p>
            <a:r>
              <a:rPr lang="en-US" sz="900">
                <a:solidFill>
                  <a:prstClr val="black"/>
                </a:solidFill>
              </a:rPr>
              <a:t>American Diabetes Association. Standards of medical care in diabetes—2014. Diabetes Care 2014;37(suppl 1):S14</a:t>
            </a:r>
          </a:p>
        </p:txBody>
      </p:sp>
    </p:spTree>
    <p:extLst>
      <p:ext uri="{BB962C8B-B14F-4D97-AF65-F5344CB8AC3E}">
        <p14:creationId xmlns:p14="http://schemas.microsoft.com/office/powerpoint/2010/main" val="169837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The 2018 Standards of Care additionally provide definitions for prediabetes.</a:t>
            </a:r>
            <a:endParaRPr lang="en-US" sz="1200" b="0" dirty="0">
              <a:solidFill>
                <a:srgbClr val="FFFFFF"/>
              </a:solidFill>
            </a:endParaRPr>
          </a:p>
          <a:p>
            <a:endParaRPr lang="en-US" dirty="0"/>
          </a:p>
          <a:p>
            <a:r>
              <a:rPr lang="en-US" dirty="0"/>
              <a:t>An</a:t>
            </a:r>
            <a:r>
              <a:rPr lang="en-US" baseline="0" dirty="0"/>
              <a:t> increased risk for diabetes/prediabetes is defined as</a:t>
            </a:r>
            <a:r>
              <a:rPr lang="en-US" dirty="0"/>
              <a:t>: </a:t>
            </a:r>
          </a:p>
          <a:p>
            <a:pPr lvl="1"/>
            <a:endParaRPr lang="en-US" dirty="0"/>
          </a:p>
          <a:p>
            <a:pPr lvl="1"/>
            <a:r>
              <a:rPr lang="en-US" dirty="0"/>
              <a:t>Fasting plasma glucose (FPG) of</a:t>
            </a:r>
            <a:r>
              <a:rPr lang="en-US" baseline="0" dirty="0"/>
              <a:t> </a:t>
            </a:r>
            <a:r>
              <a:rPr lang="en-US" dirty="0"/>
              <a:t>100-125 mg/</a:t>
            </a:r>
            <a:r>
              <a:rPr lang="en-US" dirty="0" err="1"/>
              <a:t>dL</a:t>
            </a:r>
            <a:r>
              <a:rPr lang="en-US" dirty="0"/>
              <a:t> </a:t>
            </a:r>
          </a:p>
          <a:p>
            <a:pPr lvl="1"/>
            <a:r>
              <a:rPr lang="en-US" dirty="0"/>
              <a:t>	</a:t>
            </a:r>
            <a:r>
              <a:rPr lang="en-US" i="1" dirty="0"/>
              <a:t>OR</a:t>
            </a:r>
          </a:p>
          <a:p>
            <a:pPr lvl="1"/>
            <a:r>
              <a:rPr lang="en-US" dirty="0"/>
              <a:t>2-hour plasma glucose of</a:t>
            </a:r>
            <a:r>
              <a:rPr lang="en-US" baseline="0" dirty="0"/>
              <a:t> 140-199</a:t>
            </a:r>
            <a:r>
              <a:rPr lang="en-US" dirty="0"/>
              <a:t> mg/</a:t>
            </a:r>
            <a:r>
              <a:rPr lang="en-US" dirty="0" err="1"/>
              <a:t>dL</a:t>
            </a:r>
            <a:r>
              <a:rPr lang="en-US" dirty="0"/>
              <a:t> during an OGTT</a:t>
            </a:r>
          </a:p>
          <a:p>
            <a:pPr lvl="2" eaLnBrk="1" hangingPunct="1"/>
            <a:r>
              <a:rPr lang="en-US" dirty="0"/>
              <a:t>OR</a:t>
            </a:r>
          </a:p>
          <a:p>
            <a:r>
              <a:rPr lang="en-US" baseline="0" dirty="0"/>
              <a:t>            </a:t>
            </a:r>
            <a:r>
              <a:rPr lang="en-US" dirty="0"/>
              <a:t>A1C between</a:t>
            </a:r>
            <a:r>
              <a:rPr lang="en-US" baseline="0" dirty="0"/>
              <a:t> 5.7-6.4%</a:t>
            </a:r>
            <a:endParaRPr lang="en-US" dirty="0"/>
          </a:p>
          <a:p>
            <a:r>
              <a:rPr lang="en-US" dirty="0"/>
              <a:t>	</a:t>
            </a:r>
          </a:p>
          <a:p>
            <a:r>
              <a:rPr lang="en-US" sz="1200" b="0" dirty="0">
                <a:solidFill>
                  <a:srgbClr val="FFFFFF"/>
                </a:solidFill>
              </a:rPr>
              <a:t>For all three tests, risk</a:t>
            </a:r>
            <a:r>
              <a:rPr lang="en-US" sz="1200" b="0" baseline="0" dirty="0">
                <a:solidFill>
                  <a:srgbClr val="FFFFFF"/>
                </a:solidFill>
              </a:rPr>
              <a:t> is continuous, extending below the lower limit of the range and becoming disproportionately greater at the higher end of the range.</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18</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139784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70FBE03-21BA-4E65-9E4E-642CB62B6CEF}" type="slidenum">
              <a:rPr lang="en-US" altLang="ms-MY" sz="1200">
                <a:latin typeface="Times New Roman" panose="02020603050405020304" pitchFamily="18" charset="0"/>
              </a:rPr>
              <a:pPr algn="r" eaLnBrk="1" hangingPunct="1"/>
              <a:t>19</a:t>
            </a:fld>
            <a:endParaRPr lang="en-US" altLang="ms-MY" sz="120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381000" y="4343400"/>
            <a:ext cx="6096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ms-MY" b="1" smtClean="0"/>
              <a:t>WHAT IS PREDIABETES?</a:t>
            </a:r>
          </a:p>
          <a:p>
            <a:r>
              <a:rPr lang="en-US" altLang="ms-MY" b="1" smtClean="0"/>
              <a:t>ANIMATION SLIDE</a:t>
            </a:r>
          </a:p>
          <a:p>
            <a:r>
              <a:rPr lang="en-US" altLang="ms-MY" smtClean="0"/>
              <a:t>Prediabetes is when an individual’s plasma glucose level is higher than normal, but not yet high enough to be diagnostic of having diabetes.  This is based upon an impaired fasting glucose, impaired glucose tolerance, and/or an elevated hemoglobin A1C (A1C).</a:t>
            </a:r>
          </a:p>
          <a:p>
            <a:r>
              <a:rPr lang="en-US" altLang="ms-MY" smtClean="0"/>
              <a:t>Individuals with IFG, IGT and/or and elevated A1C have been referred to as having prediabetes, indicating the relatively high risk for the future development of diabetes.  </a:t>
            </a:r>
          </a:p>
          <a:p>
            <a:r>
              <a:rPr lang="en-US" altLang="ms-MY" b="1" smtClean="0"/>
              <a:t>CLICK … </a:t>
            </a:r>
            <a:r>
              <a:rPr lang="en-US" altLang="ms-MY" smtClean="0"/>
              <a:t>By definition, IFG is a condition in which FPG levels range between 100 mg/dL (5.6 mmol/L) and 125 mg/dL (6.9 mmol/L) after an 8 to 12 hour fast.  </a:t>
            </a:r>
          </a:p>
          <a:p>
            <a:r>
              <a:rPr lang="en-US" altLang="ms-MY" b="1" smtClean="0"/>
              <a:t>CLICK … </a:t>
            </a:r>
            <a:r>
              <a:rPr lang="en-US" altLang="ms-MY" smtClean="0"/>
              <a:t>IGT is defined as having 2-hour plasma glucose values from an OGTT of 140 mg/dL (7.8 mmol/L) to 199 mg/dL (11.0 mmol/L).  Levels above this, or if a 2-hour blood glucose rises to 200 mg/dl or above, a person has diabetes.</a:t>
            </a:r>
          </a:p>
          <a:p>
            <a:r>
              <a:rPr lang="en-US" altLang="ms-MY" b="1" smtClean="0"/>
              <a:t>CLICK … </a:t>
            </a:r>
            <a:r>
              <a:rPr lang="en-US" altLang="ms-MY" smtClean="0"/>
              <a:t>The American Diabetes Association’s Standards of Care also state that it is reasonable to consider an A1C range of 5.7–6.4% as having prediabetes. </a:t>
            </a:r>
          </a:p>
          <a:p>
            <a:r>
              <a:rPr lang="en-US" altLang="ms-MY" b="1" smtClean="0"/>
              <a:t>CLICK …</a:t>
            </a:r>
            <a:r>
              <a:rPr lang="en-US" altLang="ms-MY" smtClean="0"/>
              <a:t> Any abnormality must be repeated and confirmed on a different day than the original test.  Although the above results can be used to diagnose diabetes, diagnosis can also be made based on unequivocal symptoms and a random glucose &gt;200 mg/dL.</a:t>
            </a:r>
          </a:p>
          <a:p>
            <a:endParaRPr lang="en-US" altLang="ms-MY" b="1" smtClean="0"/>
          </a:p>
          <a:p>
            <a:r>
              <a:rPr lang="en-US" altLang="ms-MY" b="1" smtClean="0"/>
              <a:t>Recommended Reference(s):</a:t>
            </a:r>
          </a:p>
          <a:p>
            <a:r>
              <a:rPr lang="en-US" altLang="ms-MY" smtClean="0"/>
              <a:t>Bullard KM, Saydah SH, Imperatore G, et al. Secular changes in U.S. Prediabetes prevalence defined by hemoglobin A1c and fasting plasma glucose: National Health and Nutrition Examination Surveys, 1999-2010. </a:t>
            </a:r>
            <a:r>
              <a:rPr lang="en-US" altLang="ms-MY" i="1" smtClean="0"/>
              <a:t>Diabetes Care.</a:t>
            </a:r>
            <a:r>
              <a:rPr lang="en-US" altLang="ms-MY" smtClean="0"/>
              <a:t> 2013;36:2286-2293.</a:t>
            </a:r>
          </a:p>
          <a:p>
            <a:r>
              <a:rPr lang="en-US" altLang="ms-MY" smtClean="0"/>
              <a:t>American Diabetes Association. Diagnosis and classification of diabetes mellitus. </a:t>
            </a:r>
            <a:r>
              <a:rPr lang="en-US" altLang="ms-MY" i="1" smtClean="0"/>
              <a:t>Diabetes Care</a:t>
            </a:r>
            <a:r>
              <a:rPr lang="en-US" altLang="ms-MY" smtClean="0"/>
              <a:t>. 2014;37 Suppl 1:S81-90.</a:t>
            </a:r>
          </a:p>
          <a:p>
            <a:r>
              <a:rPr lang="en-US" altLang="ms-MY" smtClean="0"/>
              <a:t>American Diabetes Association. Standards of Medical Care in Diabetes—2014 </a:t>
            </a:r>
            <a:r>
              <a:rPr lang="en-US" altLang="ms-MY" i="1" smtClean="0"/>
              <a:t>Diabetes Care</a:t>
            </a:r>
            <a:r>
              <a:rPr lang="en-US" altLang="ms-MY" smtClean="0"/>
              <a:t>. 2014;37:S14-S80.</a:t>
            </a:r>
          </a:p>
        </p:txBody>
      </p:sp>
    </p:spTree>
    <p:extLst>
      <p:ext uri="{BB962C8B-B14F-4D97-AF65-F5344CB8AC3E}">
        <p14:creationId xmlns:p14="http://schemas.microsoft.com/office/powerpoint/2010/main" val="360600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Basically the screening criteria is the same . However this time , the age of more than 25 years old were not included. As there is not </a:t>
            </a:r>
          </a:p>
          <a:p>
            <a:pPr eaLnBrk="1" hangingPunct="1">
              <a:defRPr/>
            </a:pPr>
            <a:r>
              <a:rPr lang="en-US" dirty="0" smtClean="0">
                <a:ea typeface="ＭＳ Ｐゴシック" charset="0"/>
                <a:cs typeface="+mn-cs"/>
              </a:rPr>
              <a:t>Enough strong evidence to screen this group </a:t>
            </a:r>
          </a:p>
        </p:txBody>
      </p:sp>
      <p:sp>
        <p:nvSpPr>
          <p:cNvPr id="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B41BFCC2-BED2-4B89-A071-A10EDD87BFCF}" type="slidenum">
              <a:rPr lang="en-GB" altLang="en-US"/>
              <a:pPr eaLnBrk="1" hangingPunct="1">
                <a:spcBef>
                  <a:spcPct val="0"/>
                </a:spcBef>
              </a:pPr>
              <a:t>32</a:t>
            </a:fld>
            <a:endParaRPr lang="en-GB" altLang="en-US"/>
          </a:p>
        </p:txBody>
      </p:sp>
    </p:spTree>
    <p:extLst>
      <p:ext uri="{BB962C8B-B14F-4D97-AF65-F5344CB8AC3E}">
        <p14:creationId xmlns:p14="http://schemas.microsoft.com/office/powerpoint/2010/main" val="126915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229568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2709314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
          <p:cNvGrpSpPr/>
          <p:nvPr userDrawn="1"/>
        </p:nvGrpSpPr>
        <p:grpSpPr>
          <a:xfrm>
            <a:off x="-10098" y="760166"/>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1515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4"/>
          <p:cNvGrpSpPr/>
          <p:nvPr userDrawn="1"/>
        </p:nvGrpSpPr>
        <p:grpSpPr>
          <a:xfrm>
            <a:off x="-10098" y="760166"/>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462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p:nvPr userDrawn="1"/>
        </p:nvGrpSpPr>
        <p:grpSpPr>
          <a:xfrm>
            <a:off x="-10098" y="760166"/>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80444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userDrawn="1"/>
        </p:nvGrpSpPr>
        <p:grpSpPr>
          <a:xfrm>
            <a:off x="-10098" y="760166"/>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90825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261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7570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893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09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673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2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4"/>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38949900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A7FD82-E43C-4BB2-AF42-68D568D8B4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280469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8941B6-6DDB-42B4-824A-CD8F06925E0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45952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2BAAA02-95A8-4A47-B084-B85514E969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76845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F8E5385-5CAA-4CE8-B4CA-6C5AE348B8D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56782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206AE7-2A9D-4B3E-A87B-8BBE5E8ECB4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96062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9F21046F-AD4C-4EF5-95F1-8B483A92D0D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45351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D6561DF-84A2-47DC-A594-D6A1BFC0F2E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136163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89A15EF-FA51-4220-B114-DF1FF078120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93040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7C65D5D-60AA-47DF-9D3F-FC3F9D3E54C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411552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A32C9B7-3FA8-4FFD-8616-465D58EDC65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114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SM 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12" y="3847036"/>
            <a:ext cx="6400801" cy="512015"/>
          </a:xfrm>
        </p:spPr>
        <p:txBody>
          <a:bodyPr>
            <a:normAutofit/>
          </a:bodyPr>
          <a:lstStyle>
            <a:lvl1pPr marL="0" indent="0" algn="ctr">
              <a:buNone/>
              <a:defRPr sz="2000" b="1" i="0">
                <a:solidFill>
                  <a:schemeClr val="tx1">
                    <a:tint val="75000"/>
                  </a:schemeClr>
                </a:solidFill>
              </a:defRPr>
            </a:lvl1pPr>
            <a:lvl2pPr marL="456905" indent="0" algn="ctr">
              <a:buNone/>
              <a:defRPr>
                <a:solidFill>
                  <a:schemeClr val="tx1">
                    <a:tint val="75000"/>
                  </a:schemeClr>
                </a:solidFill>
              </a:defRPr>
            </a:lvl2pPr>
            <a:lvl3pPr marL="913808" indent="0" algn="ctr">
              <a:buNone/>
              <a:defRPr>
                <a:solidFill>
                  <a:schemeClr val="tx1">
                    <a:tint val="75000"/>
                  </a:schemeClr>
                </a:solidFill>
              </a:defRPr>
            </a:lvl3pPr>
            <a:lvl4pPr marL="1370714" indent="0" algn="ctr">
              <a:buNone/>
              <a:defRPr>
                <a:solidFill>
                  <a:schemeClr val="tx1">
                    <a:tint val="75000"/>
                  </a:schemeClr>
                </a:solidFill>
              </a:defRPr>
            </a:lvl4pPr>
            <a:lvl5pPr marL="1827617" indent="0" algn="ctr">
              <a:buNone/>
              <a:defRPr>
                <a:solidFill>
                  <a:schemeClr val="tx1">
                    <a:tint val="75000"/>
                  </a:schemeClr>
                </a:solidFill>
              </a:defRPr>
            </a:lvl5pPr>
            <a:lvl6pPr marL="2284521" indent="0" algn="ctr">
              <a:buNone/>
              <a:defRPr>
                <a:solidFill>
                  <a:schemeClr val="tx1">
                    <a:tint val="75000"/>
                  </a:schemeClr>
                </a:solidFill>
              </a:defRPr>
            </a:lvl6pPr>
            <a:lvl7pPr marL="2741427" indent="0" algn="ctr">
              <a:buNone/>
              <a:defRPr>
                <a:solidFill>
                  <a:schemeClr val="tx1">
                    <a:tint val="75000"/>
                  </a:schemeClr>
                </a:solidFill>
              </a:defRPr>
            </a:lvl7pPr>
            <a:lvl8pPr marL="3198329" indent="0" algn="ctr">
              <a:buNone/>
              <a:defRPr>
                <a:solidFill>
                  <a:schemeClr val="tx1">
                    <a:tint val="75000"/>
                  </a:schemeClr>
                </a:solidFill>
              </a:defRPr>
            </a:lvl8pPr>
            <a:lvl9pPr marL="3655234" indent="0" algn="ctr">
              <a:buNone/>
              <a:defRPr>
                <a:solidFill>
                  <a:schemeClr val="tx1">
                    <a:tint val="75000"/>
                  </a:schemeClr>
                </a:solidFill>
              </a:defRPr>
            </a:lvl9pPr>
          </a:lstStyle>
          <a:p>
            <a:r>
              <a:rPr lang="en-US" dirty="0" err="1" smtClean="0"/>
              <a:t>Nama</a:t>
            </a:r>
            <a:r>
              <a:rPr lang="en-US" dirty="0" smtClean="0"/>
              <a:t> </a:t>
            </a:r>
            <a:r>
              <a:rPr lang="en-US" dirty="0" err="1" smtClean="0"/>
              <a:t>Pembentang</a:t>
            </a:r>
            <a:endParaRPr lang="en-US" dirty="0" smtClean="0"/>
          </a:p>
        </p:txBody>
      </p:sp>
      <p:sp>
        <p:nvSpPr>
          <p:cNvPr id="12" name="Title 11"/>
          <p:cNvSpPr>
            <a:spLocks noGrp="1"/>
          </p:cNvSpPr>
          <p:nvPr>
            <p:ph type="title" hasCustomPrompt="1"/>
          </p:nvPr>
        </p:nvSpPr>
        <p:spPr>
          <a:xfrm>
            <a:off x="457212" y="2391424"/>
            <a:ext cx="8229601" cy="1143000"/>
          </a:xfrm>
        </p:spPr>
        <p:txBody>
          <a:bodyPr/>
          <a:lstStyle>
            <a:lvl1pPr>
              <a:defRPr sz="3200">
                <a:solidFill>
                  <a:schemeClr val="accent1">
                    <a:lumMod val="50000"/>
                  </a:schemeClr>
                </a:solidFill>
              </a:defRPr>
            </a:lvl1pPr>
          </a:lstStyle>
          <a:p>
            <a:r>
              <a:rPr lang="en-US" dirty="0" err="1" smtClean="0"/>
              <a:t>Tajuk</a:t>
            </a:r>
            <a:endParaRPr lang="en-US" dirty="0"/>
          </a:p>
        </p:txBody>
      </p:sp>
    </p:spTree>
    <p:extLst>
      <p:ext uri="{BB962C8B-B14F-4D97-AF65-F5344CB8AC3E}">
        <p14:creationId xmlns:p14="http://schemas.microsoft.com/office/powerpoint/2010/main" val="2141339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68C1C6-079E-4875-807E-6BB39DC9741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5398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Date Placeholder 3"/>
          <p:cNvSpPr>
            <a:spLocks noGrp="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B21224D-9E07-45C3-B777-C4EBABC74A3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600576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A7FD82-E43C-4BB2-AF42-68D568D8B4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689409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8941B6-6DDB-42B4-824A-CD8F06925E0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09057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2BAAA02-95A8-4A47-B084-B85514E969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777989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F8E5385-5CAA-4CE8-B4CA-6C5AE348B8D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36449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206AE7-2A9D-4B3E-A87B-8BBE5E8ECB4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333592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9F21046F-AD4C-4EF5-95F1-8B483A92D0D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88584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D6561DF-84A2-47DC-A594-D6A1BFC0F2E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242430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89A15EF-FA51-4220-B114-DF1FF078120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6108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32092485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7C65D5D-60AA-47DF-9D3F-FC3F9D3E54C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058320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A32C9B7-3FA8-4FFD-8616-465D58EDC65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55040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68C1C6-079E-4875-807E-6BB39DC9741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005886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Date Placeholder 3"/>
          <p:cNvSpPr>
            <a:spLocks noGrp="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B21224D-9E07-45C3-B777-C4EBABC74A3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887493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A7FD82-E43C-4BB2-AF42-68D568D8B4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310729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8941B6-6DDB-42B4-824A-CD8F06925E0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358233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2BAAA02-95A8-4A47-B084-B85514E969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819257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F8E5385-5CAA-4CE8-B4CA-6C5AE348B8D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944942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206AE7-2A9D-4B3E-A87B-8BBE5E8ECB4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769438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9F21046F-AD4C-4EF5-95F1-8B483A92D0D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5058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627606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D6561DF-84A2-47DC-A594-D6A1BFC0F2E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716596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89A15EF-FA51-4220-B114-DF1FF078120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765885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7C65D5D-60AA-47DF-9D3F-FC3F9D3E54C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62118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A32C9B7-3FA8-4FFD-8616-465D58EDC65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373321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68C1C6-079E-4875-807E-6BB39DC9741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02542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Date Placeholder 3"/>
          <p:cNvSpPr>
            <a:spLocks noGrp="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B21224D-9E07-45C3-B777-C4EBABC74A3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459333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45192"/>
            <a:ext cx="7772400" cy="1143000"/>
          </a:xfrm>
        </p:spPr>
        <p:txBody>
          <a:bodyPr/>
          <a:lstStyle/>
          <a:p>
            <a:r>
              <a:rPr lang="en-US"/>
              <a:t>Click to edit Master title style</a:t>
            </a:r>
          </a:p>
        </p:txBody>
      </p:sp>
      <p:sp>
        <p:nvSpPr>
          <p:cNvPr id="3" name="Content Placeholder 2"/>
          <p:cNvSpPr>
            <a:spLocks noGrp="1"/>
          </p:cNvSpPr>
          <p:nvPr>
            <p:ph idx="1"/>
          </p:nvPr>
        </p:nvSpPr>
        <p:spPr>
          <a:xfrm>
            <a:off x="685800" y="1749843"/>
            <a:ext cx="7772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7" name="Slide Number Placeholder 6"/>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061201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5800" y="345192"/>
            <a:ext cx="7772400" cy="1143000"/>
          </a:xfrm>
        </p:spPr>
        <p:txBody>
          <a:bodyPr/>
          <a:lstStyle/>
          <a:p>
            <a:r>
              <a:rPr lang="en-US"/>
              <a:t>Click to edit Master title style</a:t>
            </a:r>
          </a:p>
        </p:txBody>
      </p:sp>
      <p:sp>
        <p:nvSpPr>
          <p:cNvPr id="5" name="Slide Number Placeholder 4"/>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5396546"/>
      </p:ext>
    </p:extLst>
  </p:cSld>
  <p:clrMapOvr>
    <a:masterClrMapping/>
  </p:clrMapOvr>
  <p:transition>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0540"/>
            <a:ext cx="4038600" cy="436562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1760540"/>
            <a:ext cx="4191000" cy="436562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7881155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6" name="Slide Number Placeholder 5"/>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4000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5"/>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7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6492253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54858"/>
            <a:ext cx="4040188" cy="639763"/>
          </a:xfrm>
        </p:spPr>
        <p:txBody>
          <a:bodyPr anchor="b"/>
          <a:lstStyle>
            <a:lvl1pPr marL="0" indent="0" algn="ctr">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8657"/>
            <a:ext cx="4040188" cy="38075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654858"/>
            <a:ext cx="4041775" cy="639763"/>
          </a:xfrm>
        </p:spPr>
        <p:txBody>
          <a:bodyPr anchor="b"/>
          <a:lstStyle>
            <a:lvl1pPr marL="0" indent="0" algn="ctr">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18657"/>
            <a:ext cx="4041775" cy="38075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1"/>
            <a:ext cx="2133600" cy="365125"/>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10" name="Slide Number Placeholder 9"/>
          <p:cNvSpPr>
            <a:spLocks noGrp="1" noChangeArrowheads="1"/>
          </p:cNvSpPr>
          <p:nvPr>
            <p:ph type="sldNum" sz="quarter" idx="12"/>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842968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229600" cy="1066800"/>
          </a:xfrm>
        </p:spPr>
        <p:txBody>
          <a:bodyPr/>
          <a:lstStyle/>
          <a:p>
            <a:r>
              <a:rPr lang="en-US"/>
              <a:t>Click to edit Master title style</a:t>
            </a:r>
          </a:p>
        </p:txBody>
      </p:sp>
      <p:sp>
        <p:nvSpPr>
          <p:cNvPr id="3" name="Table Placeholder 2"/>
          <p:cNvSpPr>
            <a:spLocks noGrp="1"/>
          </p:cNvSpPr>
          <p:nvPr>
            <p:ph type="tbl" idx="1"/>
          </p:nvPr>
        </p:nvSpPr>
        <p:spPr>
          <a:xfrm>
            <a:off x="457200" y="1712914"/>
            <a:ext cx="8458200" cy="4840287"/>
          </a:xfrm>
        </p:spPr>
        <p:txBody>
          <a:bodyPr rtlCol="0">
            <a:normAutofit/>
          </a:bodyPr>
          <a:lstStyle/>
          <a:p>
            <a:pPr lvl="0"/>
            <a:endParaRPr lang="en-US" noProof="0" dirty="0"/>
          </a:p>
        </p:txBody>
      </p:sp>
      <p:sp>
        <p:nvSpPr>
          <p:cNvPr id="4" name="Slide Number Placeholder 3"/>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6502862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base">
              <a:spcBef>
                <a:spcPct val="0"/>
              </a:spcBef>
              <a:spcAft>
                <a:spcPct val="0"/>
              </a:spcAft>
            </a:pPr>
            <a:endParaRPr lang="en-US" sz="2400" dirty="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base">
              <a:spcBef>
                <a:spcPct val="0"/>
              </a:spcBef>
              <a:spcAft>
                <a:spcPct val="0"/>
              </a:spcAft>
            </a:pPr>
            <a:endParaRPr lang="en-US" sz="2400" dirty="0">
              <a:solidFill>
                <a:prstClr val="black"/>
              </a:solidFill>
              <a:latin typeface="Calibri" pitchFamily="34" charset="0"/>
              <a:cs typeface="Arial" charset="0"/>
            </a:endParaRPr>
          </a:p>
        </p:txBody>
      </p:sp>
      <p:sp>
        <p:nvSpPr>
          <p:cNvPr id="7" name="Slide Number Placeholder 6"/>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6496402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0540"/>
            <a:ext cx="4038600" cy="4365625"/>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760540"/>
            <a:ext cx="4191000" cy="4365625"/>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10"/>
          </p:nvPr>
        </p:nvSpPr>
        <p:spPr/>
        <p:txBody>
          <a:bodyPr/>
          <a:lstStyle>
            <a:lvl1pPr defTabSz="457200" eaLnBrk="1" fontAlgn="auto" hangingPunct="1">
              <a:spcBef>
                <a:spcPts val="0"/>
              </a:spcBef>
              <a:spcAft>
                <a:spcPts val="0"/>
              </a:spcAft>
              <a:defRPr>
                <a:latin typeface="+mn-lt"/>
                <a:ea typeface="+mn-ea"/>
                <a:cs typeface="+mn-cs"/>
              </a:defRPr>
            </a:lvl1pPr>
          </a:lstStyle>
          <a:p>
            <a:pPr>
              <a:defRPr/>
            </a:pPr>
            <a:fld id="{3F9B64D7-ABB3-4330-B657-5934D74E831B}"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66529720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5800" y="345192"/>
            <a:ext cx="7772400" cy="1143000"/>
          </a:xfrm>
        </p:spPr>
        <p:txBody>
          <a:bodyPr/>
          <a:lstStyle/>
          <a:p>
            <a:r>
              <a:rPr lang="en-US"/>
              <a:t>Click to edit Master title style</a:t>
            </a:r>
          </a:p>
        </p:txBody>
      </p:sp>
      <p:sp>
        <p:nvSpPr>
          <p:cNvPr id="4" name="Rectangle 6"/>
          <p:cNvSpPr>
            <a:spLocks noGrp="1" noChangeArrowheads="1"/>
          </p:cNvSpPr>
          <p:nvPr>
            <p:ph type="sldNum" sz="quarter" idx="10"/>
          </p:nvPr>
        </p:nvSpPr>
        <p:spPr/>
        <p:txBody>
          <a:bodyPr/>
          <a:lstStyle>
            <a:lvl1pPr>
              <a:defRPr/>
            </a:lvl1pPr>
          </a:lstStyle>
          <a:p>
            <a:fld id="{2353B473-4B24-4573-AD7B-CEB54E0827B8}" type="slidenum">
              <a:rPr lang="en-US" altLang="en-US">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104040012"/>
      </p:ext>
    </p:extLst>
  </p:cSld>
  <p:clrMapOvr>
    <a:masterClrMapping/>
  </p:clrMapOvr>
  <p:transition>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5800" y="345192"/>
            <a:ext cx="7772400" cy="1143000"/>
          </a:xfrm>
        </p:spPr>
        <p:txBody>
          <a:bodyPr/>
          <a:lstStyle/>
          <a:p>
            <a:r>
              <a:rPr lang="en-US"/>
              <a:t>Click to edit Master title style</a:t>
            </a:r>
          </a:p>
        </p:txBody>
      </p:sp>
      <p:sp>
        <p:nvSpPr>
          <p:cNvPr id="4" name="Rectangle 6"/>
          <p:cNvSpPr>
            <a:spLocks noGrp="1" noChangeArrowheads="1"/>
          </p:cNvSpPr>
          <p:nvPr>
            <p:ph type="sldNum" sz="quarter" idx="12"/>
          </p:nvPr>
        </p:nvSpPr>
        <p:spPr>
          <a:xfrm>
            <a:off x="72990" y="6313207"/>
            <a:ext cx="1905000" cy="457200"/>
          </a:xfrm>
          <a:ln/>
        </p:spPr>
        <p:txBody>
          <a:bodyPr/>
          <a:lstStyle>
            <a:lvl1pPr>
              <a:defRPr/>
            </a:lvl1pPr>
          </a:lstStyle>
          <a:p>
            <a:fld id="{BD3A386A-7AC3-EE41-8AD6-E5E6E76DA56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25609956"/>
      </p:ext>
    </p:extLst>
  </p:cSld>
  <p:clrMapOvr>
    <a:masterClrMapping/>
  </p:clrMapOvr>
  <p:transition>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63550" y="1239520"/>
            <a:ext cx="8382000" cy="563563"/>
          </a:xfrm>
        </p:spPr>
        <p:txBody>
          <a:bodyPr>
            <a:normAutofit/>
          </a:bodyPr>
          <a:lstStyle>
            <a:lvl1pPr marL="0" indent="0">
              <a:lnSpc>
                <a:spcPts val="1900"/>
              </a:lnSpc>
              <a:spcAft>
                <a:spcPts val="0"/>
              </a:spcAft>
              <a:buNone/>
              <a:defRPr sz="1600" b="1">
                <a:solidFill>
                  <a:srgbClr val="522E91"/>
                </a:solidFill>
                <a:latin typeface="Arial Black"/>
                <a:cs typeface="Arial Black"/>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1846263"/>
            <a:ext cx="8305800" cy="3951288"/>
          </a:xfrm>
        </p:spPr>
        <p:txBody>
          <a:bodyPr>
            <a:normAutofit/>
          </a:bodyPr>
          <a:lstStyle>
            <a:lvl1pPr>
              <a:defRPr sz="1600"/>
            </a:lvl1pPr>
            <a:lvl2pPr>
              <a:defRPr sz="1400"/>
            </a:lvl2pPr>
            <a:lvl3pPr>
              <a:defRPr sz="14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xfrm>
            <a:off x="8496302" y="6569076"/>
            <a:ext cx="322263" cy="176213"/>
          </a:xfrm>
          <a:prstGeom prst="rect">
            <a:avLst/>
          </a:prstGeom>
        </p:spPr>
        <p:txBody>
          <a:bodyPr vert="horz" wrap="square" lIns="65306" tIns="32653" rIns="65306" bIns="32653" numCol="1" anchor="t" anchorCtr="0" compatLnSpc="1">
            <a:prstTxWarp prst="textNoShape">
              <a:avLst/>
            </a:prstTxWarp>
          </a:bodyPr>
          <a:lstStyle>
            <a:lvl1pPr>
              <a:defRPr/>
            </a:lvl1pPr>
          </a:lstStyle>
          <a:p>
            <a:pPr defTabSz="914400" fontAlgn="base">
              <a:spcBef>
                <a:spcPct val="0"/>
              </a:spcBef>
              <a:spcAft>
                <a:spcPct val="0"/>
              </a:spcAft>
            </a:pPr>
            <a:fld id="{2A53D164-4D6E-4BB9-95F1-8782548DDEB1}" type="slidenum">
              <a:rPr lang="en-US" altLang="ms-MY" smtClean="0">
                <a:solidFill>
                  <a:prstClr val="black"/>
                </a:solidFill>
                <a:cs typeface="Arial" panose="020B0604020202020204" pitchFamily="34" charset="0"/>
              </a:rPr>
              <a:pPr defTabSz="914400" fontAlgn="base">
                <a:spcBef>
                  <a:spcPct val="0"/>
                </a:spcBef>
                <a:spcAft>
                  <a:spcPct val="0"/>
                </a:spcAft>
              </a:pPr>
              <a:t>‹#›</a:t>
            </a:fld>
            <a:endParaRPr lang="en-US" altLang="ms-MY">
              <a:solidFill>
                <a:prstClr val="black"/>
              </a:solidFill>
              <a:cs typeface="Arial" panose="020B0604020202020204" pitchFamily="34" charset="0"/>
            </a:endParaRPr>
          </a:p>
        </p:txBody>
      </p:sp>
    </p:spTree>
    <p:extLst>
      <p:ext uri="{BB962C8B-B14F-4D97-AF65-F5344CB8AC3E}">
        <p14:creationId xmlns:p14="http://schemas.microsoft.com/office/powerpoint/2010/main" val="15912613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127585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048297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762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31636528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467446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330383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14668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242272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14195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230939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39218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162598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26088004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3804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7"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7"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8" name="Footer Placeholder 7"/>
          <p:cNvSpPr>
            <a:spLocks noGrp="1"/>
          </p:cNvSpPr>
          <p:nvPr>
            <p:ph type="ftr" sz="quarter" idx="11"/>
          </p:nvPr>
        </p:nvSpPr>
        <p:spPr>
          <a:xfrm>
            <a:off x="3028950" y="6356360"/>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5373758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984705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021962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212831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370527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08736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04972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93829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676023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975445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26481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4" name="Footer Placeholder 3"/>
          <p:cNvSpPr>
            <a:spLocks noGrp="1"/>
          </p:cNvSpPr>
          <p:nvPr>
            <p:ph type="ftr" sz="quarter" idx="11"/>
          </p:nvPr>
        </p:nvSpPr>
        <p:spPr>
          <a:xfrm>
            <a:off x="3028950" y="6356360"/>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8662758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842455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668906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235779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605795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094255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273233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35204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828528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87334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3405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3" name="Footer Placeholder 2"/>
          <p:cNvSpPr>
            <a:spLocks noGrp="1"/>
          </p:cNvSpPr>
          <p:nvPr>
            <p:ph type="ftr" sz="quarter" idx="11"/>
          </p:nvPr>
        </p:nvSpPr>
        <p:spPr>
          <a:xfrm>
            <a:off x="3028950" y="6356360"/>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21876939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18346887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53700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338834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07241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084921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312275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321361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40547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290355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5267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265434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53"/>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3"/>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6728406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390371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A7FD82-E43C-4BB2-AF42-68D568D8B4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80435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8941B6-6DDB-42B4-824A-CD8F06925E0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031919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2BAAA02-95A8-4A47-B084-B85514E969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3752303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F8E5385-5CAA-4CE8-B4CA-6C5AE348B8D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998133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206AE7-2A9D-4B3E-A87B-8BBE5E8ECB4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108215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9F21046F-AD4C-4EF5-95F1-8B483A92D0D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89998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D6561DF-84A2-47DC-A594-D6A1BFC0F2E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944918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89A15EF-FA51-4220-B114-DF1FF078120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081081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7C65D5D-60AA-47DF-9D3F-FC3F9D3E54C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91660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53"/>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3"/>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21042131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A32C9B7-3FA8-4FFD-8616-465D58EDC65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124175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68C1C6-079E-4875-807E-6BB39DC9741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293458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Date Placeholder 3"/>
          <p:cNvSpPr>
            <a:spLocks noGrp="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B21224D-9E07-45C3-B777-C4EBABC74A3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189750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8851397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776380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27847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321824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69994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90829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39523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1644589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72858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29086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223743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8103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9939"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39940" name="Rectangle 4"/>
          <p:cNvSpPr>
            <a:spLocks noGrp="1" noChangeArrowheads="1"/>
          </p:cNvSpPr>
          <p:nvPr>
            <p:ph type="sldNum" sz="quarter" idx="4"/>
          </p:nvPr>
        </p:nvSpPr>
        <p:spPr/>
        <p:txBody>
          <a:bodyPr/>
          <a:lstStyle>
            <a:lvl1pPr>
              <a:defRPr/>
            </a:lvl1pPr>
          </a:lstStyle>
          <a:p>
            <a:fld id="{FEBB427E-4AA6-45B4-A3B9-4B0605E5BA71}" type="slidenum">
              <a:rPr lang="en-GB">
                <a:solidFill>
                  <a:srgbClr val="000000"/>
                </a:solidFill>
              </a:rPr>
              <a:pPr/>
              <a:t>‹#›</a:t>
            </a:fld>
            <a:endParaRPr lang="en-GB">
              <a:solidFill>
                <a:srgbClr val="000000"/>
              </a:solidFill>
            </a:endParaRPr>
          </a:p>
        </p:txBody>
      </p:sp>
      <p:sp>
        <p:nvSpPr>
          <p:cNvPr id="39941" name="Rectangle 5"/>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GB"/>
              <a:t>Click to edit Master subtitle style</a:t>
            </a:r>
          </a:p>
        </p:txBody>
      </p:sp>
      <p:sp>
        <p:nvSpPr>
          <p:cNvPr id="39942"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251723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44EC44-73DE-4292-AB3A-98DB733B08C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838163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6611" indent="0">
              <a:buNone/>
              <a:defRPr sz="1800"/>
            </a:lvl2pPr>
            <a:lvl3pPr marL="913227" indent="0">
              <a:buNone/>
              <a:defRPr sz="1600"/>
            </a:lvl3pPr>
            <a:lvl4pPr marL="1369842" indent="0">
              <a:buNone/>
              <a:defRPr sz="1400"/>
            </a:lvl4pPr>
            <a:lvl5pPr marL="1826453" indent="0">
              <a:buNone/>
              <a:defRPr sz="1400"/>
            </a:lvl5pPr>
            <a:lvl6pPr marL="2283067" indent="0">
              <a:buNone/>
              <a:defRPr sz="1400"/>
            </a:lvl6pPr>
            <a:lvl7pPr marL="2739681" indent="0">
              <a:buNone/>
              <a:defRPr sz="1400"/>
            </a:lvl7pPr>
            <a:lvl8pPr marL="3196290" indent="0">
              <a:buNone/>
              <a:defRPr sz="1400"/>
            </a:lvl8pPr>
            <a:lvl9pPr marL="36529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A001C-33AE-4829-81C7-2AD7FDBC1F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818790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304804"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700599"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234D0-2DB3-493D-BB02-1FE7C456E42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72578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6611" indent="0">
              <a:buNone/>
              <a:defRPr sz="2000" b="1"/>
            </a:lvl2pPr>
            <a:lvl3pPr marL="913227" indent="0">
              <a:buNone/>
              <a:defRPr sz="1800" b="1"/>
            </a:lvl3pPr>
            <a:lvl4pPr marL="1369842" indent="0">
              <a:buNone/>
              <a:defRPr sz="1600" b="1"/>
            </a:lvl4pPr>
            <a:lvl5pPr marL="1826453" indent="0">
              <a:buNone/>
              <a:defRPr sz="1600" b="1"/>
            </a:lvl5pPr>
            <a:lvl6pPr marL="2283067" indent="0">
              <a:buNone/>
              <a:defRPr sz="1600" b="1"/>
            </a:lvl6pPr>
            <a:lvl7pPr marL="2739681" indent="0">
              <a:buNone/>
              <a:defRPr sz="1600" b="1"/>
            </a:lvl7pPr>
            <a:lvl8pPr marL="3196290" indent="0">
              <a:buNone/>
              <a:defRPr sz="1600" b="1"/>
            </a:lvl8pPr>
            <a:lvl9pPr marL="3652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92743E-12CB-4A18-92F2-0A5C7221B6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7381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C10C57-41D2-4A53-B251-0EDA5FF5D9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63632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1"/>
            <a:ext cx="1971675" cy="58118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92" y="365151"/>
            <a:ext cx="5800725" cy="58118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42024724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FACB75-B7D6-4EF4-9FE7-F7A362E297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006188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94C04C-5823-43C8-AC5F-312659D1DC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394705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1" indent="0">
              <a:buNone/>
              <a:defRPr sz="2800"/>
            </a:lvl2pPr>
            <a:lvl3pPr marL="913227" indent="0">
              <a:buNone/>
              <a:defRPr sz="2400"/>
            </a:lvl3pPr>
            <a:lvl4pPr marL="1369842" indent="0">
              <a:buNone/>
              <a:defRPr sz="2000"/>
            </a:lvl4pPr>
            <a:lvl5pPr marL="1826453" indent="0">
              <a:buNone/>
              <a:defRPr sz="2000"/>
            </a:lvl5pPr>
            <a:lvl6pPr marL="2283067" indent="0">
              <a:buNone/>
              <a:defRPr sz="2000"/>
            </a:lvl6pPr>
            <a:lvl7pPr marL="2739681" indent="0">
              <a:buNone/>
              <a:defRPr sz="2000"/>
            </a:lvl7pPr>
            <a:lvl8pPr marL="3196290" indent="0">
              <a:buNone/>
              <a:defRPr sz="2000"/>
            </a:lvl8pPr>
            <a:lvl9pPr marL="3652907" indent="0">
              <a:buNone/>
              <a:defRPr sz="2000"/>
            </a:lvl9pPr>
          </a:lstStyle>
          <a:p>
            <a:endParaRPr lang="en-MY"/>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11" indent="0">
              <a:buNone/>
              <a:defRPr sz="1200"/>
            </a:lvl2pPr>
            <a:lvl3pPr marL="913227" indent="0">
              <a:buNone/>
              <a:defRPr sz="1000"/>
            </a:lvl3pPr>
            <a:lvl4pPr marL="1369842" indent="0">
              <a:buNone/>
              <a:defRPr sz="900"/>
            </a:lvl4pPr>
            <a:lvl5pPr marL="1826453" indent="0">
              <a:buNone/>
              <a:defRPr sz="900"/>
            </a:lvl5pPr>
            <a:lvl6pPr marL="2283067" indent="0">
              <a:buNone/>
              <a:defRPr sz="900"/>
            </a:lvl6pPr>
            <a:lvl7pPr marL="2739681" indent="0">
              <a:buNone/>
              <a:defRPr sz="900"/>
            </a:lvl7pPr>
            <a:lvl8pPr marL="3196290" indent="0">
              <a:buNone/>
              <a:defRPr sz="900"/>
            </a:lvl8pPr>
            <a:lvl9pPr marL="36529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9E1E7-920C-4D0D-8715-ED950696B7A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007637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BDF72D-329F-4B53-9ABB-95DC0765A7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0804689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11"/>
            <a:ext cx="2159000" cy="581501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04812" y="76211"/>
            <a:ext cx="6327775" cy="581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ED815-4D3D-4ABF-8F95-BF137D712F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567140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80"/>
            <a:ext cx="6857280" cy="2387771"/>
          </a:xfrm>
        </p:spPr>
        <p:txBody>
          <a:bodyPr anchor="b"/>
          <a:lstStyle>
            <a:lvl1pPr algn="ctr">
              <a:defRPr sz="5443"/>
            </a:lvl1pPr>
          </a:lstStyle>
          <a:p>
            <a:r>
              <a:rPr lang="en-US" smtClean="0"/>
              <a:t>Click to edit Master title style</a:t>
            </a:r>
            <a:endParaRPr lang="ms-MY"/>
          </a:p>
        </p:txBody>
      </p:sp>
      <p:sp>
        <p:nvSpPr>
          <p:cNvPr id="3" name="Subtitle 2"/>
          <p:cNvSpPr>
            <a:spLocks noGrp="1"/>
          </p:cNvSpPr>
          <p:nvPr>
            <p:ph type="subTitle" idx="1"/>
          </p:nvPr>
        </p:nvSpPr>
        <p:spPr>
          <a:xfrm>
            <a:off x="1143360" y="3601819"/>
            <a:ext cx="6857280" cy="1656175"/>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ms-MY"/>
          </a:p>
        </p:txBody>
      </p:sp>
    </p:spTree>
    <p:extLst>
      <p:ext uri="{BB962C8B-B14F-4D97-AF65-F5344CB8AC3E}">
        <p14:creationId xmlns:p14="http://schemas.microsoft.com/office/powerpoint/2010/main" val="232965393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Tree>
    <p:extLst>
      <p:ext uri="{BB962C8B-B14F-4D97-AF65-F5344CB8AC3E}">
        <p14:creationId xmlns:p14="http://schemas.microsoft.com/office/powerpoint/2010/main" val="37826025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ms-MY"/>
          </a:p>
        </p:txBody>
      </p:sp>
      <p:sp>
        <p:nvSpPr>
          <p:cNvPr id="3" name="Text Placeholder 2"/>
          <p:cNvSpPr>
            <a:spLocks noGrp="1"/>
          </p:cNvSpPr>
          <p:nvPr>
            <p:ph type="body" idx="1"/>
          </p:nvPr>
        </p:nvSpPr>
        <p:spPr>
          <a:xfrm>
            <a:off x="623521" y="4589764"/>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4212720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671040" y="1906762"/>
            <a:ext cx="3833280" cy="43190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2561" y="1906762"/>
            <a:ext cx="3834720" cy="43190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Tree>
    <p:extLst>
      <p:ext uri="{BB962C8B-B14F-4D97-AF65-F5344CB8AC3E}">
        <p14:creationId xmlns:p14="http://schemas.microsoft.com/office/powerpoint/2010/main" val="12432326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9"/>
            <a:ext cx="7886880" cy="1324939"/>
          </a:xfrm>
        </p:spPr>
        <p:txBody>
          <a:bodyPr/>
          <a:lstStyle/>
          <a:p>
            <a:r>
              <a:rPr lang="en-US" smtClean="0"/>
              <a:t>Click to edit Master title style</a:t>
            </a:r>
            <a:endParaRPr lang="ms-MY"/>
          </a:p>
        </p:txBody>
      </p:sp>
      <p:sp>
        <p:nvSpPr>
          <p:cNvPr id="3" name="Text Placeholder 2"/>
          <p:cNvSpPr>
            <a:spLocks noGrp="1"/>
          </p:cNvSpPr>
          <p:nvPr>
            <p:ph type="body" idx="1"/>
          </p:nvPr>
        </p:nvSpPr>
        <p:spPr>
          <a:xfrm>
            <a:off x="629280" y="1680658"/>
            <a:ext cx="3869280" cy="82376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29600" y="1680658"/>
            <a:ext cx="3886560" cy="82376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Tree>
    <p:extLst>
      <p:ext uri="{BB962C8B-B14F-4D97-AF65-F5344CB8AC3E}">
        <p14:creationId xmlns:p14="http://schemas.microsoft.com/office/powerpoint/2010/main" val="70615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32092485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Tree>
    <p:extLst>
      <p:ext uri="{BB962C8B-B14F-4D97-AF65-F5344CB8AC3E}">
        <p14:creationId xmlns:p14="http://schemas.microsoft.com/office/powerpoint/2010/main" val="3190682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90571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ms-MY"/>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671025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ms-MY"/>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ms-MY"/>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5092014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Tree>
    <p:extLst>
      <p:ext uri="{BB962C8B-B14F-4D97-AF65-F5344CB8AC3E}">
        <p14:creationId xmlns:p14="http://schemas.microsoft.com/office/powerpoint/2010/main" val="30907857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671040" y="568860"/>
            <a:ext cx="5716800" cy="56569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Tree>
    <p:extLst>
      <p:ext uri="{BB962C8B-B14F-4D97-AF65-F5344CB8AC3E}">
        <p14:creationId xmlns:p14="http://schemas.microsoft.com/office/powerpoint/2010/main" val="23218786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577361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4"/>
            <a:ext cx="78867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031416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1530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4"/>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4"/>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46978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62760667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8" name="Footer Placeholder 7"/>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947322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4" name="Footer Placeholder 3"/>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417320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3" name="Footer Placeholder 2"/>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849438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1"/>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891617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1"/>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599686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4"/>
            <a:ext cx="7886700" cy="43513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8025566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4"/>
            <a:ext cx="5800725" cy="58118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61424D4-4A06-421F-97A3-CC50FBA1D2EF}" type="datetimeFigureOut">
              <a:rPr lang="en-GB" smtClean="0">
                <a:solidFill>
                  <a:prstClr val="black"/>
                </a:solidFill>
              </a:rPr>
              <a:pPr/>
              <a:t>13/02/2020</a:t>
            </a:fld>
            <a:endParaRPr lang="en-GB">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BA8BC3AB-C88A-4D09-A78B-5D1B9CEB5AA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7844452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pPr/>
              <a:t>2/13/2020</a:t>
            </a:fld>
            <a:endParaRPr lang="en-US"/>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684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86397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24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5"/>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7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6492253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584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38013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1022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42949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123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0356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291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067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290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74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31636528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2/13/2020</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601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3665263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02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296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8264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613895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249460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24310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71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7"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7"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8" name="Footer Placeholder 7"/>
          <p:cNvSpPr>
            <a:spLocks noGrp="1"/>
          </p:cNvSpPr>
          <p:nvPr>
            <p:ph type="ftr" sz="quarter" idx="11"/>
          </p:nvPr>
        </p:nvSpPr>
        <p:spPr>
          <a:xfrm>
            <a:off x="3028950" y="6356360"/>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53737582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069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212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496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09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370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2/13/2020</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0698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2894067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6649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4521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304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4" name="Footer Placeholder 3"/>
          <p:cNvSpPr>
            <a:spLocks noGrp="1"/>
          </p:cNvSpPr>
          <p:nvPr>
            <p:ph type="ftr" sz="quarter" idx="11"/>
          </p:nvPr>
        </p:nvSpPr>
        <p:spPr>
          <a:xfrm>
            <a:off x="3028950" y="6356360"/>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86627581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48522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63301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27378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412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3997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587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1295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483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868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2/13/2020</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8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3368706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3" name="Footer Placeholder 2"/>
          <p:cNvSpPr>
            <a:spLocks noGrp="1"/>
          </p:cNvSpPr>
          <p:nvPr>
            <p:ph type="ftr" sz="quarter" idx="11"/>
          </p:nvPr>
        </p:nvSpPr>
        <p:spPr>
          <a:xfrm>
            <a:off x="3028950" y="6356360"/>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218769394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972869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6317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078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9805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347888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978921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9411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5992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680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3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53"/>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3"/>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67284060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4403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8420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3863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USM 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9" y="3847023"/>
            <a:ext cx="6400801" cy="512015"/>
          </a:xfrm>
        </p:spPr>
        <p:txBody>
          <a:bodyPr>
            <a:normAutofit/>
          </a:bodyPr>
          <a:lstStyle>
            <a:lvl1pPr marL="0" indent="0" algn="ctr">
              <a:buNone/>
              <a:defRPr sz="2000" b="1" i="0">
                <a:solidFill>
                  <a:schemeClr val="tx1">
                    <a:tint val="75000"/>
                  </a:schemeClr>
                </a:solidFill>
              </a:defRPr>
            </a:lvl1pPr>
            <a:lvl2pPr marL="456905" indent="0" algn="ctr">
              <a:buNone/>
              <a:defRPr>
                <a:solidFill>
                  <a:schemeClr val="tx1">
                    <a:tint val="75000"/>
                  </a:schemeClr>
                </a:solidFill>
              </a:defRPr>
            </a:lvl2pPr>
            <a:lvl3pPr marL="913808" indent="0" algn="ctr">
              <a:buNone/>
              <a:defRPr>
                <a:solidFill>
                  <a:schemeClr val="tx1">
                    <a:tint val="75000"/>
                  </a:schemeClr>
                </a:solidFill>
              </a:defRPr>
            </a:lvl3pPr>
            <a:lvl4pPr marL="1370714" indent="0" algn="ctr">
              <a:buNone/>
              <a:defRPr>
                <a:solidFill>
                  <a:schemeClr val="tx1">
                    <a:tint val="75000"/>
                  </a:schemeClr>
                </a:solidFill>
              </a:defRPr>
            </a:lvl4pPr>
            <a:lvl5pPr marL="1827617" indent="0" algn="ctr">
              <a:buNone/>
              <a:defRPr>
                <a:solidFill>
                  <a:schemeClr val="tx1">
                    <a:tint val="75000"/>
                  </a:schemeClr>
                </a:solidFill>
              </a:defRPr>
            </a:lvl5pPr>
            <a:lvl6pPr marL="2284521" indent="0" algn="ctr">
              <a:buNone/>
              <a:defRPr>
                <a:solidFill>
                  <a:schemeClr val="tx1">
                    <a:tint val="75000"/>
                  </a:schemeClr>
                </a:solidFill>
              </a:defRPr>
            </a:lvl6pPr>
            <a:lvl7pPr marL="2741427" indent="0" algn="ctr">
              <a:buNone/>
              <a:defRPr>
                <a:solidFill>
                  <a:schemeClr val="tx1">
                    <a:tint val="75000"/>
                  </a:schemeClr>
                </a:solidFill>
              </a:defRPr>
            </a:lvl7pPr>
            <a:lvl8pPr marL="3198329" indent="0" algn="ctr">
              <a:buNone/>
              <a:defRPr>
                <a:solidFill>
                  <a:schemeClr val="tx1">
                    <a:tint val="75000"/>
                  </a:schemeClr>
                </a:solidFill>
              </a:defRPr>
            </a:lvl8pPr>
            <a:lvl9pPr marL="3655234" indent="0" algn="ctr">
              <a:buNone/>
              <a:defRPr>
                <a:solidFill>
                  <a:schemeClr val="tx1">
                    <a:tint val="75000"/>
                  </a:schemeClr>
                </a:solidFill>
              </a:defRPr>
            </a:lvl9pPr>
          </a:lstStyle>
          <a:p>
            <a:r>
              <a:rPr lang="en-US" dirty="0" err="1" smtClean="0"/>
              <a:t>Nama</a:t>
            </a:r>
            <a:r>
              <a:rPr lang="en-US" dirty="0" smtClean="0"/>
              <a:t> </a:t>
            </a:r>
            <a:r>
              <a:rPr lang="en-US" dirty="0" err="1" smtClean="0"/>
              <a:t>Pembentang</a:t>
            </a:r>
            <a:endParaRPr lang="en-US" dirty="0" smtClean="0"/>
          </a:p>
        </p:txBody>
      </p:sp>
      <p:sp>
        <p:nvSpPr>
          <p:cNvPr id="12" name="Title 11"/>
          <p:cNvSpPr>
            <a:spLocks noGrp="1"/>
          </p:cNvSpPr>
          <p:nvPr>
            <p:ph type="title" hasCustomPrompt="1"/>
          </p:nvPr>
        </p:nvSpPr>
        <p:spPr>
          <a:xfrm>
            <a:off x="457206" y="2391424"/>
            <a:ext cx="8229601" cy="1143000"/>
          </a:xfrm>
        </p:spPr>
        <p:txBody>
          <a:bodyPr/>
          <a:lstStyle>
            <a:lvl1pPr>
              <a:defRPr sz="3200">
                <a:solidFill>
                  <a:schemeClr val="accent1">
                    <a:lumMod val="50000"/>
                  </a:schemeClr>
                </a:solidFill>
              </a:defRPr>
            </a:lvl1pPr>
          </a:lstStyle>
          <a:p>
            <a:r>
              <a:rPr lang="en-US" dirty="0" err="1" smtClean="0"/>
              <a:t>Tajuk</a:t>
            </a:r>
            <a:endParaRPr lang="en-US" dirty="0"/>
          </a:p>
        </p:txBody>
      </p:sp>
    </p:spTree>
    <p:extLst>
      <p:ext uri="{BB962C8B-B14F-4D97-AF65-F5344CB8AC3E}">
        <p14:creationId xmlns:p14="http://schemas.microsoft.com/office/powerpoint/2010/main" val="329577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053672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5750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012327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7044848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0728246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9223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53"/>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3"/>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6" name="Footer Placeholder 5"/>
          <p:cNvSpPr>
            <a:spLocks noGrp="1"/>
          </p:cNvSpPr>
          <p:nvPr>
            <p:ph type="ftr" sz="quarter" idx="11"/>
          </p:nvPr>
        </p:nvSpPr>
        <p:spPr>
          <a:xfrm>
            <a:off x="3028950" y="635636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210421315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03118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755449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5227665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12596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469484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USM 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9" y="3847023"/>
            <a:ext cx="6400801" cy="512015"/>
          </a:xfrm>
        </p:spPr>
        <p:txBody>
          <a:bodyPr>
            <a:normAutofit/>
          </a:bodyPr>
          <a:lstStyle>
            <a:lvl1pPr marL="0" indent="0" algn="ctr">
              <a:buNone/>
              <a:defRPr sz="2000" b="1" i="0">
                <a:solidFill>
                  <a:schemeClr val="tx1">
                    <a:tint val="75000"/>
                  </a:schemeClr>
                </a:solidFill>
              </a:defRPr>
            </a:lvl1pPr>
            <a:lvl2pPr marL="456905" indent="0" algn="ctr">
              <a:buNone/>
              <a:defRPr>
                <a:solidFill>
                  <a:schemeClr val="tx1">
                    <a:tint val="75000"/>
                  </a:schemeClr>
                </a:solidFill>
              </a:defRPr>
            </a:lvl2pPr>
            <a:lvl3pPr marL="913808" indent="0" algn="ctr">
              <a:buNone/>
              <a:defRPr>
                <a:solidFill>
                  <a:schemeClr val="tx1">
                    <a:tint val="75000"/>
                  </a:schemeClr>
                </a:solidFill>
              </a:defRPr>
            </a:lvl3pPr>
            <a:lvl4pPr marL="1370714" indent="0" algn="ctr">
              <a:buNone/>
              <a:defRPr>
                <a:solidFill>
                  <a:schemeClr val="tx1">
                    <a:tint val="75000"/>
                  </a:schemeClr>
                </a:solidFill>
              </a:defRPr>
            </a:lvl4pPr>
            <a:lvl5pPr marL="1827617" indent="0" algn="ctr">
              <a:buNone/>
              <a:defRPr>
                <a:solidFill>
                  <a:schemeClr val="tx1">
                    <a:tint val="75000"/>
                  </a:schemeClr>
                </a:solidFill>
              </a:defRPr>
            </a:lvl5pPr>
            <a:lvl6pPr marL="2284521" indent="0" algn="ctr">
              <a:buNone/>
              <a:defRPr>
                <a:solidFill>
                  <a:schemeClr val="tx1">
                    <a:tint val="75000"/>
                  </a:schemeClr>
                </a:solidFill>
              </a:defRPr>
            </a:lvl6pPr>
            <a:lvl7pPr marL="2741427" indent="0" algn="ctr">
              <a:buNone/>
              <a:defRPr>
                <a:solidFill>
                  <a:schemeClr val="tx1">
                    <a:tint val="75000"/>
                  </a:schemeClr>
                </a:solidFill>
              </a:defRPr>
            </a:lvl7pPr>
            <a:lvl8pPr marL="3198329" indent="0" algn="ctr">
              <a:buNone/>
              <a:defRPr>
                <a:solidFill>
                  <a:schemeClr val="tx1">
                    <a:tint val="75000"/>
                  </a:schemeClr>
                </a:solidFill>
              </a:defRPr>
            </a:lvl8pPr>
            <a:lvl9pPr marL="3655234" indent="0" algn="ctr">
              <a:buNone/>
              <a:defRPr>
                <a:solidFill>
                  <a:schemeClr val="tx1">
                    <a:tint val="75000"/>
                  </a:schemeClr>
                </a:solidFill>
              </a:defRPr>
            </a:lvl9pPr>
          </a:lstStyle>
          <a:p>
            <a:r>
              <a:rPr lang="en-US" dirty="0" err="1" smtClean="0"/>
              <a:t>Nama</a:t>
            </a:r>
            <a:r>
              <a:rPr lang="en-US" dirty="0" smtClean="0"/>
              <a:t> </a:t>
            </a:r>
            <a:r>
              <a:rPr lang="en-US" dirty="0" err="1" smtClean="0"/>
              <a:t>Pembentang</a:t>
            </a:r>
            <a:endParaRPr lang="en-US" dirty="0" smtClean="0"/>
          </a:p>
        </p:txBody>
      </p:sp>
      <p:sp>
        <p:nvSpPr>
          <p:cNvPr id="12" name="Title 11"/>
          <p:cNvSpPr>
            <a:spLocks noGrp="1"/>
          </p:cNvSpPr>
          <p:nvPr>
            <p:ph type="title" hasCustomPrompt="1"/>
          </p:nvPr>
        </p:nvSpPr>
        <p:spPr>
          <a:xfrm>
            <a:off x="457206" y="2391424"/>
            <a:ext cx="8229601" cy="1143000"/>
          </a:xfrm>
        </p:spPr>
        <p:txBody>
          <a:bodyPr/>
          <a:lstStyle>
            <a:lvl1pPr>
              <a:defRPr sz="3200">
                <a:solidFill>
                  <a:schemeClr val="accent1">
                    <a:lumMod val="50000"/>
                  </a:schemeClr>
                </a:solidFill>
              </a:defRPr>
            </a:lvl1pPr>
          </a:lstStyle>
          <a:p>
            <a:r>
              <a:rPr lang="en-US" dirty="0" err="1" smtClean="0"/>
              <a:t>Tajuk</a:t>
            </a:r>
            <a:endParaRPr lang="en-US" dirty="0"/>
          </a:p>
        </p:txBody>
      </p:sp>
    </p:spTree>
    <p:extLst>
      <p:ext uri="{BB962C8B-B14F-4D97-AF65-F5344CB8AC3E}">
        <p14:creationId xmlns:p14="http://schemas.microsoft.com/office/powerpoint/2010/main" val="195092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8860935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017600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1887999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36876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116445893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8134971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7697563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911522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80466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0806606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2187112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9852235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8185352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216483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67353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1"/>
            <a:ext cx="1971675" cy="58118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92" y="365151"/>
            <a:ext cx="5800725" cy="581183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0"/>
            <a:ext cx="2057400" cy="365125"/>
          </a:xfrm>
          <a:prstGeom prst="rect">
            <a:avLst/>
          </a:prstGeom>
        </p:spPr>
        <p:txBody>
          <a:bodyPr/>
          <a:lstStyle/>
          <a:p>
            <a:fld id="{061424D4-4A06-421F-97A3-CC50FBA1D2EF}" type="datetimeFigureOut">
              <a:rPr lang="en-GB" smtClean="0"/>
              <a:pPr/>
              <a:t>13/02/2020</a:t>
            </a:fld>
            <a:endParaRPr lang="en-GB"/>
          </a:p>
        </p:txBody>
      </p:sp>
      <p:sp>
        <p:nvSpPr>
          <p:cNvPr id="5" name="Footer Placeholder 4"/>
          <p:cNvSpPr>
            <a:spLocks noGrp="1"/>
          </p:cNvSpPr>
          <p:nvPr>
            <p:ph type="ftr" sz="quarter" idx="11"/>
          </p:nvPr>
        </p:nvSpPr>
        <p:spPr>
          <a:xfrm>
            <a:off x="3028950" y="635636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60"/>
            <a:ext cx="2057400" cy="365125"/>
          </a:xfrm>
          <a:prstGeom prst="rect">
            <a:avLst/>
          </a:prstGeom>
        </p:spPr>
        <p:txBody>
          <a:bodyPr/>
          <a:lstStyle/>
          <a:p>
            <a:fld id="{BA8BC3AB-C88A-4D09-A78B-5D1B9CEB5AAC}" type="slidenum">
              <a:rPr lang="en-GB" smtClean="0"/>
              <a:pPr/>
              <a:t>‹#›</a:t>
            </a:fld>
            <a:endParaRPr lang="en-GB"/>
          </a:p>
        </p:txBody>
      </p:sp>
    </p:spTree>
    <p:extLst>
      <p:ext uri="{BB962C8B-B14F-4D97-AF65-F5344CB8AC3E}">
        <p14:creationId xmlns:p14="http://schemas.microsoft.com/office/powerpoint/2010/main" val="42024724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5777240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523073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5752374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8138902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6406434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9441348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41333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5593323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5526885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086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201705"/>
            <a:ext cx="8280400" cy="1080995"/>
          </a:xfrm>
          <a:prstGeom prst="rect">
            <a:avLst/>
          </a:prstGeom>
        </p:spPr>
        <p:txBody>
          <a:body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179388" y="6363986"/>
            <a:ext cx="1306512" cy="166199"/>
          </a:xfrm>
          <a:prstGeom prst="rect">
            <a:avLst/>
          </a:prstGeom>
        </p:spPr>
        <p:txBody>
          <a:bodyPr wrap="none" lIns="0" tIns="0" rIns="0" bIns="0" anchor="b" anchorCtr="0">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8" name="Text Placeholder 6"/>
          <p:cNvSpPr>
            <a:spLocks noGrp="1"/>
          </p:cNvSpPr>
          <p:nvPr>
            <p:ph type="body" sz="quarter" idx="11" hasCustomPrompt="1"/>
          </p:nvPr>
        </p:nvSpPr>
        <p:spPr>
          <a:xfrm>
            <a:off x="7077893" y="6363986"/>
            <a:ext cx="1499833" cy="166199"/>
          </a:xfrm>
          <a:prstGeom prst="rect">
            <a:avLst/>
          </a:prstGeom>
        </p:spPr>
        <p:txBody>
          <a:bodyPr wrap="none" lIns="0" tIns="0" rIns="0" bIns="0" anchor="b" anchorCtr="0">
            <a:spAutoFit/>
          </a:bodyPr>
          <a:lstStyle>
            <a:lvl1pPr marL="0" indent="0" algn="r">
              <a:lnSpc>
                <a:spcPct val="90000"/>
              </a:lnSpc>
              <a:spcBef>
                <a:spcPts val="0"/>
              </a:spcBef>
              <a:buNone/>
              <a:defRPr sz="1200"/>
            </a:lvl1pPr>
          </a:lstStyle>
          <a:p>
            <a:pPr lvl="0"/>
            <a:r>
              <a:rPr lang="en-US" dirty="0"/>
              <a:t>Click to add source note</a:t>
            </a:r>
            <a:endParaRPr lang="en-GB" dirty="0"/>
          </a:p>
        </p:txBody>
      </p:sp>
    </p:spTree>
    <p:extLst>
      <p:ext uri="{BB962C8B-B14F-4D97-AF65-F5344CB8AC3E}">
        <p14:creationId xmlns:p14="http://schemas.microsoft.com/office/powerpoint/2010/main" val="196421585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0010936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4876815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1641018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7333251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4313384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5088990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3003483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984220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6564898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43581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201705"/>
            <a:ext cx="8280400" cy="1080995"/>
          </a:xfrm>
          <a:prstGeom prst="rect">
            <a:avLst/>
          </a:prstGeom>
        </p:spPr>
        <p:txBody>
          <a:body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179388" y="6363986"/>
            <a:ext cx="1306512" cy="166199"/>
          </a:xfrm>
          <a:prstGeom prst="rect">
            <a:avLst/>
          </a:prstGeom>
        </p:spPr>
        <p:txBody>
          <a:bodyPr wrap="none" lIns="0" tIns="0" rIns="0" bIns="0" anchor="b" anchorCtr="0">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8" name="Text Placeholder 6"/>
          <p:cNvSpPr>
            <a:spLocks noGrp="1"/>
          </p:cNvSpPr>
          <p:nvPr>
            <p:ph type="body" sz="quarter" idx="11" hasCustomPrompt="1"/>
          </p:nvPr>
        </p:nvSpPr>
        <p:spPr>
          <a:xfrm>
            <a:off x="7077893" y="6363986"/>
            <a:ext cx="1499833" cy="166199"/>
          </a:xfrm>
          <a:prstGeom prst="rect">
            <a:avLst/>
          </a:prstGeom>
        </p:spPr>
        <p:txBody>
          <a:bodyPr wrap="none" lIns="0" tIns="0" rIns="0" bIns="0" anchor="b" anchorCtr="0">
            <a:spAutoFit/>
          </a:bodyPr>
          <a:lstStyle>
            <a:lvl1pPr marL="0" indent="0" algn="r">
              <a:lnSpc>
                <a:spcPct val="90000"/>
              </a:lnSpc>
              <a:spcBef>
                <a:spcPts val="0"/>
              </a:spcBef>
              <a:buNone/>
              <a:defRPr sz="1200"/>
            </a:lvl1pPr>
          </a:lstStyle>
          <a:p>
            <a:pPr lvl="0"/>
            <a:r>
              <a:rPr lang="en-US" dirty="0"/>
              <a:t>Click to add source note</a:t>
            </a:r>
            <a:endParaRPr lang="en-GB" dirty="0"/>
          </a:p>
        </p:txBody>
      </p:sp>
    </p:spTree>
    <p:extLst>
      <p:ext uri="{BB962C8B-B14F-4D97-AF65-F5344CB8AC3E}">
        <p14:creationId xmlns:p14="http://schemas.microsoft.com/office/powerpoint/2010/main" val="83482628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5293913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3522807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4978985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1110692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505220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0924784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220151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6163114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7332478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24034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8701958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5220825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0604015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4787515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6553911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6349423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33525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8404684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46797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6388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4625893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rgbClr val="5B89C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2850826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4477365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0094791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39427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2781232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89C7"/>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603545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4778344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295712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solidFill>
                  <a:schemeClr val="bg2">
                    <a:lumMod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10410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2726160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1424D4-4A06-421F-97A3-CC50FBA1D2EF}" type="datetimeFigureOut">
              <a:rPr lang="en-GB" smtClean="0">
                <a:solidFill>
                  <a:srgbClr val="000000"/>
                </a:solidFill>
              </a:rPr>
              <a:pPr/>
              <a:t>13/02/2020</a:t>
            </a:fld>
            <a:endParaRPr lang="en-GB">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A8BC3AB-C88A-4D09-A78B-5D1B9CEB5AA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9898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1657333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5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USM Title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47036"/>
            <a:ext cx="6400800" cy="512015"/>
          </a:xfrm>
        </p:spPr>
        <p:txBody>
          <a:bodyPr>
            <a:normAutofit/>
          </a:bodyPr>
          <a:lstStyle>
            <a:lvl1pPr marL="0" indent="0" algn="ctr">
              <a:buNone/>
              <a:defRPr sz="2000" b="1" i="0">
                <a:solidFill>
                  <a:schemeClr val="tx1">
                    <a:tint val="75000"/>
                  </a:schemeClr>
                </a:solidFill>
              </a:defRPr>
            </a:lvl1pPr>
            <a:lvl2pPr marL="456507" indent="0" algn="ctr">
              <a:buNone/>
              <a:defRPr>
                <a:solidFill>
                  <a:schemeClr val="tx1">
                    <a:tint val="75000"/>
                  </a:schemeClr>
                </a:solidFill>
              </a:defRPr>
            </a:lvl2pPr>
            <a:lvl3pPr marL="913012" indent="0" algn="ctr">
              <a:buNone/>
              <a:defRPr>
                <a:solidFill>
                  <a:schemeClr val="tx1">
                    <a:tint val="75000"/>
                  </a:schemeClr>
                </a:solidFill>
              </a:defRPr>
            </a:lvl3pPr>
            <a:lvl4pPr marL="1369518" indent="0" algn="ctr">
              <a:buNone/>
              <a:defRPr>
                <a:solidFill>
                  <a:schemeClr val="tx1">
                    <a:tint val="75000"/>
                  </a:schemeClr>
                </a:solidFill>
              </a:defRPr>
            </a:lvl4pPr>
            <a:lvl5pPr marL="1826022" indent="0" algn="ctr">
              <a:buNone/>
              <a:defRPr>
                <a:solidFill>
                  <a:schemeClr val="tx1">
                    <a:tint val="75000"/>
                  </a:schemeClr>
                </a:solidFill>
              </a:defRPr>
            </a:lvl5pPr>
            <a:lvl6pPr marL="2282531" indent="0" algn="ctr">
              <a:buNone/>
              <a:defRPr>
                <a:solidFill>
                  <a:schemeClr val="tx1">
                    <a:tint val="75000"/>
                  </a:schemeClr>
                </a:solidFill>
              </a:defRPr>
            </a:lvl6pPr>
            <a:lvl7pPr marL="2739036" indent="0" algn="ctr">
              <a:buNone/>
              <a:defRPr>
                <a:solidFill>
                  <a:schemeClr val="tx1">
                    <a:tint val="75000"/>
                  </a:schemeClr>
                </a:solidFill>
              </a:defRPr>
            </a:lvl7pPr>
            <a:lvl8pPr marL="3195539" indent="0" algn="ctr">
              <a:buNone/>
              <a:defRPr>
                <a:solidFill>
                  <a:schemeClr val="tx1">
                    <a:tint val="75000"/>
                  </a:schemeClr>
                </a:solidFill>
              </a:defRPr>
            </a:lvl8pPr>
            <a:lvl9pPr marL="3652045" indent="0" algn="ctr">
              <a:buNone/>
              <a:defRPr>
                <a:solidFill>
                  <a:schemeClr val="tx1">
                    <a:tint val="75000"/>
                  </a:schemeClr>
                </a:solidFill>
              </a:defRPr>
            </a:lvl9pPr>
          </a:lstStyle>
          <a:p>
            <a:r>
              <a:rPr lang="en-US" smtClean="0"/>
              <a:t>Click to edit Master subtitle style</a:t>
            </a:r>
            <a:endParaRPr lang="en-US" dirty="0" smtClean="0"/>
          </a:p>
        </p:txBody>
      </p:sp>
      <p:sp>
        <p:nvSpPr>
          <p:cNvPr id="12" name="Title 11"/>
          <p:cNvSpPr>
            <a:spLocks noGrp="1"/>
          </p:cNvSpPr>
          <p:nvPr>
            <p:ph type="title"/>
          </p:nvPr>
        </p:nvSpPr>
        <p:spPr>
          <a:xfrm>
            <a:off x="457200" y="2391424"/>
            <a:ext cx="8229600" cy="1143000"/>
          </a:xfrm>
        </p:spPr>
        <p:txBody>
          <a:bodyPr/>
          <a:lstStyle>
            <a:lvl1pPr>
              <a:defRPr sz="3200">
                <a:solidFill>
                  <a:schemeClr val="accent1">
                    <a:lumMod val="50000"/>
                  </a:schemeClr>
                </a:solidFill>
              </a:defRPr>
            </a:lvl1pPr>
          </a:lstStyle>
          <a:p>
            <a:r>
              <a:rPr lang="en-US" smtClean="0"/>
              <a:t>Click to edit Master title style</a:t>
            </a:r>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67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18799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838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256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278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79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9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515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93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114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5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942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5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3387575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47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USM Title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47036"/>
            <a:ext cx="6400800" cy="512015"/>
          </a:xfrm>
        </p:spPr>
        <p:txBody>
          <a:bodyPr>
            <a:normAutofit/>
          </a:bodyPr>
          <a:lstStyle>
            <a:lvl1pPr marL="0" indent="0" algn="ctr">
              <a:buNone/>
              <a:defRPr sz="2000" b="1" i="0">
                <a:solidFill>
                  <a:schemeClr val="tx1">
                    <a:tint val="75000"/>
                  </a:schemeClr>
                </a:solidFill>
              </a:defRPr>
            </a:lvl1pPr>
            <a:lvl2pPr marL="456507" indent="0" algn="ctr">
              <a:buNone/>
              <a:defRPr>
                <a:solidFill>
                  <a:schemeClr val="tx1">
                    <a:tint val="75000"/>
                  </a:schemeClr>
                </a:solidFill>
              </a:defRPr>
            </a:lvl2pPr>
            <a:lvl3pPr marL="913012" indent="0" algn="ctr">
              <a:buNone/>
              <a:defRPr>
                <a:solidFill>
                  <a:schemeClr val="tx1">
                    <a:tint val="75000"/>
                  </a:schemeClr>
                </a:solidFill>
              </a:defRPr>
            </a:lvl3pPr>
            <a:lvl4pPr marL="1369518" indent="0" algn="ctr">
              <a:buNone/>
              <a:defRPr>
                <a:solidFill>
                  <a:schemeClr val="tx1">
                    <a:tint val="75000"/>
                  </a:schemeClr>
                </a:solidFill>
              </a:defRPr>
            </a:lvl4pPr>
            <a:lvl5pPr marL="1826022" indent="0" algn="ctr">
              <a:buNone/>
              <a:defRPr>
                <a:solidFill>
                  <a:schemeClr val="tx1">
                    <a:tint val="75000"/>
                  </a:schemeClr>
                </a:solidFill>
              </a:defRPr>
            </a:lvl5pPr>
            <a:lvl6pPr marL="2282531" indent="0" algn="ctr">
              <a:buNone/>
              <a:defRPr>
                <a:solidFill>
                  <a:schemeClr val="tx1">
                    <a:tint val="75000"/>
                  </a:schemeClr>
                </a:solidFill>
              </a:defRPr>
            </a:lvl6pPr>
            <a:lvl7pPr marL="2739036" indent="0" algn="ctr">
              <a:buNone/>
              <a:defRPr>
                <a:solidFill>
                  <a:schemeClr val="tx1">
                    <a:tint val="75000"/>
                  </a:schemeClr>
                </a:solidFill>
              </a:defRPr>
            </a:lvl7pPr>
            <a:lvl8pPr marL="3195539" indent="0" algn="ctr">
              <a:buNone/>
              <a:defRPr>
                <a:solidFill>
                  <a:schemeClr val="tx1">
                    <a:tint val="75000"/>
                  </a:schemeClr>
                </a:solidFill>
              </a:defRPr>
            </a:lvl8pPr>
            <a:lvl9pPr marL="3652045" indent="0" algn="ctr">
              <a:buNone/>
              <a:defRPr>
                <a:solidFill>
                  <a:schemeClr val="tx1">
                    <a:tint val="75000"/>
                  </a:schemeClr>
                </a:solidFill>
              </a:defRPr>
            </a:lvl9pPr>
          </a:lstStyle>
          <a:p>
            <a:r>
              <a:rPr lang="en-US" smtClean="0"/>
              <a:t>Click to edit Master subtitle style</a:t>
            </a:r>
            <a:endParaRPr lang="en-US" dirty="0" smtClean="0"/>
          </a:p>
        </p:txBody>
      </p:sp>
      <p:sp>
        <p:nvSpPr>
          <p:cNvPr id="12" name="Title 11"/>
          <p:cNvSpPr>
            <a:spLocks noGrp="1"/>
          </p:cNvSpPr>
          <p:nvPr>
            <p:ph type="title"/>
          </p:nvPr>
        </p:nvSpPr>
        <p:spPr>
          <a:xfrm>
            <a:off x="457200" y="2391424"/>
            <a:ext cx="8229600" cy="1143000"/>
          </a:xfrm>
        </p:spPr>
        <p:txBody>
          <a:bodyPr/>
          <a:lstStyle>
            <a:lvl1pPr>
              <a:defRPr sz="32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2073215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4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D119A403-5F7C-494B-8ACC-9AEC4B7579B2}" type="datetimeFigureOut">
              <a:rPr lang="en-US"/>
              <a:pPr>
                <a:defRPr/>
              </a:pPr>
              <a:t>2/13/2020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EAFAF9E-6D71-47BA-A103-BA1417FFB03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D26B423-1E05-4032-93A7-DE0313445B0E}" type="datetimeFigureOut">
              <a:rPr lang="en-US"/>
              <a:pPr>
                <a:defRPr/>
              </a:pPr>
              <a:t>2/13/2020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AEB4C4F-FACD-412B-AC8D-B86728FE9DB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B7A3CC42-A7CB-41FE-A741-5D729DE457F3}" type="datetimeFigureOut">
              <a:rPr lang="en-US"/>
              <a:pPr>
                <a:defRPr/>
              </a:pPr>
              <a:t>2/13/2020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E26FE65-B8EB-45A2-86F6-9D9F4116E503}"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1"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5"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3C14558B-CEEF-4320-9F78-FE095D613A65}" type="datetimeFigureOut">
              <a:rPr lang="en-US"/>
              <a:pPr>
                <a:defRPr/>
              </a:pPr>
              <a:t>2/13/2020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794E524-D4B5-4FBB-926C-E62FA63C8962}"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EE2E63DF-3AAE-4B6F-ADD6-75193E7CE155}" type="datetimeFigureOut">
              <a:rPr lang="en-US"/>
              <a:pPr>
                <a:defRPr/>
              </a:pPr>
              <a:t>2/13/2020</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B69B1E0C-99EE-43D5-9A48-84CB9E83C16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A86F97DE-FDCF-4451-A2A6-42C2E156AF4E}" type="datetimeFigureOut">
              <a:rPr lang="en-US"/>
              <a:pPr>
                <a:defRPr/>
              </a:pPr>
              <a:t>2/13/2020</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FD147969-1233-42A8-9920-C8476B23B56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20D11116-A1E8-441C-AFBC-F2455B572B26}" type="datetimeFigureOut">
              <a:rPr lang="en-US"/>
              <a:pPr>
                <a:defRPr/>
              </a:pPr>
              <a:t>2/13/2020</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D9322ADA-D1A6-4867-9691-B59892EF61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4073353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489"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C2E884A-9671-4A6B-B7F1-0CE0566B770D}" type="datetimeFigureOut">
              <a:rPr lang="en-US"/>
              <a:pPr>
                <a:defRPr/>
              </a:pPr>
              <a:t>2/13/2020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7F346D6-0D6C-4334-B659-6779A622076F}"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111"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419FF1B-4F74-4A15-BB42-7A7BFC738A2F}" type="datetimeFigureOut">
              <a:rPr lang="en-US"/>
              <a:pPr>
                <a:defRPr/>
              </a:pPr>
              <a:t>2/13/2020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9763E66-120E-4D4C-8C9B-DB3EA9C2D25F}"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E5AD4F7-D349-48BD-B06C-7080476E0945}" type="datetimeFigureOut">
              <a:rPr lang="en-US"/>
              <a:pPr>
                <a:defRPr/>
              </a:pPr>
              <a:t>2/13/2020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3253508-0910-4250-9066-DEB3CA872BE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1" y="609600"/>
            <a:ext cx="50461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546E1456-37F1-4F9F-A6CE-2D5EE134B953}" type="datetimeFigureOut">
              <a:rPr lang="en-US"/>
              <a:pPr>
                <a:defRPr/>
              </a:pPr>
              <a:t>2/13/2020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F667254-0A41-4223-810F-1F1B9193A51D}"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17600" y="1981200"/>
            <a:ext cx="6908800" cy="4114800"/>
          </a:xfrm>
        </p:spPr>
        <p:txBody>
          <a:bodyPr/>
          <a:lstStyle/>
          <a:p>
            <a:pPr lvl="0"/>
            <a:r>
              <a:rPr lang="en-US" noProof="0" smtClean="0"/>
              <a:t>Click icon to add chart</a:t>
            </a:r>
            <a:endParaRPr lang="en-US" noProof="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ftr" sz="quarter" idx="11"/>
          </p:nvPr>
        </p:nvSpPr>
        <p:spPr/>
        <p:txBody>
          <a:bodyPr/>
          <a:lstStyle>
            <a:lvl1pPr>
              <a:defRPr/>
            </a:lvl1pPr>
          </a:lstStyle>
          <a:p>
            <a:pPr>
              <a:defRPr/>
            </a:pPr>
            <a:endParaRPr lang="en-US"/>
          </a:p>
        </p:txBody>
      </p:sp>
      <p:sp>
        <p:nvSpPr>
          <p:cNvPr id="6" name="Rectangle 4"/>
          <p:cNvSpPr>
            <a:spLocks noGrp="1" noChangeArrowheads="1"/>
          </p:cNvSpPr>
          <p:nvPr>
            <p:ph type="sldNum" sz="quarter" idx="12"/>
          </p:nvPr>
        </p:nvSpPr>
        <p:spPr/>
        <p:txBody>
          <a:bodyPr/>
          <a:lstStyle>
            <a:lvl1pPr>
              <a:defRPr/>
            </a:lvl1pPr>
          </a:lstStyle>
          <a:p>
            <a:pPr>
              <a:defRPr/>
            </a:pPr>
            <a:fld id="{E1C9FA08-D979-4102-BFF8-E07F00161DB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8288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1"/>
            <a:ext cx="4267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29101"/>
            <a:ext cx="4267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752600" y="6477000"/>
            <a:ext cx="1295400" cy="381000"/>
          </a:xfrm>
        </p:spPr>
        <p:txBody>
          <a:bodyPr/>
          <a:lstStyle>
            <a:lvl1pPr>
              <a:defRPr/>
            </a:lvl1pPr>
          </a:lstStyle>
          <a:p>
            <a:pPr>
              <a:defRPr/>
            </a:pPr>
            <a:fld id="{648734AC-8AD6-4871-9126-7C03A11E1565}" type="datetimeFigureOut">
              <a:rPr lang="en-US"/>
              <a:pPr>
                <a:defRPr/>
              </a:pPr>
              <a:t>2/13/2020</a:t>
            </a:fld>
            <a:endParaRPr lang="en-US"/>
          </a:p>
        </p:txBody>
      </p:sp>
      <p:sp>
        <p:nvSpPr>
          <p:cNvPr id="7" name="Footer Placeholder 6"/>
          <p:cNvSpPr>
            <a:spLocks noGrp="1"/>
          </p:cNvSpPr>
          <p:nvPr>
            <p:ph type="ftr" sz="quarter" idx="11"/>
          </p:nvPr>
        </p:nvSpPr>
        <p:spPr>
          <a:xfrm>
            <a:off x="3124200" y="6477000"/>
            <a:ext cx="2895600" cy="3810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477000"/>
            <a:ext cx="1143000" cy="381000"/>
          </a:xfrm>
        </p:spPr>
        <p:txBody>
          <a:bodyPr/>
          <a:lstStyle>
            <a:lvl1pPr>
              <a:defRPr/>
            </a:lvl1pPr>
          </a:lstStyle>
          <a:p>
            <a:pPr>
              <a:defRPr/>
            </a:pPr>
            <a:fld id="{175EF22B-ECE3-4241-80B3-0BA442D9246E}" type="slidenum">
              <a:rPr lang="en-US"/>
              <a:pPr>
                <a:defRPr/>
              </a:pPr>
              <a:t>‹#›</a:t>
            </a:fld>
            <a:endParaRPr lang="en-US"/>
          </a:p>
        </p:txBody>
      </p:sp>
    </p:spTree>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44450"/>
            <a:ext cx="8991600" cy="64135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600" y="704851"/>
            <a:ext cx="8686800" cy="4114800"/>
          </a:xfrm>
        </p:spPr>
        <p:txBody>
          <a:bodyPr/>
          <a:lstStyle/>
          <a:p>
            <a:pPr lvl="0"/>
            <a:r>
              <a:rPr lang="en-US" noProof="0" smtClean="0"/>
              <a:t>Click icon to add SmartArt graphic</a:t>
            </a:r>
            <a:endParaRPr lang="en-US" noProof="0"/>
          </a:p>
        </p:txBody>
      </p:sp>
      <p:sp>
        <p:nvSpPr>
          <p:cNvPr id="4" name="Footer Placeholder 3"/>
          <p:cNvSpPr>
            <a:spLocks noGrp="1"/>
          </p:cNvSpPr>
          <p:nvPr>
            <p:ph type="ftr" sz="quarter" idx="10"/>
          </p:nvPr>
        </p:nvSpPr>
        <p:spPr>
          <a:xfrm>
            <a:off x="44450" y="6350000"/>
            <a:ext cx="8077200" cy="457200"/>
          </a:xfrm>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73213"/>
            <a:ext cx="424338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0590" y="1573213"/>
            <a:ext cx="4243387"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0590" y="3808413"/>
            <a:ext cx="4243387"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fld id="{A4FCB6F0-FA50-4CD3-8CC5-24D4B920724B}" type="datetimeFigureOut">
              <a:rPr lang="en-US"/>
              <a:pPr>
                <a:defRPr/>
              </a:pPr>
              <a:t>2/13/2020</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6C2E1AFF-9025-41CF-B93B-969CDC065202}"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5410200"/>
          </a:xfrm>
        </p:spPr>
        <p:txBody>
          <a:bodyPr/>
          <a:lstStyle/>
          <a:p>
            <a:pPr lvl="0"/>
            <a:endParaRPr lang="en-US" noProof="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9"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1981200" cy="476251"/>
          </a:xfrm>
        </p:spPr>
        <p:txBody>
          <a:bodyPr/>
          <a:lstStyle>
            <a:lvl1pPr>
              <a:defRPr>
                <a:solidFill>
                  <a:schemeClr val="tx1"/>
                </a:solidFill>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1"/>
          </a:xfrm>
        </p:spPr>
        <p:txBody>
          <a:bodyPr/>
          <a:lstStyle>
            <a:lvl1pPr>
              <a:defRPr>
                <a:solidFill>
                  <a:schemeClr val="tx1"/>
                </a:solidFill>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1981200" cy="476251"/>
          </a:xfrm>
        </p:spPr>
        <p:txBody>
          <a:bodyPr/>
          <a:lstStyle>
            <a:lvl1pPr>
              <a:defRPr>
                <a:solidFill>
                  <a:schemeClr val="tx1"/>
                </a:solidFill>
              </a:defRPr>
            </a:lvl1pPr>
          </a:lstStyle>
          <a:p>
            <a:pPr>
              <a:defRPr/>
            </a:pPr>
            <a:fld id="{5CB9396B-2350-4687-9032-9648828FE22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6496548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F7F131A-0C5F-4B04-B3F5-67C62385AADD}" type="slidenum">
              <a:rPr lang="en-GB" altLang="en-US"/>
              <a:pPr/>
              <a:t>‹#›</a:t>
            </a:fld>
            <a:endParaRPr lang="en-GB" altLang="en-US"/>
          </a:p>
        </p:txBody>
      </p:sp>
    </p:spTree>
    <p:extLst>
      <p:ext uri="{BB962C8B-B14F-4D97-AF65-F5344CB8AC3E}">
        <p14:creationId xmlns:p14="http://schemas.microsoft.com/office/powerpoint/2010/main" val="3371754161"/>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DE8CC41-888C-41F2-A85C-BF28F011B8A4}" type="slidenum">
              <a:rPr lang="en-GB" altLang="en-US"/>
              <a:pPr/>
              <a:t>‹#›</a:t>
            </a:fld>
            <a:endParaRPr lang="en-GB" altLang="en-US"/>
          </a:p>
        </p:txBody>
      </p:sp>
    </p:spTree>
    <p:extLst>
      <p:ext uri="{BB962C8B-B14F-4D97-AF65-F5344CB8AC3E}">
        <p14:creationId xmlns:p14="http://schemas.microsoft.com/office/powerpoint/2010/main" val="49693012"/>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2720860-DC04-4014-AF13-E130E268FD14}" type="slidenum">
              <a:rPr lang="en-GB" altLang="en-US"/>
              <a:pPr/>
              <a:t>‹#›</a:t>
            </a:fld>
            <a:endParaRPr lang="en-GB" altLang="en-US"/>
          </a:p>
        </p:txBody>
      </p:sp>
    </p:spTree>
    <p:extLst>
      <p:ext uri="{BB962C8B-B14F-4D97-AF65-F5344CB8AC3E}">
        <p14:creationId xmlns:p14="http://schemas.microsoft.com/office/powerpoint/2010/main" val="4090962579"/>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ED4C0F6-BD76-463B-AE0D-68B5FC8B0019}" type="slidenum">
              <a:rPr lang="en-GB" altLang="en-US"/>
              <a:pPr/>
              <a:t>‹#›</a:t>
            </a:fld>
            <a:endParaRPr lang="en-GB" altLang="en-US"/>
          </a:p>
        </p:txBody>
      </p:sp>
    </p:spTree>
    <p:extLst>
      <p:ext uri="{BB962C8B-B14F-4D97-AF65-F5344CB8AC3E}">
        <p14:creationId xmlns:p14="http://schemas.microsoft.com/office/powerpoint/2010/main" val="48861976"/>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43C6810-E9E4-450B-A500-9D40CA731675}" type="slidenum">
              <a:rPr lang="en-GB" altLang="en-US"/>
              <a:pPr/>
              <a:t>‹#›</a:t>
            </a:fld>
            <a:endParaRPr lang="en-GB" altLang="en-US"/>
          </a:p>
        </p:txBody>
      </p:sp>
    </p:spTree>
    <p:extLst>
      <p:ext uri="{BB962C8B-B14F-4D97-AF65-F5344CB8AC3E}">
        <p14:creationId xmlns:p14="http://schemas.microsoft.com/office/powerpoint/2010/main" val="969423433"/>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FD3FDC1-C941-4353-BFE0-82E9236F4F45}" type="slidenum">
              <a:rPr lang="en-GB" altLang="en-US"/>
              <a:pPr/>
              <a:t>‹#›</a:t>
            </a:fld>
            <a:endParaRPr lang="en-GB" altLang="en-US"/>
          </a:p>
        </p:txBody>
      </p:sp>
    </p:spTree>
    <p:extLst>
      <p:ext uri="{BB962C8B-B14F-4D97-AF65-F5344CB8AC3E}">
        <p14:creationId xmlns:p14="http://schemas.microsoft.com/office/powerpoint/2010/main" val="42521545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FB8-41BB-4555-81DA-01617F87201D}" type="datetimeFigureOut">
              <a:rPr lang="ms-MY" smtClean="0"/>
              <a:pPr/>
              <a:t>13/02/2020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48538F4-FC70-4797-9E26-DB0DE904086E}" type="slidenum">
              <a:rPr lang="ms-MY" smtClean="0"/>
              <a:pPr/>
              <a:t>‹#›</a:t>
            </a:fld>
            <a:endParaRPr lang="ms-MY"/>
          </a:p>
        </p:txBody>
      </p:sp>
    </p:spTree>
    <p:extLst>
      <p:ext uri="{BB962C8B-B14F-4D97-AF65-F5344CB8AC3E}">
        <p14:creationId xmlns:p14="http://schemas.microsoft.com/office/powerpoint/2010/main" val="35268907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F84AFD9-A393-4AF8-A3F7-5BE4C1398FE5}" type="slidenum">
              <a:rPr lang="en-GB" altLang="en-US"/>
              <a:pPr/>
              <a:t>‹#›</a:t>
            </a:fld>
            <a:endParaRPr lang="en-GB" altLang="en-US"/>
          </a:p>
        </p:txBody>
      </p:sp>
    </p:spTree>
    <p:extLst>
      <p:ext uri="{BB962C8B-B14F-4D97-AF65-F5344CB8AC3E}">
        <p14:creationId xmlns:p14="http://schemas.microsoft.com/office/powerpoint/2010/main" val="491260432"/>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24E7F95-0B83-4442-87F0-DD7A4A572982}" type="slidenum">
              <a:rPr lang="en-GB" altLang="en-US"/>
              <a:pPr/>
              <a:t>‹#›</a:t>
            </a:fld>
            <a:endParaRPr lang="en-GB" altLang="en-US"/>
          </a:p>
        </p:txBody>
      </p:sp>
    </p:spTree>
    <p:extLst>
      <p:ext uri="{BB962C8B-B14F-4D97-AF65-F5344CB8AC3E}">
        <p14:creationId xmlns:p14="http://schemas.microsoft.com/office/powerpoint/2010/main" val="1959198994"/>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62876A6-C352-40E5-8D1C-9D7A7EB27FC1}" type="slidenum">
              <a:rPr lang="en-GB" altLang="en-US"/>
              <a:pPr/>
              <a:t>‹#›</a:t>
            </a:fld>
            <a:endParaRPr lang="en-GB" altLang="en-US"/>
          </a:p>
        </p:txBody>
      </p:sp>
    </p:spTree>
    <p:extLst>
      <p:ext uri="{BB962C8B-B14F-4D97-AF65-F5344CB8AC3E}">
        <p14:creationId xmlns:p14="http://schemas.microsoft.com/office/powerpoint/2010/main" val="3789345168"/>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AC43A85-AABF-4E76-B3DB-9E58E6BAC40A}" type="slidenum">
              <a:rPr lang="en-GB" altLang="en-US"/>
              <a:pPr/>
              <a:t>‹#›</a:t>
            </a:fld>
            <a:endParaRPr lang="en-GB" altLang="en-US"/>
          </a:p>
        </p:txBody>
      </p:sp>
    </p:spTree>
    <p:extLst>
      <p:ext uri="{BB962C8B-B14F-4D97-AF65-F5344CB8AC3E}">
        <p14:creationId xmlns:p14="http://schemas.microsoft.com/office/powerpoint/2010/main" val="3446093582"/>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CE61AE2-B300-4AA9-8661-D42855F9A8EE}" type="slidenum">
              <a:rPr lang="en-GB" altLang="en-US"/>
              <a:pPr/>
              <a:t>‹#›</a:t>
            </a:fld>
            <a:endParaRPr lang="en-GB" altLang="en-US"/>
          </a:p>
        </p:txBody>
      </p:sp>
    </p:spTree>
    <p:extLst>
      <p:ext uri="{BB962C8B-B14F-4D97-AF65-F5344CB8AC3E}">
        <p14:creationId xmlns:p14="http://schemas.microsoft.com/office/powerpoint/2010/main" val="3141009257"/>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1"/>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a:xfrm>
            <a:off x="457200" y="6245225"/>
            <a:ext cx="2133600" cy="476251"/>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5225"/>
            <a:ext cx="2895600" cy="476251"/>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1"/>
          </a:xfrm>
        </p:spPr>
        <p:txBody>
          <a:bodyPr/>
          <a:lstStyle>
            <a:lvl1pPr>
              <a:defRPr/>
            </a:lvl1pPr>
          </a:lstStyle>
          <a:p>
            <a:fld id="{9262C24C-3D10-4F25-ABED-C7C73AA76FE6}" type="slidenum">
              <a:rPr lang="en-GB" altLang="en-US"/>
              <a:pPr/>
              <a:t>‹#›</a:t>
            </a:fld>
            <a:endParaRPr lang="en-GB" altLang="en-US"/>
          </a:p>
        </p:txBody>
      </p:sp>
    </p:spTree>
    <p:extLst>
      <p:ext uri="{BB962C8B-B14F-4D97-AF65-F5344CB8AC3E}">
        <p14:creationId xmlns:p14="http://schemas.microsoft.com/office/powerpoint/2010/main" val="3652134932"/>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2/13/2020</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18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4"/>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894326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6"/>
          <p:cNvGrpSpPr/>
          <p:nvPr userDrawn="1"/>
        </p:nvGrpSpPr>
        <p:grpSpPr>
          <a:xfrm>
            <a:off x="-10098" y="760166"/>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626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4" y="6526211"/>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0.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6.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7.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6.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7.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8.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9.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0.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2.emf"/><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1.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6" Type="http://schemas.openxmlformats.org/officeDocument/2006/relationships/image" Target="../media/image4.png"/><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openxmlformats.org/officeDocument/2006/relationships/theme" Target="../theme/theme22.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6" Type="http://schemas.openxmlformats.org/officeDocument/2006/relationships/image" Target="../media/image4.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theme" Target="../theme/theme23.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6" Type="http://schemas.openxmlformats.org/officeDocument/2006/relationships/image" Target="../media/image4.png"/><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theme" Target="../theme/theme24.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image" Target="../media/image4.png"/><Relationship Id="rId2" Type="http://schemas.openxmlformats.org/officeDocument/2006/relationships/slideLayout" Target="../slideLayouts/slideLayout300.xml"/><Relationship Id="rId16" Type="http://schemas.openxmlformats.org/officeDocument/2006/relationships/theme" Target="../theme/theme25.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theme" Target="../theme/theme26.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image" Target="../media/image8.png"/><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2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9.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8.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2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image" Target="../media/image9.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image" Target="../media/image8.png"/><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2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image" Target="../media/image8.png"/><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image" Target="../media/image9.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image" Target="../media/image8.png"/><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1.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image" Target="../media/image9.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image" Target="../media/image8.png"/><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2.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4.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9.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CFB8-41BB-4555-81DA-01617F87201D}" type="datetimeFigureOut">
              <a:rPr lang="ms-MY" smtClean="0"/>
              <a:pPr/>
              <a:t>13/02/2020</a:t>
            </a:fld>
            <a:endParaRPr lang="ms-MY"/>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538F4-FC70-4797-9E26-DB0DE904086E}" type="slidenum">
              <a:rPr lang="ms-MY" smtClean="0"/>
              <a:pPr/>
              <a:t>‹#›</a:t>
            </a:fld>
            <a:endParaRPr lang="ms-MY"/>
          </a:p>
        </p:txBody>
      </p:sp>
    </p:spTree>
    <p:extLst>
      <p:ext uri="{BB962C8B-B14F-4D97-AF65-F5344CB8AC3E}">
        <p14:creationId xmlns:p14="http://schemas.microsoft.com/office/powerpoint/2010/main" val="111416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utpatient_Slide_backgrounds-03"/>
          <p:cNvPicPr>
            <a:picLocks noChangeAspect="1" noChangeArrowheads="1"/>
          </p:cNvPicPr>
          <p:nvPr userDrawn="1"/>
        </p:nvPicPr>
        <p:blipFill>
          <a:blip r:embed="rId14" cstate="print"/>
          <a:srcRect/>
          <a:stretch>
            <a:fillRect/>
          </a:stretch>
        </p:blipFill>
        <p:spPr bwMode="auto">
          <a:xfrm>
            <a:off x="0" y="1"/>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pPr>
            <a:fld id="{F48211CC-A374-4185-911D-D1D96BF1E41E}"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
        <p:nvSpPr>
          <p:cNvPr id="9" name="Rectangle 6"/>
          <p:cNvSpPr txBox="1">
            <a:spLocks noChangeArrowheads="1"/>
          </p:cNvSpPr>
          <p:nvPr userDrawn="1"/>
        </p:nvSpPr>
        <p:spPr bwMode="auto">
          <a:xfrm>
            <a:off x="73025" y="631348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fld id="{CBE83844-FC33-614E-9027-72ED74A64EB7}" type="slidenum">
              <a:rPr lang="en-US" sz="1000" smtClean="0">
                <a:solidFill>
                  <a:srgbClr val="FFFFFF"/>
                </a:solidFill>
              </a:rPr>
              <a:pPr eaLnBrk="0" fontAlgn="base" hangingPunct="0">
                <a:spcBef>
                  <a:spcPct val="0"/>
                </a:spcBef>
                <a:spcAft>
                  <a:spcPct val="0"/>
                </a:spcAft>
                <a:defRPr/>
              </a:pPr>
              <a:t>‹#›</a:t>
            </a:fld>
            <a:endParaRPr lang="en-US" sz="1000" dirty="0" smtClean="0">
              <a:solidFill>
                <a:srgbClr val="FFFFFF"/>
              </a:solidFill>
            </a:endParaRPr>
          </a:p>
        </p:txBody>
      </p:sp>
    </p:spTree>
    <p:extLst>
      <p:ext uri="{BB962C8B-B14F-4D97-AF65-F5344CB8AC3E}">
        <p14:creationId xmlns:p14="http://schemas.microsoft.com/office/powerpoint/2010/main" val="398546332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utpatient_Slide_backgrounds-03"/>
          <p:cNvPicPr>
            <a:picLocks noChangeAspect="1" noChangeArrowheads="1"/>
          </p:cNvPicPr>
          <p:nvPr userDrawn="1"/>
        </p:nvPicPr>
        <p:blipFill>
          <a:blip r:embed="rId14" cstate="print"/>
          <a:srcRect/>
          <a:stretch>
            <a:fillRect/>
          </a:stretch>
        </p:blipFill>
        <p:spPr bwMode="auto">
          <a:xfrm>
            <a:off x="0" y="1"/>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pPr>
            <a:fld id="{F48211CC-A374-4185-911D-D1D96BF1E41E}"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
        <p:nvSpPr>
          <p:cNvPr id="9" name="Rectangle 6"/>
          <p:cNvSpPr txBox="1">
            <a:spLocks noChangeArrowheads="1"/>
          </p:cNvSpPr>
          <p:nvPr userDrawn="1"/>
        </p:nvSpPr>
        <p:spPr bwMode="auto">
          <a:xfrm>
            <a:off x="73025" y="631348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fld id="{CBE83844-FC33-614E-9027-72ED74A64EB7}" type="slidenum">
              <a:rPr lang="en-US" sz="1000" smtClean="0">
                <a:solidFill>
                  <a:srgbClr val="FFFFFF"/>
                </a:solidFill>
              </a:rPr>
              <a:pPr eaLnBrk="0" fontAlgn="base" hangingPunct="0">
                <a:spcBef>
                  <a:spcPct val="0"/>
                </a:spcBef>
                <a:spcAft>
                  <a:spcPct val="0"/>
                </a:spcAft>
                <a:defRPr/>
              </a:pPr>
              <a:t>‹#›</a:t>
            </a:fld>
            <a:endParaRPr lang="en-US" sz="1000" dirty="0" smtClean="0">
              <a:solidFill>
                <a:srgbClr val="FFFFFF"/>
              </a:solidFill>
            </a:endParaRPr>
          </a:p>
        </p:txBody>
      </p:sp>
    </p:spTree>
    <p:extLst>
      <p:ext uri="{BB962C8B-B14F-4D97-AF65-F5344CB8AC3E}">
        <p14:creationId xmlns:p14="http://schemas.microsoft.com/office/powerpoint/2010/main" val="12898511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Outpatient_Slide_background_white-0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1" name="Rectangle 2"/>
          <p:cNvSpPr>
            <a:spLocks noGrp="1" noChangeArrowheads="1"/>
          </p:cNvSpPr>
          <p:nvPr>
            <p:ph type="title"/>
          </p:nvPr>
        </p:nvSpPr>
        <p:spPr bwMode="auto">
          <a:xfrm>
            <a:off x="685800" y="355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685800" y="174942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a:xfrm>
            <a:off x="7137854" y="6349584"/>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100">
                <a:solidFill>
                  <a:schemeClr val="tx1">
                    <a:lumMod val="50000"/>
                    <a:lumOff val="50000"/>
                  </a:schemeClr>
                </a:solidFill>
                <a:cs typeface="+mn-cs"/>
              </a:defRPr>
            </a:lvl1pPr>
          </a:lstStyle>
          <a:p>
            <a:pPr>
              <a:defRPr/>
            </a:pPr>
            <a:fld id="{2462ECC2-A415-4E86-873D-B602882CC3EA}"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28034339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eaLnBrk="0" fontAlgn="base" hangingPunct="0">
        <a:spcBef>
          <a:spcPct val="0"/>
        </a:spcBef>
        <a:spcAft>
          <a:spcPct val="0"/>
        </a:spcAft>
        <a:defRPr sz="4000" b="0">
          <a:solidFill>
            <a:srgbClr val="8B0000"/>
          </a:solidFill>
          <a:latin typeface="+mj-lt"/>
          <a:ea typeface="+mj-ea"/>
          <a:cs typeface="ＭＳ Ｐゴシック" pitchFamily="-1" charset="-128"/>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16932699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415340944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83562046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27905670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utpatient_Slide_backgrounds-03"/>
          <p:cNvPicPr>
            <a:picLocks noChangeAspect="1" noChangeArrowheads="1"/>
          </p:cNvPicPr>
          <p:nvPr userDrawn="1"/>
        </p:nvPicPr>
        <p:blipFill>
          <a:blip r:embed="rId14" cstate="print"/>
          <a:srcRect/>
          <a:stretch>
            <a:fillRect/>
          </a:stretch>
        </p:blipFill>
        <p:spPr bwMode="auto">
          <a:xfrm>
            <a:off x="0" y="1"/>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pPr>
            <a:fld id="{F48211CC-A374-4185-911D-D1D96BF1E41E}"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
        <p:nvSpPr>
          <p:cNvPr id="9" name="Rectangle 6"/>
          <p:cNvSpPr txBox="1">
            <a:spLocks noChangeArrowheads="1"/>
          </p:cNvSpPr>
          <p:nvPr userDrawn="1"/>
        </p:nvSpPr>
        <p:spPr bwMode="auto">
          <a:xfrm>
            <a:off x="73025" y="631348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fld id="{CBE83844-FC33-614E-9027-72ED74A64EB7}" type="slidenum">
              <a:rPr lang="en-US" sz="1000" smtClean="0">
                <a:solidFill>
                  <a:srgbClr val="FFFFFF"/>
                </a:solidFill>
              </a:rPr>
              <a:pPr eaLnBrk="0" fontAlgn="base" hangingPunct="0">
                <a:spcBef>
                  <a:spcPct val="0"/>
                </a:spcBef>
                <a:spcAft>
                  <a:spcPct val="0"/>
                </a:spcAft>
                <a:defRPr/>
              </a:pPr>
              <a:t>‹#›</a:t>
            </a:fld>
            <a:endParaRPr lang="en-US" sz="1000" dirty="0" smtClean="0">
              <a:solidFill>
                <a:srgbClr val="FFFFFF"/>
              </a:solidFill>
            </a:endParaRPr>
          </a:p>
        </p:txBody>
      </p:sp>
    </p:spTree>
    <p:extLst>
      <p:ext uri="{BB962C8B-B14F-4D97-AF65-F5344CB8AC3E}">
        <p14:creationId xmlns:p14="http://schemas.microsoft.com/office/powerpoint/2010/main" val="227803307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869056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l" eaLnBrk="0" hangingPunct="0">
              <a:defRPr sz="1400">
                <a:latin typeface="Times New Roman" pitchFamily="18" charset="0"/>
              </a:defRPr>
            </a:lvl1pPr>
          </a:lstStyle>
          <a:p>
            <a:pPr defTabSz="913227"/>
            <a:endParaRPr lang="en-GB">
              <a:solidFill>
                <a:srgbClr val="000000"/>
              </a:solidFill>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eaLnBrk="0" hangingPunct="0">
              <a:defRPr sz="1400">
                <a:latin typeface="Times New Roman" pitchFamily="18" charset="0"/>
              </a:defRPr>
            </a:lvl1pPr>
          </a:lstStyle>
          <a:p>
            <a:pPr defTabSz="913227"/>
            <a:endParaRPr lang="en-GB">
              <a:solidFill>
                <a:srgbClr val="000000"/>
              </a:solidFill>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8" tIns="45661" rIns="91318" bIns="45661" numCol="1" anchor="t" anchorCtr="0" compatLnSpc="1">
            <a:prstTxWarp prst="textNoShape">
              <a:avLst/>
            </a:prstTxWarp>
          </a:bodyPr>
          <a:lstStyle>
            <a:lvl1pPr algn="r" eaLnBrk="0" hangingPunct="0">
              <a:defRPr sz="1400">
                <a:latin typeface="Times New Roman" pitchFamily="18" charset="0"/>
              </a:defRPr>
            </a:lvl1pPr>
          </a:lstStyle>
          <a:p>
            <a:pPr defTabSz="913227"/>
            <a:fld id="{B64B332B-2176-45D1-BF1D-2ACA2414996D}" type="slidenum">
              <a:rPr lang="en-GB">
                <a:solidFill>
                  <a:srgbClr val="000000"/>
                </a:solidFill>
              </a:rPr>
              <a:pPr defTabSz="913227"/>
              <a:t>‹#›</a:t>
            </a:fld>
            <a:endParaRPr lang="en-GB">
              <a:solidFill>
                <a:srgbClr val="000000"/>
              </a:solidFill>
            </a:endParaRPr>
          </a:p>
        </p:txBody>
      </p:sp>
      <p:sp>
        <p:nvSpPr>
          <p:cNvPr id="3077" name="Rectangle 5"/>
          <p:cNvSpPr>
            <a:spLocks noGrp="1" noChangeArrowheads="1"/>
          </p:cNvSpPr>
          <p:nvPr>
            <p:ph type="body" idx="1"/>
          </p:nvPr>
        </p:nvSpPr>
        <p:spPr bwMode="auto">
          <a:xfrm>
            <a:off x="304807"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title"/>
          </p:nvPr>
        </p:nvSpPr>
        <p:spPr bwMode="auto">
          <a:xfrm>
            <a:off x="304804" y="76200"/>
            <a:ext cx="8610600" cy="1143000"/>
          </a:xfrm>
          <a:prstGeom prst="rect">
            <a:avLst/>
          </a:prstGeom>
          <a:noFill/>
          <a:ln w="9525">
            <a:noFill/>
            <a:miter lim="800000"/>
            <a:headEnd/>
            <a:tailEnd/>
          </a:ln>
          <a:effectLst/>
        </p:spPr>
        <p:txBody>
          <a:bodyPr vert="horz" wrap="square" lIns="91318" tIns="45661" rIns="91318" bIns="45661" numCol="1" anchor="ctr" anchorCtr="0" compatLnSpc="1">
            <a:prstTxWarp prst="textNoShape">
              <a:avLst/>
            </a:prstTxWarp>
          </a:bodyPr>
          <a:lstStyle/>
          <a:p>
            <a:pPr lvl="0"/>
            <a:r>
              <a:rPr lang="en-GB"/>
              <a:t>Click to edit Master title style</a:t>
            </a:r>
          </a:p>
        </p:txBody>
      </p:sp>
      <p:sp>
        <p:nvSpPr>
          <p:cNvPr id="3079" name="Line 7"/>
          <p:cNvSpPr>
            <a:spLocks noChangeShapeType="1"/>
          </p:cNvSpPr>
          <p:nvPr/>
        </p:nvSpPr>
        <p:spPr bwMode="auto">
          <a:xfrm>
            <a:off x="304804" y="1295400"/>
            <a:ext cx="8610600" cy="0"/>
          </a:xfrm>
          <a:prstGeom prst="line">
            <a:avLst/>
          </a:prstGeom>
          <a:noFill/>
          <a:ln w="12700">
            <a:solidFill>
              <a:srgbClr val="99CCFF"/>
            </a:solidFill>
            <a:round/>
            <a:headEnd/>
            <a:tailEnd/>
          </a:ln>
          <a:effectLst/>
        </p:spPr>
        <p:txBody>
          <a:bodyPr wrap="none" lIns="91318" tIns="45661" rIns="91318" bIns="45661" anchor="ctr"/>
          <a:lstStyle/>
          <a:p>
            <a:pPr defTabSz="913227"/>
            <a:endParaRPr lang="en-MY">
              <a:solidFill>
                <a:srgbClr val="000000"/>
              </a:solidFill>
            </a:endParaRPr>
          </a:p>
        </p:txBody>
      </p:sp>
      <p:sp>
        <p:nvSpPr>
          <p:cNvPr id="3080" name="Rectangle 8"/>
          <p:cNvSpPr>
            <a:spLocks noChangeArrowheads="1"/>
          </p:cNvSpPr>
          <p:nvPr userDrawn="1"/>
        </p:nvSpPr>
        <p:spPr bwMode="auto">
          <a:xfrm>
            <a:off x="0" y="6264280"/>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238296563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6611" algn="l" rtl="0" eaLnBrk="0" fontAlgn="base" hangingPunct="0">
        <a:spcBef>
          <a:spcPct val="0"/>
        </a:spcBef>
        <a:spcAft>
          <a:spcPct val="0"/>
        </a:spcAft>
        <a:defRPr sz="3600">
          <a:solidFill>
            <a:srgbClr val="FFFF99"/>
          </a:solidFill>
          <a:latin typeface="Arial" charset="0"/>
        </a:defRPr>
      </a:lvl6pPr>
      <a:lvl7pPr marL="913227" algn="l" rtl="0" eaLnBrk="0" fontAlgn="base" hangingPunct="0">
        <a:spcBef>
          <a:spcPct val="0"/>
        </a:spcBef>
        <a:spcAft>
          <a:spcPct val="0"/>
        </a:spcAft>
        <a:defRPr sz="3600">
          <a:solidFill>
            <a:srgbClr val="FFFF99"/>
          </a:solidFill>
          <a:latin typeface="Arial" charset="0"/>
        </a:defRPr>
      </a:lvl7pPr>
      <a:lvl8pPr marL="1369842" algn="l" rtl="0" eaLnBrk="0" fontAlgn="base" hangingPunct="0">
        <a:spcBef>
          <a:spcPct val="0"/>
        </a:spcBef>
        <a:spcAft>
          <a:spcPct val="0"/>
        </a:spcAft>
        <a:defRPr sz="3600">
          <a:solidFill>
            <a:srgbClr val="FFFF99"/>
          </a:solidFill>
          <a:latin typeface="Arial" charset="0"/>
        </a:defRPr>
      </a:lvl8pPr>
      <a:lvl9pPr marL="1826453" algn="l" rtl="0" eaLnBrk="0" fontAlgn="base" hangingPunct="0">
        <a:spcBef>
          <a:spcPct val="0"/>
        </a:spcBef>
        <a:spcAft>
          <a:spcPct val="0"/>
        </a:spcAft>
        <a:defRPr sz="3600">
          <a:solidFill>
            <a:srgbClr val="FFFF99"/>
          </a:solidFill>
          <a:latin typeface="Arial" charset="0"/>
        </a:defRPr>
      </a:lvl9pPr>
    </p:titleStyle>
    <p:bodyStyle>
      <a:lvl1pPr marL="342460" indent="-342460" algn="l" rtl="0" eaLnBrk="0" fontAlgn="base" hangingPunct="0">
        <a:spcBef>
          <a:spcPct val="20000"/>
        </a:spcBef>
        <a:spcAft>
          <a:spcPct val="0"/>
        </a:spcAft>
        <a:buChar char="•"/>
        <a:defRPr sz="2800">
          <a:solidFill>
            <a:schemeClr val="bg1"/>
          </a:solidFill>
          <a:latin typeface="+mn-lt"/>
          <a:ea typeface="+mn-ea"/>
          <a:cs typeface="+mn-cs"/>
        </a:defRPr>
      </a:lvl1pPr>
      <a:lvl2pPr marL="741996" indent="-285381" algn="l" rtl="0" eaLnBrk="0" fontAlgn="base" hangingPunct="0">
        <a:spcBef>
          <a:spcPct val="20000"/>
        </a:spcBef>
        <a:spcAft>
          <a:spcPct val="0"/>
        </a:spcAft>
        <a:buChar char="–"/>
        <a:defRPr sz="2600">
          <a:solidFill>
            <a:schemeClr val="bg1"/>
          </a:solidFill>
          <a:latin typeface="+mn-lt"/>
          <a:ea typeface="+mn-ea"/>
          <a:cs typeface="+mn-cs"/>
        </a:defRPr>
      </a:lvl2pPr>
      <a:lvl3pPr marL="1141536" indent="-228308" algn="l" rtl="0" eaLnBrk="0" fontAlgn="base" hangingPunct="0">
        <a:spcBef>
          <a:spcPct val="20000"/>
        </a:spcBef>
        <a:spcAft>
          <a:spcPct val="0"/>
        </a:spcAft>
        <a:buChar char="•"/>
        <a:defRPr sz="2600">
          <a:solidFill>
            <a:schemeClr val="bg1"/>
          </a:solidFill>
          <a:latin typeface="+mn-lt"/>
          <a:ea typeface="+mn-ea"/>
          <a:cs typeface="+mn-cs"/>
        </a:defRPr>
      </a:lvl3pPr>
      <a:lvl4pPr marL="1598147" indent="-228308" algn="l" rtl="0" eaLnBrk="0" fontAlgn="base" hangingPunct="0">
        <a:spcBef>
          <a:spcPct val="20000"/>
        </a:spcBef>
        <a:spcAft>
          <a:spcPct val="0"/>
        </a:spcAft>
        <a:buChar char="–"/>
        <a:defRPr sz="2400">
          <a:solidFill>
            <a:schemeClr val="bg1"/>
          </a:solidFill>
          <a:latin typeface="+mn-lt"/>
          <a:ea typeface="+mn-ea"/>
          <a:cs typeface="+mn-cs"/>
        </a:defRPr>
      </a:lvl4pPr>
      <a:lvl5pPr marL="2054762" indent="-228308" algn="l" rtl="0" eaLnBrk="0" fontAlgn="base" hangingPunct="0">
        <a:spcBef>
          <a:spcPct val="20000"/>
        </a:spcBef>
        <a:spcAft>
          <a:spcPct val="0"/>
        </a:spcAft>
        <a:buChar char="»"/>
        <a:defRPr sz="2400">
          <a:solidFill>
            <a:schemeClr val="bg1"/>
          </a:solidFill>
          <a:latin typeface="+mn-lt"/>
          <a:ea typeface="+mn-ea"/>
          <a:cs typeface="+mn-cs"/>
        </a:defRPr>
      </a:lvl5pPr>
      <a:lvl6pPr marL="2511374" indent="-228308" algn="l" rtl="0" eaLnBrk="0" fontAlgn="base" hangingPunct="0">
        <a:spcBef>
          <a:spcPct val="20000"/>
        </a:spcBef>
        <a:spcAft>
          <a:spcPct val="0"/>
        </a:spcAft>
        <a:buChar char="»"/>
        <a:defRPr sz="2400">
          <a:solidFill>
            <a:schemeClr val="bg1"/>
          </a:solidFill>
          <a:latin typeface="+mn-lt"/>
          <a:ea typeface="+mn-ea"/>
          <a:cs typeface="+mn-cs"/>
        </a:defRPr>
      </a:lvl6pPr>
      <a:lvl7pPr marL="2967987" indent="-228308" algn="l" rtl="0" eaLnBrk="0" fontAlgn="base" hangingPunct="0">
        <a:spcBef>
          <a:spcPct val="20000"/>
        </a:spcBef>
        <a:spcAft>
          <a:spcPct val="0"/>
        </a:spcAft>
        <a:buChar char="»"/>
        <a:defRPr sz="2400">
          <a:solidFill>
            <a:schemeClr val="bg1"/>
          </a:solidFill>
          <a:latin typeface="+mn-lt"/>
          <a:ea typeface="+mn-ea"/>
          <a:cs typeface="+mn-cs"/>
        </a:defRPr>
      </a:lvl7pPr>
      <a:lvl8pPr marL="3424601" indent="-228308" algn="l" rtl="0" eaLnBrk="0" fontAlgn="base" hangingPunct="0">
        <a:spcBef>
          <a:spcPct val="20000"/>
        </a:spcBef>
        <a:spcAft>
          <a:spcPct val="0"/>
        </a:spcAft>
        <a:buChar char="»"/>
        <a:defRPr sz="2400">
          <a:solidFill>
            <a:schemeClr val="bg1"/>
          </a:solidFill>
          <a:latin typeface="+mn-lt"/>
          <a:ea typeface="+mn-ea"/>
          <a:cs typeface="+mn-cs"/>
        </a:defRPr>
      </a:lvl8pPr>
      <a:lvl9pPr marL="3881214" indent="-228308" algn="l" rtl="0" eaLnBrk="0" fontAlgn="base" hangingPunct="0">
        <a:spcBef>
          <a:spcPct val="20000"/>
        </a:spcBef>
        <a:spcAft>
          <a:spcPct val="0"/>
        </a:spcAft>
        <a:buChar char="»"/>
        <a:defRPr sz="2400">
          <a:solidFill>
            <a:schemeClr val="bg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1"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2" algn="l" defTabSz="913227" rtl="0" eaLnBrk="1" latinLnBrk="0" hangingPunct="1">
        <a:defRPr sz="1800" kern="1200">
          <a:solidFill>
            <a:schemeClr val="tx1"/>
          </a:solidFill>
          <a:latin typeface="+mn-lt"/>
          <a:ea typeface="+mn-ea"/>
          <a:cs typeface="+mn-cs"/>
        </a:defRPr>
      </a:lvl4pPr>
      <a:lvl5pPr marL="1826453" algn="l" defTabSz="913227" rtl="0" eaLnBrk="1" latinLnBrk="0" hangingPunct="1">
        <a:defRPr sz="1800" kern="1200">
          <a:solidFill>
            <a:schemeClr val="tx1"/>
          </a:solidFill>
          <a:latin typeface="+mn-lt"/>
          <a:ea typeface="+mn-ea"/>
          <a:cs typeface="+mn-cs"/>
        </a:defRPr>
      </a:lvl5pPr>
      <a:lvl6pPr marL="2283067"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0" algn="l" defTabSz="913227" rtl="0" eaLnBrk="1" latinLnBrk="0" hangingPunct="1">
        <a:defRPr sz="1800" kern="1200">
          <a:solidFill>
            <a:schemeClr val="tx1"/>
          </a:solidFill>
          <a:latin typeface="+mn-lt"/>
          <a:ea typeface="+mn-ea"/>
          <a:cs typeface="+mn-cs"/>
        </a:defRPr>
      </a:lvl8pPr>
      <a:lvl9pPr marL="3652907" algn="l" defTabSz="9132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flipH="1">
            <a:off x="8488846" y="6089735"/>
            <a:ext cx="451571" cy="602095"/>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12555" y="6089735"/>
            <a:ext cx="1161822" cy="602095"/>
          </a:xfrm>
          <a:prstGeom prst="rect">
            <a:avLst/>
          </a:prstGeom>
        </p:spPr>
      </p:pic>
    </p:spTree>
    <p:extLst>
      <p:ext uri="{BB962C8B-B14F-4D97-AF65-F5344CB8AC3E}">
        <p14:creationId xmlns:p14="http://schemas.microsoft.com/office/powerpoint/2010/main" val="8971345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ms-MY" smtClean="0"/>
              <a:t>Click to edit the title text format</a:t>
            </a:r>
          </a:p>
        </p:txBody>
      </p:sp>
      <p:sp>
        <p:nvSpPr>
          <p:cNvPr id="1026" name="Rectangle 2"/>
          <p:cNvSpPr>
            <a:spLocks noGrp="1" noChangeArrowheads="1"/>
          </p:cNvSpPr>
          <p:nvPr>
            <p:ph type="body" idx="1"/>
          </p:nvPr>
        </p:nvSpPr>
        <p:spPr bwMode="auto">
          <a:xfrm>
            <a:off x="671040" y="1906762"/>
            <a:ext cx="7806240" cy="4319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ms-MY" smtClean="0"/>
              <a:t>Click to edit the outline text format</a:t>
            </a:r>
          </a:p>
          <a:p>
            <a:pPr lvl="1"/>
            <a:r>
              <a:rPr lang="en-GB" altLang="ms-MY" smtClean="0"/>
              <a:t>Second Outline Level</a:t>
            </a:r>
          </a:p>
          <a:p>
            <a:pPr lvl="2"/>
            <a:r>
              <a:rPr lang="en-GB" altLang="ms-MY" smtClean="0"/>
              <a:t>Third Outline Level</a:t>
            </a:r>
          </a:p>
          <a:p>
            <a:pPr lvl="3"/>
            <a:r>
              <a:rPr lang="en-GB" altLang="ms-MY" smtClean="0"/>
              <a:t>Fourth Outline Level</a:t>
            </a:r>
          </a:p>
          <a:p>
            <a:pPr lvl="4"/>
            <a:r>
              <a:rPr lang="en-GB" altLang="ms-MY" smtClean="0"/>
              <a:t>Fifth Outline Level</a:t>
            </a:r>
          </a:p>
          <a:p>
            <a:pPr lvl="4"/>
            <a:r>
              <a:rPr lang="en-GB" altLang="ms-MY" smtClean="0"/>
              <a:t>Sixth Outline Level</a:t>
            </a:r>
          </a:p>
          <a:p>
            <a:pPr lvl="4"/>
            <a:r>
              <a:rPr lang="en-GB" altLang="ms-MY" smtClean="0"/>
              <a:t>Seventh Outline Level</a:t>
            </a:r>
          </a:p>
          <a:p>
            <a:pPr lvl="4"/>
            <a:r>
              <a:rPr lang="en-GB" altLang="ms-MY" smtClean="0"/>
              <a:t>Eighth Outline Level</a:t>
            </a:r>
          </a:p>
          <a:p>
            <a:pPr lvl="4"/>
            <a:r>
              <a:rPr lang="en-GB" altLang="ms-MY" smtClean="0"/>
              <a:t>Ninth Outline Level</a:t>
            </a:r>
          </a:p>
        </p:txBody>
      </p:sp>
    </p:spTree>
    <p:extLst>
      <p:ext uri="{BB962C8B-B14F-4D97-AF65-F5344CB8AC3E}">
        <p14:creationId xmlns:p14="http://schemas.microsoft.com/office/powerpoint/2010/main" val="280359663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ms-MY"/>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flipH="1">
            <a:off x="8488805" y="6089710"/>
            <a:ext cx="451571" cy="602095"/>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12555" y="6089710"/>
            <a:ext cx="1161822" cy="602095"/>
          </a:xfrm>
          <a:prstGeom prst="rect">
            <a:avLst/>
          </a:prstGeom>
        </p:spPr>
      </p:pic>
    </p:spTree>
    <p:extLst>
      <p:ext uri="{BB962C8B-B14F-4D97-AF65-F5344CB8AC3E}">
        <p14:creationId xmlns:p14="http://schemas.microsoft.com/office/powerpoint/2010/main" val="65276655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44904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32571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89444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093073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B4949-A056-4A55-B1FD-9FE44749D23E}" type="datetimeFigureOut">
              <a:rPr lang="ms-MY" smtClean="0">
                <a:solidFill>
                  <a:prstClr val="black">
                    <a:tint val="75000"/>
                  </a:prstClr>
                </a:solidFill>
              </a:rPr>
              <a:pPr/>
              <a:t>13/02/2020</a:t>
            </a:fld>
            <a:endParaRPr lang="ms-MY">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13BE6-3008-4B40-936D-A8BBF1FFB8D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379248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9141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5728"/>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39936"/>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flipH="1">
            <a:off x="8488846" y="6089735"/>
            <a:ext cx="451571" cy="602095"/>
          </a:xfrm>
          <a:prstGeom prst="rect">
            <a:avLst/>
          </a:prstGeom>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12555" y="6089735"/>
            <a:ext cx="1161822" cy="602095"/>
          </a:xfrm>
          <a:prstGeom prst="rect">
            <a:avLst/>
          </a:prstGeom>
        </p:spPr>
      </p:pic>
    </p:spTree>
    <p:extLst>
      <p:ext uri="{BB962C8B-B14F-4D97-AF65-F5344CB8AC3E}">
        <p14:creationId xmlns:p14="http://schemas.microsoft.com/office/powerpoint/2010/main" val="8971345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21665"/>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83377"/>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 r="30291" b="59146"/>
          <a:stretch/>
        </p:blipFill>
        <p:spPr bwMode="auto">
          <a:xfrm>
            <a:off x="4861195" y="4154323"/>
            <a:ext cx="4282805" cy="270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56230" t="2646" r="1734" b="77250"/>
          <a:stretch/>
        </p:blipFill>
        <p:spPr bwMode="auto">
          <a:xfrm>
            <a:off x="108871" y="6168937"/>
            <a:ext cx="1343507" cy="5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68940"/>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21E0D-C8FE-4E7C-A715-D5744E1A1106}" type="datetimeFigureOut">
              <a:rPr lang="en-US" smtClean="0">
                <a:solidFill>
                  <a:prstClr val="black">
                    <a:tint val="75000"/>
                  </a:prstClr>
                </a:solidFill>
              </a:rPr>
              <a:pPr/>
              <a:t>2/13/2020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721E1-F92D-4C82-B8D7-9E8231BCB4F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DF21E0D-C8FE-4E7C-A715-D5744E1A1106}" type="datetimeFigureOut">
              <a:rPr lang="en-US" smtClean="0">
                <a:solidFill>
                  <a:prstClr val="black">
                    <a:tint val="75000"/>
                  </a:prstClr>
                </a:solidFill>
              </a:rPr>
              <a:pPr defTabSz="914400"/>
              <a:t>2/13/2020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B5721E1-F92D-4C82-B8D7-9E8231BCB4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998634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40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fontAlgn="auto" hangingPunct="0">
              <a:spcBef>
                <a:spcPts val="0"/>
              </a:spcBef>
              <a:spcAft>
                <a:spcPts val="0"/>
              </a:spcAft>
              <a:defRPr sz="1400" b="0">
                <a:solidFill>
                  <a:srgbClr val="FFFFFF"/>
                </a:solidFill>
                <a:latin typeface="Times New Roman" pitchFamily="18" charset="0"/>
                <a:cs typeface="+mn-cs"/>
              </a:defRPr>
            </a:lvl1pPr>
          </a:lstStyle>
          <a:p>
            <a:pPr>
              <a:defRPr/>
            </a:pPr>
            <a:fld id="{6BEAEF83-5ABF-48A7-8B45-64B5F2D300B7}" type="datetimeFigureOut">
              <a:rPr lang="en-US"/>
              <a:pPr>
                <a:defRPr/>
              </a:pPr>
              <a:t>2/13/2020</a:t>
            </a:fld>
            <a:endParaRPr lang="en-US"/>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fontAlgn="auto" hangingPunct="0">
              <a:spcBef>
                <a:spcPts val="0"/>
              </a:spcBef>
              <a:spcAft>
                <a:spcPts val="0"/>
              </a:spcAft>
              <a:defRPr sz="1400" b="0">
                <a:solidFill>
                  <a:srgbClr val="FFFFFF"/>
                </a:solidFill>
                <a:latin typeface="Times New Roman" pitchFamily="18" charset="0"/>
                <a:cs typeface="+mn-cs"/>
              </a:defRPr>
            </a:lvl1pPr>
          </a:lstStyle>
          <a:p>
            <a:pPr>
              <a:defRPr/>
            </a:pPr>
            <a:endParaRPr lang="en-US"/>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fontAlgn="auto" hangingPunct="0">
              <a:spcBef>
                <a:spcPts val="0"/>
              </a:spcBef>
              <a:spcAft>
                <a:spcPts val="0"/>
              </a:spcAft>
              <a:defRPr sz="1400" b="0">
                <a:solidFill>
                  <a:srgbClr val="FFFFFF"/>
                </a:solidFill>
                <a:latin typeface="Times New Roman" pitchFamily="18" charset="0"/>
                <a:cs typeface="+mn-cs"/>
              </a:defRPr>
            </a:lvl1pPr>
          </a:lstStyle>
          <a:p>
            <a:pPr>
              <a:defRPr/>
            </a:pPr>
            <a:fld id="{5FB67AF5-148B-4EFC-8EF5-2ED304B566B1}" type="slidenum">
              <a:rPr lang="en-US"/>
              <a:pPr>
                <a:defRPr/>
              </a:pPr>
              <a:t>‹#›</a:t>
            </a:fld>
            <a:endParaRPr lang="en-US"/>
          </a:p>
        </p:txBody>
      </p:sp>
      <p:sp>
        <p:nvSpPr>
          <p:cNvPr id="1029" name="Rectangle 5"/>
          <p:cNvSpPr>
            <a:spLocks noGrp="1" noChangeArrowheads="1"/>
          </p:cNvSpPr>
          <p:nvPr>
            <p:ph type="title"/>
          </p:nvPr>
        </p:nvSpPr>
        <p:spPr bwMode="auto">
          <a:xfrm>
            <a:off x="1117600" y="609600"/>
            <a:ext cx="69088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a:solidFill>
            <a:schemeClr val="tx1"/>
          </a:solidFill>
          <a:latin typeface="+mn-lt"/>
        </a:defRPr>
      </a:lvl2pPr>
      <a:lvl3pPr marL="1143000" indent="-228600" algn="l" rtl="0" eaLnBrk="0" fontAlgn="base" hangingPunct="0">
        <a:spcBef>
          <a:spcPct val="20000"/>
        </a:spcBef>
        <a:spcAft>
          <a:spcPct val="0"/>
        </a:spcAft>
        <a:buSzPct val="10000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1" fontAlgn="base" hangingPunct="1">
        <a:spcBef>
          <a:spcPct val="20000"/>
        </a:spcBef>
        <a:spcAft>
          <a:spcPct val="0"/>
        </a:spcAft>
        <a:buSzPct val="100000"/>
        <a:buChar char="•"/>
        <a:defRPr sz="2000" b="1">
          <a:solidFill>
            <a:schemeClr val="tx1"/>
          </a:solidFill>
          <a:latin typeface="+mn-lt"/>
        </a:defRPr>
      </a:lvl6pPr>
      <a:lvl7pPr marL="2971800" indent="-228600" algn="l" rtl="0" eaLnBrk="1" fontAlgn="base" hangingPunct="1">
        <a:spcBef>
          <a:spcPct val="20000"/>
        </a:spcBef>
        <a:spcAft>
          <a:spcPct val="0"/>
        </a:spcAft>
        <a:buSzPct val="100000"/>
        <a:buChar char="•"/>
        <a:defRPr sz="2000" b="1">
          <a:solidFill>
            <a:schemeClr val="tx1"/>
          </a:solidFill>
          <a:latin typeface="+mn-lt"/>
        </a:defRPr>
      </a:lvl7pPr>
      <a:lvl8pPr marL="3429000" indent="-228600" algn="l" rtl="0" eaLnBrk="1" fontAlgn="base" hangingPunct="1">
        <a:spcBef>
          <a:spcPct val="20000"/>
        </a:spcBef>
        <a:spcAft>
          <a:spcPct val="0"/>
        </a:spcAft>
        <a:buSzPct val="100000"/>
        <a:buChar char="•"/>
        <a:defRPr sz="2000" b="1">
          <a:solidFill>
            <a:schemeClr val="tx1"/>
          </a:solidFill>
          <a:latin typeface="+mn-lt"/>
        </a:defRPr>
      </a:lvl8pPr>
      <a:lvl9pPr marL="3886200" indent="-228600" algn="l" rtl="0" eaLnBrk="1" fontAlgn="base" hangingPunct="1">
        <a:spcBef>
          <a:spcPct val="2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96BCE3-C151-490B-9184-6179D57D6A8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815487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utpatient_Slide_backgrounds-03"/>
          <p:cNvPicPr>
            <a:picLocks noChangeAspect="1" noChangeArrowheads="1"/>
          </p:cNvPicPr>
          <p:nvPr userDrawn="1"/>
        </p:nvPicPr>
        <p:blipFill>
          <a:blip r:embed="rId14" cstate="print"/>
          <a:srcRect/>
          <a:stretch>
            <a:fillRect/>
          </a:stretch>
        </p:blipFill>
        <p:spPr bwMode="auto">
          <a:xfrm>
            <a:off x="0" y="1"/>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charset="-128"/>
                <a:cs typeface="+mn-cs"/>
              </a:defRPr>
            </a:lvl1pPr>
          </a:lstStyle>
          <a:p>
            <a:pPr eaLnBrk="0" fontAlgn="base" hangingPunct="0">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pPr>
            <a:fld id="{F48211CC-A374-4185-911D-D1D96BF1E41E}"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
        <p:nvSpPr>
          <p:cNvPr id="9" name="Rectangle 6"/>
          <p:cNvSpPr txBox="1">
            <a:spLocks noChangeArrowheads="1"/>
          </p:cNvSpPr>
          <p:nvPr userDrawn="1"/>
        </p:nvSpPr>
        <p:spPr bwMode="auto">
          <a:xfrm>
            <a:off x="73025" y="631348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fld id="{CBE83844-FC33-614E-9027-72ED74A64EB7}" type="slidenum">
              <a:rPr lang="en-US" sz="1000" smtClean="0">
                <a:solidFill>
                  <a:srgbClr val="FFFFFF"/>
                </a:solidFill>
              </a:rPr>
              <a:pPr eaLnBrk="0" fontAlgn="base" hangingPunct="0">
                <a:spcBef>
                  <a:spcPct val="0"/>
                </a:spcBef>
                <a:spcAft>
                  <a:spcPct val="0"/>
                </a:spcAft>
                <a:defRPr/>
              </a:pPr>
              <a:t>‹#›</a:t>
            </a:fld>
            <a:endParaRPr lang="en-US" sz="1000" dirty="0" smtClean="0">
              <a:solidFill>
                <a:srgbClr val="FFFFFF"/>
              </a:solidFill>
            </a:endParaRPr>
          </a:p>
        </p:txBody>
      </p:sp>
    </p:spTree>
    <p:extLst>
      <p:ext uri="{BB962C8B-B14F-4D97-AF65-F5344CB8AC3E}">
        <p14:creationId xmlns:p14="http://schemas.microsoft.com/office/powerpoint/2010/main" val="350410563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55.xml"/><Relationship Id="rId7" Type="http://schemas.openxmlformats.org/officeDocument/2006/relationships/chart" Target="../charts/char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4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4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0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8.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12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0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8.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58.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69.xml"/></Relationships>
</file>

<file path=ppt/slides/_rels/slide4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96.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Grp="1" noChangeArrowheads="1"/>
          </p:cNvSpPr>
          <p:nvPr>
            <p:ph type="subTitle" idx="1"/>
          </p:nvPr>
        </p:nvSpPr>
        <p:spPr bwMode="auto">
          <a:xfrm>
            <a:off x="2395786" y="3894675"/>
            <a:ext cx="4947187" cy="1200329"/>
          </a:xfrm>
          <a:prstGeom prst="rect">
            <a:avLst/>
          </a:prstGeom>
          <a:noFill/>
          <a:ln w="9525">
            <a:noFill/>
            <a:miter lim="800000"/>
            <a:headEnd/>
            <a:tailEnd/>
          </a:ln>
        </p:spPr>
        <p:txBody>
          <a:bodyPr wrap="none">
            <a:spAutoFit/>
          </a:bodyPr>
          <a:lstStyle/>
          <a:p>
            <a:pPr algn="ctr" fontAlgn="base">
              <a:spcBef>
                <a:spcPct val="0"/>
              </a:spcBef>
              <a:spcAft>
                <a:spcPct val="0"/>
              </a:spcAft>
            </a:pPr>
            <a:r>
              <a:rPr lang="en-US" b="0" dirty="0">
                <a:solidFill>
                  <a:srgbClr val="002060"/>
                </a:solidFill>
                <a:latin typeface="Arial" pitchFamily="34" charset="0"/>
                <a:cs typeface="Arial" pitchFamily="34" charset="0"/>
              </a:rPr>
              <a:t>Prof. </a:t>
            </a:r>
            <a:r>
              <a:rPr lang="en-US" b="0" dirty="0" err="1">
                <a:solidFill>
                  <a:srgbClr val="002060"/>
                </a:solidFill>
                <a:latin typeface="Arial" pitchFamily="34" charset="0"/>
                <a:cs typeface="Arial" pitchFamily="34" charset="0"/>
              </a:rPr>
              <a:t>Dato</a:t>
            </a:r>
            <a:r>
              <a:rPr lang="en-US" b="0" dirty="0">
                <a:solidFill>
                  <a:srgbClr val="002060"/>
                </a:solidFill>
                <a:latin typeface="Arial" pitchFamily="34" charset="0"/>
                <a:cs typeface="Arial" pitchFamily="34" charset="0"/>
              </a:rPr>
              <a:t>’ Dr. </a:t>
            </a:r>
            <a:r>
              <a:rPr lang="en-US" b="0" dirty="0" err="1">
                <a:solidFill>
                  <a:srgbClr val="002060"/>
                </a:solidFill>
                <a:latin typeface="Arial" pitchFamily="34" charset="0"/>
                <a:cs typeface="Arial" pitchFamily="34" charset="0"/>
              </a:rPr>
              <a:t>Mafauzy</a:t>
            </a:r>
            <a:r>
              <a:rPr lang="en-US" b="0" dirty="0">
                <a:solidFill>
                  <a:srgbClr val="002060"/>
                </a:solidFill>
                <a:latin typeface="Arial" pitchFamily="34" charset="0"/>
                <a:cs typeface="Arial" pitchFamily="34" charset="0"/>
              </a:rPr>
              <a:t> Mohamed</a:t>
            </a:r>
          </a:p>
          <a:p>
            <a:pPr algn="ctr" fontAlgn="base">
              <a:spcBef>
                <a:spcPct val="0"/>
              </a:spcBef>
              <a:spcAft>
                <a:spcPct val="0"/>
              </a:spcAft>
            </a:pPr>
            <a:r>
              <a:rPr lang="en-US" b="0" dirty="0">
                <a:solidFill>
                  <a:srgbClr val="002060"/>
                </a:solidFill>
                <a:latin typeface="Arial" pitchFamily="34" charset="0"/>
                <a:cs typeface="Arial" pitchFamily="34" charset="0"/>
              </a:rPr>
              <a:t>Professor of Medicine /</a:t>
            </a:r>
          </a:p>
          <a:p>
            <a:pPr algn="ctr" fontAlgn="base">
              <a:spcBef>
                <a:spcPct val="0"/>
              </a:spcBef>
              <a:spcAft>
                <a:spcPct val="0"/>
              </a:spcAft>
            </a:pPr>
            <a:r>
              <a:rPr lang="en-US" b="0" dirty="0">
                <a:solidFill>
                  <a:srgbClr val="002060"/>
                </a:solidFill>
                <a:latin typeface="Arial" pitchFamily="34" charset="0"/>
                <a:cs typeface="Arial" pitchFamily="34" charset="0"/>
              </a:rPr>
              <a:t>Senior Consultant Endocrinologist</a:t>
            </a:r>
          </a:p>
          <a:p>
            <a:pPr algn="ctr" fontAlgn="base">
              <a:spcBef>
                <a:spcPct val="0"/>
              </a:spcBef>
              <a:spcAft>
                <a:spcPct val="0"/>
              </a:spcAft>
            </a:pPr>
            <a:r>
              <a:rPr lang="en-US" b="0" dirty="0">
                <a:solidFill>
                  <a:srgbClr val="002060"/>
                </a:solidFill>
                <a:latin typeface="Arial" pitchFamily="34" charset="0"/>
                <a:cs typeface="Arial" pitchFamily="34" charset="0"/>
              </a:rPr>
              <a:t>Health Campus, </a:t>
            </a:r>
            <a:r>
              <a:rPr lang="en-US" b="0" dirty="0" err="1">
                <a:solidFill>
                  <a:srgbClr val="002060"/>
                </a:solidFill>
                <a:latin typeface="Arial" pitchFamily="34" charset="0"/>
                <a:cs typeface="Arial" pitchFamily="34" charset="0"/>
              </a:rPr>
              <a:t>Universiti</a:t>
            </a:r>
            <a:r>
              <a:rPr lang="en-US" b="0" dirty="0">
                <a:solidFill>
                  <a:srgbClr val="002060"/>
                </a:solidFill>
                <a:latin typeface="Arial" pitchFamily="34" charset="0"/>
                <a:cs typeface="Arial" pitchFamily="34" charset="0"/>
              </a:rPr>
              <a:t> </a:t>
            </a:r>
            <a:r>
              <a:rPr lang="en-US" b="0" dirty="0" err="1">
                <a:solidFill>
                  <a:srgbClr val="002060"/>
                </a:solidFill>
                <a:latin typeface="Arial" pitchFamily="34" charset="0"/>
                <a:cs typeface="Arial" pitchFamily="34" charset="0"/>
              </a:rPr>
              <a:t>Sains</a:t>
            </a:r>
            <a:r>
              <a:rPr lang="en-US" b="0" dirty="0">
                <a:solidFill>
                  <a:srgbClr val="002060"/>
                </a:solidFill>
                <a:latin typeface="Arial" pitchFamily="34" charset="0"/>
                <a:cs typeface="Arial" pitchFamily="34" charset="0"/>
              </a:rPr>
              <a:t> Malaysia</a:t>
            </a:r>
          </a:p>
        </p:txBody>
      </p:sp>
      <p:sp>
        <p:nvSpPr>
          <p:cNvPr id="4" name="Title 1"/>
          <p:cNvSpPr>
            <a:spLocks noGrp="1"/>
          </p:cNvSpPr>
          <p:nvPr>
            <p:ph type="title"/>
          </p:nvPr>
        </p:nvSpPr>
        <p:spPr>
          <a:xfrm>
            <a:off x="1340844" y="1867178"/>
            <a:ext cx="6712927" cy="1485623"/>
          </a:xfrm>
          <a:ln w="38100">
            <a:solidFill>
              <a:srgbClr val="002060"/>
            </a:solidFill>
          </a:ln>
        </p:spPr>
        <p:txBody>
          <a:bodyPr>
            <a:normAutofit/>
          </a:bodyPr>
          <a:lstStyle/>
          <a:p>
            <a:r>
              <a:rPr lang="en-US" sz="3600" dirty="0"/>
              <a:t> </a:t>
            </a:r>
            <a:endParaRPr lang="en-US" sz="3500" b="1" dirty="0">
              <a:solidFill>
                <a:srgbClr val="FFFF00"/>
              </a:solidFill>
            </a:endParaRPr>
          </a:p>
        </p:txBody>
      </p:sp>
      <p:sp>
        <p:nvSpPr>
          <p:cNvPr id="6" name="TextBox 5"/>
          <p:cNvSpPr txBox="1"/>
          <p:nvPr/>
        </p:nvSpPr>
        <p:spPr>
          <a:xfrm>
            <a:off x="6343696" y="482658"/>
            <a:ext cx="184607" cy="369267"/>
          </a:xfrm>
          <a:prstGeom prst="rect">
            <a:avLst/>
          </a:prstGeom>
          <a:noFill/>
        </p:spPr>
        <p:txBody>
          <a:bodyPr wrap="none" lIns="91379" tIns="45688" rIns="91379" bIns="45688" rtlCol="0">
            <a:spAutoFit/>
          </a:bodyPr>
          <a:lstStyle/>
          <a:p>
            <a:pPr defTabSz="685357" fontAlgn="auto">
              <a:spcBef>
                <a:spcPts val="0"/>
              </a:spcBef>
              <a:spcAft>
                <a:spcPts val="0"/>
              </a:spcAft>
            </a:pPr>
            <a:endParaRPr lang="en-US" dirty="0">
              <a:solidFill>
                <a:prstClr val="black"/>
              </a:solidFill>
              <a:latin typeface="Calibri" panose="020F0502020204030204"/>
            </a:endParaRPr>
          </a:p>
        </p:txBody>
      </p:sp>
      <p:sp>
        <p:nvSpPr>
          <p:cNvPr id="2" name="Rectangle 1"/>
          <p:cNvSpPr/>
          <p:nvPr/>
        </p:nvSpPr>
        <p:spPr>
          <a:xfrm>
            <a:off x="1358424" y="1867803"/>
            <a:ext cx="6712927" cy="1546553"/>
          </a:xfrm>
          <a:prstGeom prst="rect">
            <a:avLst/>
          </a:prstGeom>
        </p:spPr>
        <p:txBody>
          <a:bodyPr wrap="square" lIns="68558" tIns="34278" rIns="68558" bIns="34278">
            <a:spAutoFit/>
          </a:bodyPr>
          <a:lstStyle/>
          <a:p>
            <a:pPr algn="ctr"/>
            <a:r>
              <a:rPr lang="en-US" sz="4800" b="1" dirty="0">
                <a:solidFill>
                  <a:srgbClr val="002060"/>
                </a:solidFill>
                <a:latin typeface="Calibri" panose="020F0502020204030204"/>
              </a:rPr>
              <a:t> </a:t>
            </a:r>
            <a:r>
              <a:rPr lang="en-MY" sz="4800" b="1" dirty="0" smtClean="0">
                <a:solidFill>
                  <a:srgbClr val="002060"/>
                </a:solidFill>
              </a:rPr>
              <a:t>Epidemiology &amp; Types of Diabetes</a:t>
            </a:r>
            <a:endParaRPr lang="ms-MY" sz="4400" dirty="0">
              <a:solidFill>
                <a:srgbClr val="002060"/>
              </a:solidFill>
            </a:endParaRPr>
          </a:p>
        </p:txBody>
      </p:sp>
    </p:spTree>
    <p:extLst>
      <p:ext uri="{BB962C8B-B14F-4D97-AF65-F5344CB8AC3E}">
        <p14:creationId xmlns:p14="http://schemas.microsoft.com/office/powerpoint/2010/main" val="1033413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90516258"/>
              </p:ext>
            </p:extLst>
          </p:nvPr>
        </p:nvGraphicFramePr>
        <p:xfrm>
          <a:off x="1591" y="2119"/>
          <a:ext cx="1587" cy="2116"/>
        </p:xfrm>
        <a:graphic>
          <a:graphicData uri="http://schemas.openxmlformats.org/presentationml/2006/ole">
            <mc:AlternateContent xmlns:mc="http://schemas.openxmlformats.org/markup-compatibility/2006">
              <mc:Choice xmlns:v="urn:schemas-microsoft-com:vml" Requires="v">
                <p:oleObj spid="_x0000_s3083" name="think-cell Slide" r:id="rId5" imgW="360" imgH="360" progId="">
                  <p:embed/>
                </p:oleObj>
              </mc:Choice>
              <mc:Fallback>
                <p:oleObj name="think-cell Slide" r:id="rId5" imgW="360" imgH="36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 y="2119"/>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lstStyle/>
          <a:p>
            <a:r>
              <a:rPr lang="en-GB" dirty="0" smtClean="0"/>
              <a:t>Malaysia diabetes challenge</a:t>
            </a:r>
            <a:endParaRPr lang="en-GB" dirty="0"/>
          </a:p>
        </p:txBody>
      </p:sp>
      <p:graphicFrame>
        <p:nvGraphicFramePr>
          <p:cNvPr id="4" name="Chart 3"/>
          <p:cNvGraphicFramePr/>
          <p:nvPr>
            <p:extLst>
              <p:ext uri="{D42A27DB-BD31-4B8C-83A1-F6EECF244321}">
                <p14:modId xmlns:p14="http://schemas.microsoft.com/office/powerpoint/2010/main" val="1493774644"/>
              </p:ext>
            </p:extLst>
          </p:nvPr>
        </p:nvGraphicFramePr>
        <p:xfrm>
          <a:off x="202663" y="1722936"/>
          <a:ext cx="4206240" cy="4415403"/>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202671" y="1722931"/>
            <a:ext cx="4197349" cy="253916"/>
          </a:xfrm>
          <a:prstGeom prst="rect">
            <a:avLst/>
          </a:prstGeom>
        </p:spPr>
        <p:txBody>
          <a:bodyPr wrap="square">
            <a:spAutoFit/>
          </a:bodyPr>
          <a:lstStyle/>
          <a:p>
            <a:pPr algn="ctr"/>
            <a:r>
              <a:rPr lang="en-GB" sz="1050" b="1" dirty="0" smtClean="0">
                <a:solidFill>
                  <a:srgbClr val="009FDA"/>
                </a:solidFill>
                <a:latin typeface="+mj-lt"/>
                <a:cs typeface="Calibri" panose="020F0502020204030204" pitchFamily="34" charset="0"/>
              </a:rPr>
              <a:t>Prevalence </a:t>
            </a:r>
            <a:r>
              <a:rPr lang="en-GB" sz="1050" b="1" dirty="0">
                <a:solidFill>
                  <a:srgbClr val="009FDA"/>
                </a:solidFill>
                <a:latin typeface="+mj-lt"/>
                <a:cs typeface="Calibri" panose="020F0502020204030204" pitchFamily="34" charset="0"/>
              </a:rPr>
              <a:t>of diabetes in adults </a:t>
            </a:r>
            <a:r>
              <a:rPr lang="en-GB" sz="1050" b="1" dirty="0" smtClean="0">
                <a:solidFill>
                  <a:srgbClr val="009FDA"/>
                </a:solidFill>
                <a:latin typeface="+mj-lt"/>
                <a:cs typeface="Calibri" panose="020F0502020204030204" pitchFamily="34" charset="0"/>
              </a:rPr>
              <a:t>aged ≥18 years</a:t>
            </a:r>
            <a:r>
              <a:rPr lang="en-GB" sz="1050" baseline="30000" dirty="0" smtClean="0">
                <a:solidFill>
                  <a:srgbClr val="009FDA"/>
                </a:solidFill>
                <a:latin typeface="+mj-lt"/>
                <a:cs typeface="Calibri" panose="020F0502020204030204" pitchFamily="34" charset="0"/>
              </a:rPr>
              <a:t>1</a:t>
            </a:r>
            <a:r>
              <a:rPr lang="en-GB" sz="1050" b="1" dirty="0" smtClean="0">
                <a:solidFill>
                  <a:srgbClr val="009FDA"/>
                </a:solidFill>
                <a:latin typeface="+mj-lt"/>
                <a:cs typeface="Calibri" panose="020F0502020204030204" pitchFamily="34" charset="0"/>
              </a:rPr>
              <a:t> </a:t>
            </a:r>
            <a:endParaRPr lang="en-GB" sz="1050" b="1" dirty="0">
              <a:solidFill>
                <a:srgbClr val="009FDA"/>
              </a:solidFill>
              <a:latin typeface="+mj-lt"/>
              <a:cs typeface="Calibri" panose="020F0502020204030204" pitchFamily="34" charset="0"/>
            </a:endParaRPr>
          </a:p>
        </p:txBody>
      </p:sp>
      <p:sp>
        <p:nvSpPr>
          <p:cNvPr id="23" name="Oval 22"/>
          <p:cNvSpPr/>
          <p:nvPr/>
        </p:nvSpPr>
        <p:spPr>
          <a:xfrm>
            <a:off x="996306" y="3131403"/>
            <a:ext cx="414672" cy="2977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2714936" y="2311515"/>
            <a:ext cx="414672" cy="2977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Box 3"/>
          <p:cNvSpPr txBox="1">
            <a:spLocks noChangeArrowheads="1"/>
          </p:cNvSpPr>
          <p:nvPr/>
        </p:nvSpPr>
        <p:spPr bwMode="auto">
          <a:xfrm>
            <a:off x="315913" y="5539734"/>
            <a:ext cx="7315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defPPr>
              <a:defRPr lang="en-US"/>
            </a:defPPr>
            <a:lvl1pPr>
              <a:defRPr sz="800">
                <a:solidFill>
                  <a:srgbClr val="82786F"/>
                </a:solidFill>
              </a:defRPr>
            </a:lvl1pPr>
            <a:lvl2pPr marL="742950" indent="-285750" defTabSz="1016000" eaLnBrk="0" hangingPunct="0">
              <a:defRPr>
                <a:latin typeface="Verdana" pitchFamily="34" charset="0"/>
                <a:cs typeface="Arial" charset="0"/>
              </a:defRPr>
            </a:lvl2pPr>
            <a:lvl3pPr marL="1143000" indent="-228600" defTabSz="1016000" eaLnBrk="0" hangingPunct="0">
              <a:defRPr>
                <a:latin typeface="Verdana" pitchFamily="34" charset="0"/>
                <a:cs typeface="Arial" charset="0"/>
              </a:defRPr>
            </a:lvl3pPr>
            <a:lvl4pPr marL="1600200" indent="-228600" defTabSz="1016000" eaLnBrk="0" hangingPunct="0">
              <a:defRPr>
                <a:latin typeface="Verdana" pitchFamily="34" charset="0"/>
                <a:cs typeface="Arial" charset="0"/>
              </a:defRPr>
            </a:lvl4pPr>
            <a:lvl5pPr marL="2057400" indent="-228600" defTabSz="1016000" eaLnBrk="0" hangingPunct="0">
              <a:defRPr>
                <a:latin typeface="Verdana" pitchFamily="34" charset="0"/>
                <a:cs typeface="Arial" charset="0"/>
              </a:defRPr>
            </a:lvl5pPr>
            <a:lvl6pPr marL="2514600" indent="-228600" defTabSz="1016000" eaLnBrk="0" fontAlgn="base" hangingPunct="0">
              <a:spcBef>
                <a:spcPct val="0"/>
              </a:spcBef>
              <a:spcAft>
                <a:spcPct val="0"/>
              </a:spcAft>
              <a:defRPr>
                <a:latin typeface="Verdana" pitchFamily="34" charset="0"/>
                <a:cs typeface="Arial" charset="0"/>
              </a:defRPr>
            </a:lvl6pPr>
            <a:lvl7pPr marL="2971800" indent="-228600" defTabSz="1016000" eaLnBrk="0" fontAlgn="base" hangingPunct="0">
              <a:spcBef>
                <a:spcPct val="0"/>
              </a:spcBef>
              <a:spcAft>
                <a:spcPct val="0"/>
              </a:spcAft>
              <a:defRPr>
                <a:latin typeface="Verdana" pitchFamily="34" charset="0"/>
                <a:cs typeface="Arial" charset="0"/>
              </a:defRPr>
            </a:lvl7pPr>
            <a:lvl8pPr marL="3429000" indent="-228600" defTabSz="1016000" eaLnBrk="0" fontAlgn="base" hangingPunct="0">
              <a:spcBef>
                <a:spcPct val="0"/>
              </a:spcBef>
              <a:spcAft>
                <a:spcPct val="0"/>
              </a:spcAft>
              <a:defRPr>
                <a:latin typeface="Verdana" pitchFamily="34" charset="0"/>
                <a:cs typeface="Arial" charset="0"/>
              </a:defRPr>
            </a:lvl8pPr>
            <a:lvl9pPr marL="3886200" indent="-228600" defTabSz="1016000" eaLnBrk="0" fontAlgn="base" hangingPunct="0">
              <a:spcBef>
                <a:spcPct val="0"/>
              </a:spcBef>
              <a:spcAft>
                <a:spcPct val="0"/>
              </a:spcAft>
              <a:defRPr>
                <a:latin typeface="Verdana" pitchFamily="34" charset="0"/>
                <a:cs typeface="Arial" charset="0"/>
              </a:defRPr>
            </a:lvl9pPr>
          </a:lstStyle>
          <a:p>
            <a:r>
              <a:rPr lang="en-GB" dirty="0" smtClean="0"/>
              <a:t>Source:</a:t>
            </a:r>
          </a:p>
          <a:p>
            <a:pPr marL="118872" indent="-118872"/>
            <a:r>
              <a:rPr lang="en-GB" dirty="0" smtClean="0"/>
              <a:t>1. The Third National Health and Morbidity Survey 2006 (NHMS III) </a:t>
            </a:r>
          </a:p>
          <a:p>
            <a:pPr marL="118872" indent="-118872"/>
            <a:r>
              <a:rPr lang="en-GB" dirty="0" smtClean="0"/>
              <a:t>2. Institute for Public Health (IPH). National Health and Morbidity Survey 2015, Nutritional Status. Ministry of Health, Malaysia; 2016</a:t>
            </a:r>
          </a:p>
          <a:p>
            <a:pPr marL="118872" indent="-118872"/>
            <a:r>
              <a:rPr lang="en-GB" dirty="0" smtClean="0"/>
              <a:t>3. Rahman H. Keynote address and presentation: The Future of Diabetes in Malaysia. Malaysian Diabetes Educators Society Seminar 2012. Available at: www.moh.gov.my/attachments/716</a:t>
            </a:r>
          </a:p>
        </p:txBody>
      </p:sp>
      <p:pic>
        <p:nvPicPr>
          <p:cNvPr id="4143" name="Picture 4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60" t="2117" r="847" b="2928"/>
          <a:stretch/>
        </p:blipFill>
        <p:spPr bwMode="auto">
          <a:xfrm>
            <a:off x="4412298" y="2125255"/>
            <a:ext cx="4420552" cy="281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635558" y="1722931"/>
            <a:ext cx="4197349" cy="253916"/>
          </a:xfrm>
          <a:prstGeom prst="rect">
            <a:avLst/>
          </a:prstGeom>
        </p:spPr>
        <p:txBody>
          <a:bodyPr wrap="square">
            <a:spAutoFit/>
          </a:bodyPr>
          <a:lstStyle/>
          <a:p>
            <a:pPr algn="ctr"/>
            <a:r>
              <a:rPr lang="en-GB" sz="1050" b="1" dirty="0" smtClean="0">
                <a:solidFill>
                  <a:srgbClr val="009FDA"/>
                </a:solidFill>
                <a:latin typeface="+mj-lt"/>
                <a:cs typeface="Calibri" panose="020F0502020204030204" pitchFamily="34" charset="0"/>
              </a:rPr>
              <a:t>Diabetes prevalence and forecast up to 2020</a:t>
            </a:r>
            <a:r>
              <a:rPr lang="en-GB" sz="1050" b="1" baseline="30000" dirty="0" smtClean="0">
                <a:solidFill>
                  <a:srgbClr val="009FDA"/>
                </a:solidFill>
                <a:latin typeface="+mj-lt"/>
                <a:cs typeface="Calibri" panose="020F0502020204030204" pitchFamily="34" charset="0"/>
              </a:rPr>
              <a:t>2,3</a:t>
            </a:r>
            <a:endParaRPr lang="en-GB" sz="1050" b="1" baseline="30000" dirty="0">
              <a:solidFill>
                <a:srgbClr val="009FDA"/>
              </a:solidFill>
              <a:latin typeface="+mj-lt"/>
              <a:cs typeface="Calibri" panose="020F0502020204030204" pitchFamily="34" charset="0"/>
            </a:endParaRPr>
          </a:p>
        </p:txBody>
      </p:sp>
      <p:sp>
        <p:nvSpPr>
          <p:cNvPr id="12" name="TextBox 1"/>
          <p:cNvSpPr txBox="1"/>
          <p:nvPr/>
        </p:nvSpPr>
        <p:spPr>
          <a:xfrm>
            <a:off x="3048000" y="3593933"/>
            <a:ext cx="3048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8.3</a:t>
            </a:r>
            <a:endParaRPr lang="en-MY" sz="800" dirty="0"/>
          </a:p>
        </p:txBody>
      </p:sp>
      <p:sp>
        <p:nvSpPr>
          <p:cNvPr id="13" name="TextBox 1"/>
          <p:cNvSpPr txBox="1"/>
          <p:nvPr/>
        </p:nvSpPr>
        <p:spPr>
          <a:xfrm>
            <a:off x="1295400" y="3819567"/>
            <a:ext cx="3048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7.0</a:t>
            </a:r>
            <a:endParaRPr lang="en-MY" sz="800" dirty="0"/>
          </a:p>
        </p:txBody>
      </p:sp>
    </p:spTree>
    <p:extLst>
      <p:ext uri="{BB962C8B-B14F-4D97-AF65-F5344CB8AC3E}">
        <p14:creationId xmlns:p14="http://schemas.microsoft.com/office/powerpoint/2010/main" val="1971937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3" descr="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206" y="2244367"/>
            <a:ext cx="8021591" cy="3303279"/>
          </a:xfrm>
          <a:prstGeom prst="rect">
            <a:avLst/>
          </a:prstGeom>
          <a:ln w="12700">
            <a:miter lim="400000"/>
          </a:ln>
        </p:spPr>
      </p:pic>
      <p:sp>
        <p:nvSpPr>
          <p:cNvPr id="337" name="TextBox 4"/>
          <p:cNvSpPr txBox="1"/>
          <p:nvPr/>
        </p:nvSpPr>
        <p:spPr>
          <a:xfrm>
            <a:off x="854242" y="2009615"/>
            <a:ext cx="7615991"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r>
              <a:rPr sz="1350">
                <a:solidFill>
                  <a:prstClr val="black"/>
                </a:solidFill>
              </a:rPr>
              <a:t>Estimated number of children and adolescents (&lt;20years) with type 1 diabetes by IDF region, 2017</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115" y="1342904"/>
            <a:ext cx="5296751" cy="198451"/>
          </a:xfrm>
          <a:prstGeom prst="rect">
            <a:avLst/>
          </a:prstGeom>
        </p:spPr>
      </p:pic>
      <p:sp>
        <p:nvSpPr>
          <p:cNvPr id="10" name="Text To Outline"/>
          <p:cNvSpPr/>
          <p:nvPr/>
        </p:nvSpPr>
        <p:spPr>
          <a:xfrm>
            <a:off x="395991" y="1122875"/>
            <a:ext cx="5299577" cy="209709"/>
          </a:xfrm>
          <a:custGeom>
            <a:avLst/>
            <a:gdLst/>
            <a:ahLst/>
            <a:cxnLst/>
            <a:rect l="l" t="t" r="r" b="b"/>
            <a:pathLst>
              <a:path w="7066102" h="279612">
                <a:moveTo>
                  <a:pt x="4084312" y="184359"/>
                </a:moveTo>
                <a:cubicBezTo>
                  <a:pt x="4076443" y="184199"/>
                  <a:pt x="4066809" y="184943"/>
                  <a:pt x="4055411" y="186590"/>
                </a:cubicBezTo>
                <a:cubicBezTo>
                  <a:pt x="4044012" y="188238"/>
                  <a:pt x="4033842" y="191750"/>
                  <a:pt x="4024900" y="197126"/>
                </a:cubicBezTo>
                <a:cubicBezTo>
                  <a:pt x="4015958" y="202502"/>
                  <a:pt x="4011238" y="210702"/>
                  <a:pt x="4010739" y="221727"/>
                </a:cubicBezTo>
                <a:cubicBezTo>
                  <a:pt x="4010692" y="228320"/>
                  <a:pt x="4012598" y="233627"/>
                  <a:pt x="4016457" y="237647"/>
                </a:cubicBezTo>
                <a:cubicBezTo>
                  <a:pt x="4020317" y="241666"/>
                  <a:pt x="4026416" y="243732"/>
                  <a:pt x="4034755" y="243843"/>
                </a:cubicBezTo>
                <a:cubicBezTo>
                  <a:pt x="4043619" y="243622"/>
                  <a:pt x="4051940" y="240759"/>
                  <a:pt x="4059717" y="235256"/>
                </a:cubicBezTo>
                <a:cubicBezTo>
                  <a:pt x="4067494" y="229753"/>
                  <a:pt x="4074149" y="222937"/>
                  <a:pt x="4079681" y="214807"/>
                </a:cubicBezTo>
                <a:cubicBezTo>
                  <a:pt x="4085213" y="206677"/>
                  <a:pt x="4089044" y="198561"/>
                  <a:pt x="4091173" y="190460"/>
                </a:cubicBezTo>
                <a:lnTo>
                  <a:pt x="4092698" y="184359"/>
                </a:lnTo>
                <a:close/>
                <a:moveTo>
                  <a:pt x="550537" y="184359"/>
                </a:moveTo>
                <a:cubicBezTo>
                  <a:pt x="542668" y="184199"/>
                  <a:pt x="533034" y="184943"/>
                  <a:pt x="521636" y="186590"/>
                </a:cubicBezTo>
                <a:cubicBezTo>
                  <a:pt x="510237" y="188238"/>
                  <a:pt x="500067" y="191750"/>
                  <a:pt x="491125" y="197126"/>
                </a:cubicBezTo>
                <a:cubicBezTo>
                  <a:pt x="482184" y="202502"/>
                  <a:pt x="477463" y="210702"/>
                  <a:pt x="476964" y="221727"/>
                </a:cubicBezTo>
                <a:cubicBezTo>
                  <a:pt x="476917" y="228320"/>
                  <a:pt x="478823" y="233627"/>
                  <a:pt x="482683" y="237647"/>
                </a:cubicBezTo>
                <a:cubicBezTo>
                  <a:pt x="486542" y="241666"/>
                  <a:pt x="492642" y="243732"/>
                  <a:pt x="500980" y="243843"/>
                </a:cubicBezTo>
                <a:cubicBezTo>
                  <a:pt x="509844" y="243622"/>
                  <a:pt x="518165" y="240759"/>
                  <a:pt x="525942" y="235256"/>
                </a:cubicBezTo>
                <a:cubicBezTo>
                  <a:pt x="533719" y="229753"/>
                  <a:pt x="540374" y="222937"/>
                  <a:pt x="545906" y="214807"/>
                </a:cubicBezTo>
                <a:cubicBezTo>
                  <a:pt x="551438" y="206677"/>
                  <a:pt x="555269" y="198561"/>
                  <a:pt x="557398" y="190460"/>
                </a:cubicBezTo>
                <a:lnTo>
                  <a:pt x="558923" y="184359"/>
                </a:lnTo>
                <a:close/>
                <a:moveTo>
                  <a:pt x="5180790" y="117684"/>
                </a:moveTo>
                <a:cubicBezTo>
                  <a:pt x="5171028" y="117743"/>
                  <a:pt x="5161427" y="120844"/>
                  <a:pt x="5151990" y="126987"/>
                </a:cubicBezTo>
                <a:cubicBezTo>
                  <a:pt x="5142551" y="133130"/>
                  <a:pt x="5134701" y="141962"/>
                  <a:pt x="5128438" y="153484"/>
                </a:cubicBezTo>
                <a:cubicBezTo>
                  <a:pt x="5122175" y="165005"/>
                  <a:pt x="5118925" y="178863"/>
                  <a:pt x="5118687" y="195057"/>
                </a:cubicBezTo>
                <a:cubicBezTo>
                  <a:pt x="5118790" y="208723"/>
                  <a:pt x="5122204" y="219411"/>
                  <a:pt x="5128926" y="227122"/>
                </a:cubicBezTo>
                <a:cubicBezTo>
                  <a:pt x="5135649" y="234832"/>
                  <a:pt x="5145064" y="238755"/>
                  <a:pt x="5157168" y="238890"/>
                </a:cubicBezTo>
                <a:cubicBezTo>
                  <a:pt x="5168250" y="238692"/>
                  <a:pt x="5178472" y="235022"/>
                  <a:pt x="5187832" y="227879"/>
                </a:cubicBezTo>
                <a:cubicBezTo>
                  <a:pt x="5197192" y="220736"/>
                  <a:pt x="5204732" y="211306"/>
                  <a:pt x="5210452" y="199589"/>
                </a:cubicBezTo>
                <a:cubicBezTo>
                  <a:pt x="5216172" y="187872"/>
                  <a:pt x="5219111" y="175054"/>
                  <a:pt x="5219271" y="161135"/>
                </a:cubicBezTo>
                <a:cubicBezTo>
                  <a:pt x="5219335" y="148986"/>
                  <a:pt x="5216255" y="138790"/>
                  <a:pt x="5210032" y="130548"/>
                </a:cubicBezTo>
                <a:cubicBezTo>
                  <a:pt x="5203809" y="122306"/>
                  <a:pt x="5194061" y="118018"/>
                  <a:pt x="5180790" y="117684"/>
                </a:cubicBezTo>
                <a:close/>
                <a:moveTo>
                  <a:pt x="4561665" y="117684"/>
                </a:moveTo>
                <a:cubicBezTo>
                  <a:pt x="4551903" y="117743"/>
                  <a:pt x="4542303" y="120844"/>
                  <a:pt x="4532865" y="126987"/>
                </a:cubicBezTo>
                <a:cubicBezTo>
                  <a:pt x="4523427" y="133130"/>
                  <a:pt x="4515576" y="141962"/>
                  <a:pt x="4509313" y="153484"/>
                </a:cubicBezTo>
                <a:cubicBezTo>
                  <a:pt x="4503050" y="165005"/>
                  <a:pt x="4499800" y="178863"/>
                  <a:pt x="4499563" y="195057"/>
                </a:cubicBezTo>
                <a:cubicBezTo>
                  <a:pt x="4499666" y="208723"/>
                  <a:pt x="4503079" y="219411"/>
                  <a:pt x="4509802" y="227122"/>
                </a:cubicBezTo>
                <a:cubicBezTo>
                  <a:pt x="4516525" y="234832"/>
                  <a:pt x="4525939" y="238755"/>
                  <a:pt x="4538044" y="238890"/>
                </a:cubicBezTo>
                <a:cubicBezTo>
                  <a:pt x="4549125" y="238692"/>
                  <a:pt x="4559347" y="235022"/>
                  <a:pt x="4568707" y="227879"/>
                </a:cubicBezTo>
                <a:cubicBezTo>
                  <a:pt x="4578068" y="220736"/>
                  <a:pt x="4585608" y="211306"/>
                  <a:pt x="4591327" y="199589"/>
                </a:cubicBezTo>
                <a:cubicBezTo>
                  <a:pt x="4597047" y="187872"/>
                  <a:pt x="4599987" y="175054"/>
                  <a:pt x="4600146" y="161135"/>
                </a:cubicBezTo>
                <a:cubicBezTo>
                  <a:pt x="4600210" y="148986"/>
                  <a:pt x="4597130" y="138790"/>
                  <a:pt x="4590907" y="130548"/>
                </a:cubicBezTo>
                <a:cubicBezTo>
                  <a:pt x="4584684" y="122306"/>
                  <a:pt x="4574937" y="118018"/>
                  <a:pt x="4561665" y="117684"/>
                </a:cubicBezTo>
                <a:close/>
                <a:moveTo>
                  <a:pt x="3123391" y="117684"/>
                </a:moveTo>
                <a:cubicBezTo>
                  <a:pt x="3113628" y="117743"/>
                  <a:pt x="3104028" y="120844"/>
                  <a:pt x="3094589" y="126987"/>
                </a:cubicBezTo>
                <a:cubicBezTo>
                  <a:pt x="3085152" y="133130"/>
                  <a:pt x="3077301" y="141962"/>
                  <a:pt x="3071038" y="153484"/>
                </a:cubicBezTo>
                <a:cubicBezTo>
                  <a:pt x="3064775" y="165005"/>
                  <a:pt x="3061525" y="178863"/>
                  <a:pt x="3061288" y="195057"/>
                </a:cubicBezTo>
                <a:cubicBezTo>
                  <a:pt x="3061391" y="208723"/>
                  <a:pt x="3064804" y="219411"/>
                  <a:pt x="3071527" y="227122"/>
                </a:cubicBezTo>
                <a:cubicBezTo>
                  <a:pt x="3078250" y="234832"/>
                  <a:pt x="3087664" y="238755"/>
                  <a:pt x="3099769" y="238890"/>
                </a:cubicBezTo>
                <a:cubicBezTo>
                  <a:pt x="3110850" y="238692"/>
                  <a:pt x="3121072" y="235022"/>
                  <a:pt x="3130432" y="227879"/>
                </a:cubicBezTo>
                <a:cubicBezTo>
                  <a:pt x="3139792" y="220736"/>
                  <a:pt x="3147333" y="211306"/>
                  <a:pt x="3153052" y="199589"/>
                </a:cubicBezTo>
                <a:cubicBezTo>
                  <a:pt x="3158772" y="187872"/>
                  <a:pt x="3161711" y="175054"/>
                  <a:pt x="3161872" y="161135"/>
                </a:cubicBezTo>
                <a:cubicBezTo>
                  <a:pt x="3161935" y="148986"/>
                  <a:pt x="3158856" y="138790"/>
                  <a:pt x="3152632" y="130548"/>
                </a:cubicBezTo>
                <a:cubicBezTo>
                  <a:pt x="3146410" y="122306"/>
                  <a:pt x="3136662" y="118018"/>
                  <a:pt x="3123391" y="117684"/>
                </a:cubicBezTo>
                <a:close/>
                <a:moveTo>
                  <a:pt x="784479" y="117684"/>
                </a:moveTo>
                <a:cubicBezTo>
                  <a:pt x="767874" y="118224"/>
                  <a:pt x="753459" y="125815"/>
                  <a:pt x="741235" y="140458"/>
                </a:cubicBezTo>
                <a:cubicBezTo>
                  <a:pt x="729012" y="155100"/>
                  <a:pt x="722598" y="173554"/>
                  <a:pt x="721995" y="195820"/>
                </a:cubicBezTo>
                <a:cubicBezTo>
                  <a:pt x="721932" y="207953"/>
                  <a:pt x="725011" y="218085"/>
                  <a:pt x="731234" y="226217"/>
                </a:cubicBezTo>
                <a:cubicBezTo>
                  <a:pt x="737457" y="234348"/>
                  <a:pt x="747205" y="238572"/>
                  <a:pt x="760476" y="238890"/>
                </a:cubicBezTo>
                <a:cubicBezTo>
                  <a:pt x="770363" y="238838"/>
                  <a:pt x="780053" y="235765"/>
                  <a:pt x="789545" y="229672"/>
                </a:cubicBezTo>
                <a:cubicBezTo>
                  <a:pt x="799037" y="223578"/>
                  <a:pt x="806921" y="214774"/>
                  <a:pt x="813195" y="203259"/>
                </a:cubicBezTo>
                <a:cubicBezTo>
                  <a:pt x="819470" y="191745"/>
                  <a:pt x="822725" y="177830"/>
                  <a:pt x="822960" y="161516"/>
                </a:cubicBezTo>
                <a:cubicBezTo>
                  <a:pt x="822857" y="147850"/>
                  <a:pt x="819444" y="137162"/>
                  <a:pt x="812721" y="129452"/>
                </a:cubicBezTo>
                <a:cubicBezTo>
                  <a:pt x="805998" y="121742"/>
                  <a:pt x="796584" y="117819"/>
                  <a:pt x="784479" y="117684"/>
                </a:cubicBezTo>
                <a:close/>
                <a:moveTo>
                  <a:pt x="5436089" y="117303"/>
                </a:moveTo>
                <a:cubicBezTo>
                  <a:pt x="5424300" y="117426"/>
                  <a:pt x="5413067" y="120654"/>
                  <a:pt x="5402392" y="126987"/>
                </a:cubicBezTo>
                <a:cubicBezTo>
                  <a:pt x="5391717" y="133321"/>
                  <a:pt x="5382970" y="142026"/>
                  <a:pt x="5376149" y="153103"/>
                </a:cubicBezTo>
                <a:cubicBezTo>
                  <a:pt x="5369328" y="164180"/>
                  <a:pt x="5365803" y="176894"/>
                  <a:pt x="5365575" y="191246"/>
                </a:cubicBezTo>
                <a:cubicBezTo>
                  <a:pt x="5365813" y="205889"/>
                  <a:pt x="5370197" y="217387"/>
                  <a:pt x="5378725" y="225740"/>
                </a:cubicBezTo>
                <a:cubicBezTo>
                  <a:pt x="5387254" y="234094"/>
                  <a:pt x="5398498" y="238350"/>
                  <a:pt x="5412457" y="238509"/>
                </a:cubicBezTo>
                <a:cubicBezTo>
                  <a:pt x="5424247" y="238398"/>
                  <a:pt x="5435480" y="235231"/>
                  <a:pt x="5446155" y="229008"/>
                </a:cubicBezTo>
                <a:cubicBezTo>
                  <a:pt x="5456829" y="222785"/>
                  <a:pt x="5465577" y="214169"/>
                  <a:pt x="5472397" y="203161"/>
                </a:cubicBezTo>
                <a:cubicBezTo>
                  <a:pt x="5479218" y="192152"/>
                  <a:pt x="5482743" y="179414"/>
                  <a:pt x="5482971" y="164947"/>
                </a:cubicBezTo>
                <a:cubicBezTo>
                  <a:pt x="5482733" y="150455"/>
                  <a:pt x="5478349" y="138941"/>
                  <a:pt x="5469821" y="130405"/>
                </a:cubicBezTo>
                <a:cubicBezTo>
                  <a:pt x="5461293" y="121869"/>
                  <a:pt x="5450049" y="117502"/>
                  <a:pt x="5436089" y="117303"/>
                </a:cubicBezTo>
                <a:close/>
                <a:moveTo>
                  <a:pt x="6400022" y="113493"/>
                </a:moveTo>
                <a:cubicBezTo>
                  <a:pt x="6387641" y="113652"/>
                  <a:pt x="6376571" y="117530"/>
                  <a:pt x="6366811" y="125127"/>
                </a:cubicBezTo>
                <a:cubicBezTo>
                  <a:pt x="6357050" y="132723"/>
                  <a:pt x="6349697" y="143085"/>
                  <a:pt x="6344749" y="156213"/>
                </a:cubicBezTo>
                <a:lnTo>
                  <a:pt x="6430136" y="156213"/>
                </a:lnTo>
                <a:cubicBezTo>
                  <a:pt x="6430168" y="156054"/>
                  <a:pt x="6430295" y="154846"/>
                  <a:pt x="6430517" y="152589"/>
                </a:cubicBezTo>
                <a:cubicBezTo>
                  <a:pt x="6430739" y="150333"/>
                  <a:pt x="6430867" y="147980"/>
                  <a:pt x="6430899" y="145533"/>
                </a:cubicBezTo>
                <a:cubicBezTo>
                  <a:pt x="6430780" y="135354"/>
                  <a:pt x="6427969" y="127487"/>
                  <a:pt x="6422465" y="121932"/>
                </a:cubicBezTo>
                <a:cubicBezTo>
                  <a:pt x="6416961" y="116378"/>
                  <a:pt x="6409480" y="113565"/>
                  <a:pt x="6400022" y="113493"/>
                </a:cubicBezTo>
                <a:close/>
                <a:moveTo>
                  <a:pt x="5780897" y="113493"/>
                </a:moveTo>
                <a:cubicBezTo>
                  <a:pt x="5768516" y="113652"/>
                  <a:pt x="5757446" y="117530"/>
                  <a:pt x="5747686" y="125127"/>
                </a:cubicBezTo>
                <a:cubicBezTo>
                  <a:pt x="5737925" y="132723"/>
                  <a:pt x="5730572" y="143085"/>
                  <a:pt x="5725624" y="156213"/>
                </a:cubicBezTo>
                <a:lnTo>
                  <a:pt x="5811011" y="156213"/>
                </a:lnTo>
                <a:cubicBezTo>
                  <a:pt x="5811043" y="156054"/>
                  <a:pt x="5811170" y="154846"/>
                  <a:pt x="5811392" y="152589"/>
                </a:cubicBezTo>
                <a:cubicBezTo>
                  <a:pt x="5811615" y="150333"/>
                  <a:pt x="5811742" y="147980"/>
                  <a:pt x="5811774" y="145533"/>
                </a:cubicBezTo>
                <a:cubicBezTo>
                  <a:pt x="5811655" y="135354"/>
                  <a:pt x="5808844" y="127487"/>
                  <a:pt x="5803340" y="121932"/>
                </a:cubicBezTo>
                <a:cubicBezTo>
                  <a:pt x="5797836" y="116378"/>
                  <a:pt x="5790355" y="113565"/>
                  <a:pt x="5780897" y="113493"/>
                </a:cubicBezTo>
                <a:close/>
                <a:moveTo>
                  <a:pt x="3532997" y="113493"/>
                </a:moveTo>
                <a:cubicBezTo>
                  <a:pt x="3520617" y="113652"/>
                  <a:pt x="3509546" y="117530"/>
                  <a:pt x="3499786" y="125127"/>
                </a:cubicBezTo>
                <a:cubicBezTo>
                  <a:pt x="3490026" y="132723"/>
                  <a:pt x="3482672" y="143085"/>
                  <a:pt x="3477724" y="156213"/>
                </a:cubicBezTo>
                <a:lnTo>
                  <a:pt x="3563111" y="156213"/>
                </a:lnTo>
                <a:cubicBezTo>
                  <a:pt x="3563143" y="156054"/>
                  <a:pt x="3563270" y="154846"/>
                  <a:pt x="3563492" y="152589"/>
                </a:cubicBezTo>
                <a:cubicBezTo>
                  <a:pt x="3563715" y="150333"/>
                  <a:pt x="3563843" y="147980"/>
                  <a:pt x="3563874" y="145533"/>
                </a:cubicBezTo>
                <a:cubicBezTo>
                  <a:pt x="3563755" y="135354"/>
                  <a:pt x="3560944" y="127487"/>
                  <a:pt x="3555440" y="121932"/>
                </a:cubicBezTo>
                <a:cubicBezTo>
                  <a:pt x="3549937" y="116378"/>
                  <a:pt x="3542456" y="113565"/>
                  <a:pt x="3532997" y="113493"/>
                </a:cubicBezTo>
                <a:close/>
                <a:moveTo>
                  <a:pt x="1361297" y="113493"/>
                </a:moveTo>
                <a:cubicBezTo>
                  <a:pt x="1348917" y="113652"/>
                  <a:pt x="1337846" y="117530"/>
                  <a:pt x="1328086" y="125127"/>
                </a:cubicBezTo>
                <a:cubicBezTo>
                  <a:pt x="1318326" y="132723"/>
                  <a:pt x="1310972" y="143085"/>
                  <a:pt x="1306024" y="156213"/>
                </a:cubicBezTo>
                <a:lnTo>
                  <a:pt x="1391411" y="156213"/>
                </a:lnTo>
                <a:cubicBezTo>
                  <a:pt x="1391443" y="156054"/>
                  <a:pt x="1391570" y="154846"/>
                  <a:pt x="1391793" y="152589"/>
                </a:cubicBezTo>
                <a:cubicBezTo>
                  <a:pt x="1392015" y="150333"/>
                  <a:pt x="1392143" y="147980"/>
                  <a:pt x="1392174" y="145533"/>
                </a:cubicBezTo>
                <a:cubicBezTo>
                  <a:pt x="1392055" y="135354"/>
                  <a:pt x="1389244" y="127487"/>
                  <a:pt x="1383740" y="121932"/>
                </a:cubicBezTo>
                <a:cubicBezTo>
                  <a:pt x="1378237" y="116378"/>
                  <a:pt x="1370756" y="113565"/>
                  <a:pt x="1361297" y="113493"/>
                </a:cubicBezTo>
                <a:close/>
                <a:moveTo>
                  <a:pt x="1008872" y="113493"/>
                </a:moveTo>
                <a:cubicBezTo>
                  <a:pt x="996491" y="113652"/>
                  <a:pt x="985421" y="117530"/>
                  <a:pt x="975661" y="125127"/>
                </a:cubicBezTo>
                <a:cubicBezTo>
                  <a:pt x="965901" y="132723"/>
                  <a:pt x="958547" y="143085"/>
                  <a:pt x="953599" y="156213"/>
                </a:cubicBezTo>
                <a:lnTo>
                  <a:pt x="1038986" y="156213"/>
                </a:lnTo>
                <a:cubicBezTo>
                  <a:pt x="1039018" y="156054"/>
                  <a:pt x="1039145" y="154846"/>
                  <a:pt x="1039368" y="152589"/>
                </a:cubicBezTo>
                <a:cubicBezTo>
                  <a:pt x="1039590" y="150333"/>
                  <a:pt x="1039717" y="147980"/>
                  <a:pt x="1039749" y="145533"/>
                </a:cubicBezTo>
                <a:cubicBezTo>
                  <a:pt x="1039630" y="135354"/>
                  <a:pt x="1036819" y="127487"/>
                  <a:pt x="1031315" y="121932"/>
                </a:cubicBezTo>
                <a:cubicBezTo>
                  <a:pt x="1025811" y="116378"/>
                  <a:pt x="1018331" y="113565"/>
                  <a:pt x="1008872" y="113493"/>
                </a:cubicBezTo>
                <a:close/>
                <a:moveTo>
                  <a:pt x="2780919" y="80775"/>
                </a:moveTo>
                <a:lnTo>
                  <a:pt x="2858976" y="80775"/>
                </a:lnTo>
                <a:lnTo>
                  <a:pt x="2833450" y="212209"/>
                </a:lnTo>
                <a:cubicBezTo>
                  <a:pt x="2833052" y="214155"/>
                  <a:pt x="2832703" y="216172"/>
                  <a:pt x="2832402" y="218260"/>
                </a:cubicBezTo>
                <a:cubicBezTo>
                  <a:pt x="2832100" y="220348"/>
                  <a:pt x="2831941" y="222270"/>
                  <a:pt x="2831926" y="224025"/>
                </a:cubicBezTo>
                <a:cubicBezTo>
                  <a:pt x="2831989" y="229845"/>
                  <a:pt x="2833481" y="233927"/>
                  <a:pt x="2836402" y="236269"/>
                </a:cubicBezTo>
                <a:cubicBezTo>
                  <a:pt x="2839323" y="238612"/>
                  <a:pt x="2843292" y="239739"/>
                  <a:pt x="2848309" y="239652"/>
                </a:cubicBezTo>
                <a:cubicBezTo>
                  <a:pt x="2850658" y="239620"/>
                  <a:pt x="2852627" y="239493"/>
                  <a:pt x="2854214" y="239271"/>
                </a:cubicBezTo>
                <a:cubicBezTo>
                  <a:pt x="2855802" y="239048"/>
                  <a:pt x="2856627" y="238921"/>
                  <a:pt x="2856690" y="238890"/>
                </a:cubicBezTo>
                <a:lnTo>
                  <a:pt x="2849833" y="275039"/>
                </a:lnTo>
                <a:cubicBezTo>
                  <a:pt x="2849642" y="275086"/>
                  <a:pt x="2847833" y="275277"/>
                  <a:pt x="2844403" y="275609"/>
                </a:cubicBezTo>
                <a:cubicBezTo>
                  <a:pt x="2840974" y="275942"/>
                  <a:pt x="2837069" y="276133"/>
                  <a:pt x="2832688" y="276180"/>
                </a:cubicBezTo>
                <a:cubicBezTo>
                  <a:pt x="2824752" y="276373"/>
                  <a:pt x="2816938" y="275649"/>
                  <a:pt x="2809243" y="274010"/>
                </a:cubicBezTo>
                <a:cubicBezTo>
                  <a:pt x="2801548" y="272370"/>
                  <a:pt x="2795142" y="268658"/>
                  <a:pt x="2790027" y="262875"/>
                </a:cubicBezTo>
                <a:cubicBezTo>
                  <a:pt x="2784912" y="257091"/>
                  <a:pt x="2782257" y="248080"/>
                  <a:pt x="2782062" y="235840"/>
                </a:cubicBezTo>
                <a:cubicBezTo>
                  <a:pt x="2782062" y="233157"/>
                  <a:pt x="2782253" y="230139"/>
                  <a:pt x="2782633" y="226788"/>
                </a:cubicBezTo>
                <a:cubicBezTo>
                  <a:pt x="2783014" y="223437"/>
                  <a:pt x="2783585" y="219848"/>
                  <a:pt x="2784346" y="216021"/>
                </a:cubicBezTo>
                <a:lnTo>
                  <a:pt x="2803758" y="116922"/>
                </a:lnTo>
                <a:lnTo>
                  <a:pt x="2773680" y="116922"/>
                </a:lnTo>
                <a:close/>
                <a:moveTo>
                  <a:pt x="1761744" y="80775"/>
                </a:moveTo>
                <a:lnTo>
                  <a:pt x="1839802" y="80775"/>
                </a:lnTo>
                <a:lnTo>
                  <a:pt x="1814274" y="212209"/>
                </a:lnTo>
                <a:cubicBezTo>
                  <a:pt x="1813878" y="214155"/>
                  <a:pt x="1813529" y="216172"/>
                  <a:pt x="1813227" y="218260"/>
                </a:cubicBezTo>
                <a:cubicBezTo>
                  <a:pt x="1812925" y="220348"/>
                  <a:pt x="1812767" y="222270"/>
                  <a:pt x="1812751" y="224025"/>
                </a:cubicBezTo>
                <a:cubicBezTo>
                  <a:pt x="1812814" y="229845"/>
                  <a:pt x="1814306" y="233927"/>
                  <a:pt x="1817227" y="236269"/>
                </a:cubicBezTo>
                <a:cubicBezTo>
                  <a:pt x="1820148" y="238612"/>
                  <a:pt x="1824117" y="239739"/>
                  <a:pt x="1829134" y="239652"/>
                </a:cubicBezTo>
                <a:cubicBezTo>
                  <a:pt x="1831483" y="239620"/>
                  <a:pt x="1833452" y="239493"/>
                  <a:pt x="1835039" y="239271"/>
                </a:cubicBezTo>
                <a:cubicBezTo>
                  <a:pt x="1836627" y="239048"/>
                  <a:pt x="1837452" y="238921"/>
                  <a:pt x="1837516" y="238890"/>
                </a:cubicBezTo>
                <a:lnTo>
                  <a:pt x="1830658" y="275039"/>
                </a:lnTo>
                <a:cubicBezTo>
                  <a:pt x="1830467" y="275086"/>
                  <a:pt x="1828657" y="275277"/>
                  <a:pt x="1825228" y="275609"/>
                </a:cubicBezTo>
                <a:cubicBezTo>
                  <a:pt x="1821799" y="275942"/>
                  <a:pt x="1817894" y="276133"/>
                  <a:pt x="1813513" y="276180"/>
                </a:cubicBezTo>
                <a:cubicBezTo>
                  <a:pt x="1805577" y="276373"/>
                  <a:pt x="1797763" y="275649"/>
                  <a:pt x="1790068" y="274010"/>
                </a:cubicBezTo>
                <a:cubicBezTo>
                  <a:pt x="1782373" y="272370"/>
                  <a:pt x="1775967" y="268658"/>
                  <a:pt x="1770852" y="262875"/>
                </a:cubicBezTo>
                <a:cubicBezTo>
                  <a:pt x="1765737" y="257091"/>
                  <a:pt x="1763082" y="248080"/>
                  <a:pt x="1762887" y="235840"/>
                </a:cubicBezTo>
                <a:cubicBezTo>
                  <a:pt x="1762887" y="233157"/>
                  <a:pt x="1763078" y="230139"/>
                  <a:pt x="1763458" y="226788"/>
                </a:cubicBezTo>
                <a:cubicBezTo>
                  <a:pt x="1763839" y="223437"/>
                  <a:pt x="1764410" y="219848"/>
                  <a:pt x="1765171" y="216021"/>
                </a:cubicBezTo>
                <a:lnTo>
                  <a:pt x="1784583" y="116922"/>
                </a:lnTo>
                <a:lnTo>
                  <a:pt x="1754505" y="116922"/>
                </a:lnTo>
                <a:close/>
                <a:moveTo>
                  <a:pt x="323469" y="80775"/>
                </a:moveTo>
                <a:lnTo>
                  <a:pt x="401526" y="80775"/>
                </a:lnTo>
                <a:lnTo>
                  <a:pt x="375999" y="212209"/>
                </a:lnTo>
                <a:cubicBezTo>
                  <a:pt x="375603" y="214155"/>
                  <a:pt x="375253" y="216172"/>
                  <a:pt x="374952" y="218260"/>
                </a:cubicBezTo>
                <a:cubicBezTo>
                  <a:pt x="374650" y="220348"/>
                  <a:pt x="374491" y="222270"/>
                  <a:pt x="374475" y="224025"/>
                </a:cubicBezTo>
                <a:cubicBezTo>
                  <a:pt x="374539" y="229845"/>
                  <a:pt x="376031" y="233927"/>
                  <a:pt x="378952" y="236269"/>
                </a:cubicBezTo>
                <a:cubicBezTo>
                  <a:pt x="381873" y="238612"/>
                  <a:pt x="385842" y="239739"/>
                  <a:pt x="390858" y="239652"/>
                </a:cubicBezTo>
                <a:cubicBezTo>
                  <a:pt x="393208" y="239620"/>
                  <a:pt x="395177" y="239493"/>
                  <a:pt x="396764" y="239271"/>
                </a:cubicBezTo>
                <a:cubicBezTo>
                  <a:pt x="398351" y="239048"/>
                  <a:pt x="399177" y="238921"/>
                  <a:pt x="399240" y="238890"/>
                </a:cubicBezTo>
                <a:lnTo>
                  <a:pt x="392383" y="275039"/>
                </a:lnTo>
                <a:cubicBezTo>
                  <a:pt x="392192" y="275086"/>
                  <a:pt x="390382" y="275277"/>
                  <a:pt x="386953" y="275609"/>
                </a:cubicBezTo>
                <a:cubicBezTo>
                  <a:pt x="383524" y="275942"/>
                  <a:pt x="379619" y="276133"/>
                  <a:pt x="375237" y="276180"/>
                </a:cubicBezTo>
                <a:cubicBezTo>
                  <a:pt x="367303" y="276373"/>
                  <a:pt x="359488" y="275649"/>
                  <a:pt x="351792" y="274010"/>
                </a:cubicBezTo>
                <a:cubicBezTo>
                  <a:pt x="344097" y="272370"/>
                  <a:pt x="337692" y="268658"/>
                  <a:pt x="332577" y="262875"/>
                </a:cubicBezTo>
                <a:cubicBezTo>
                  <a:pt x="327462" y="257091"/>
                  <a:pt x="324807" y="248080"/>
                  <a:pt x="324612" y="235840"/>
                </a:cubicBezTo>
                <a:cubicBezTo>
                  <a:pt x="324612" y="233157"/>
                  <a:pt x="324802" y="230139"/>
                  <a:pt x="325183" y="226788"/>
                </a:cubicBezTo>
                <a:cubicBezTo>
                  <a:pt x="325564" y="223437"/>
                  <a:pt x="326134" y="219848"/>
                  <a:pt x="326896" y="216021"/>
                </a:cubicBezTo>
                <a:lnTo>
                  <a:pt x="346308" y="116922"/>
                </a:lnTo>
                <a:lnTo>
                  <a:pt x="316230" y="116922"/>
                </a:lnTo>
                <a:close/>
                <a:moveTo>
                  <a:pt x="3413335" y="78108"/>
                </a:moveTo>
                <a:cubicBezTo>
                  <a:pt x="3416049" y="78140"/>
                  <a:pt x="3418430" y="78266"/>
                  <a:pt x="3420477" y="78489"/>
                </a:cubicBezTo>
                <a:cubicBezTo>
                  <a:pt x="3422524" y="78711"/>
                  <a:pt x="3423952" y="78838"/>
                  <a:pt x="3424762" y="78869"/>
                </a:cubicBezTo>
                <a:lnTo>
                  <a:pt x="3415240" y="126447"/>
                </a:lnTo>
                <a:cubicBezTo>
                  <a:pt x="3414645" y="126415"/>
                  <a:pt x="3413359" y="126288"/>
                  <a:pt x="3411383" y="126066"/>
                </a:cubicBezTo>
                <a:cubicBezTo>
                  <a:pt x="3409407" y="125844"/>
                  <a:pt x="3406884" y="125717"/>
                  <a:pt x="3403813" y="125685"/>
                </a:cubicBezTo>
                <a:cubicBezTo>
                  <a:pt x="3393969" y="125779"/>
                  <a:pt x="3384076" y="129062"/>
                  <a:pt x="3374132" y="135535"/>
                </a:cubicBezTo>
                <a:cubicBezTo>
                  <a:pt x="3364190" y="142007"/>
                  <a:pt x="3355369" y="151104"/>
                  <a:pt x="3347668" y="162826"/>
                </a:cubicBezTo>
                <a:cubicBezTo>
                  <a:pt x="3339968" y="174547"/>
                  <a:pt x="3334560" y="188329"/>
                  <a:pt x="3331445" y="204171"/>
                </a:cubicBezTo>
                <a:lnTo>
                  <a:pt x="3318114" y="275037"/>
                </a:lnTo>
                <a:lnTo>
                  <a:pt x="3269742" y="275037"/>
                </a:lnTo>
                <a:lnTo>
                  <a:pt x="3298689" y="125304"/>
                </a:lnTo>
                <a:cubicBezTo>
                  <a:pt x="3299141" y="123121"/>
                  <a:pt x="3298903" y="121201"/>
                  <a:pt x="3297975" y="119542"/>
                </a:cubicBezTo>
                <a:cubicBezTo>
                  <a:pt x="3297047" y="117883"/>
                  <a:pt x="3294999" y="117010"/>
                  <a:pt x="3291833" y="116922"/>
                </a:cubicBezTo>
                <a:lnTo>
                  <a:pt x="3270123" y="116922"/>
                </a:lnTo>
                <a:lnTo>
                  <a:pt x="3277360" y="80775"/>
                </a:lnTo>
                <a:lnTo>
                  <a:pt x="3328017" y="80775"/>
                </a:lnTo>
                <a:cubicBezTo>
                  <a:pt x="3335603" y="80751"/>
                  <a:pt x="3341190" y="82130"/>
                  <a:pt x="3344776" y="84913"/>
                </a:cubicBezTo>
                <a:cubicBezTo>
                  <a:pt x="3348363" y="87695"/>
                  <a:pt x="3350140" y="92023"/>
                  <a:pt x="3350108" y="97897"/>
                </a:cubicBezTo>
                <a:cubicBezTo>
                  <a:pt x="3350029" y="100973"/>
                  <a:pt x="3349331" y="105667"/>
                  <a:pt x="3348014" y="111979"/>
                </a:cubicBezTo>
                <a:cubicBezTo>
                  <a:pt x="3346697" y="118291"/>
                  <a:pt x="3345236" y="123749"/>
                  <a:pt x="3343633" y="128352"/>
                </a:cubicBezTo>
                <a:lnTo>
                  <a:pt x="3344395" y="128352"/>
                </a:lnTo>
                <a:cubicBezTo>
                  <a:pt x="3351077" y="114601"/>
                  <a:pt x="3360472" y="102896"/>
                  <a:pt x="3372581" y="93238"/>
                </a:cubicBezTo>
                <a:cubicBezTo>
                  <a:pt x="3384690" y="83579"/>
                  <a:pt x="3398275" y="78536"/>
                  <a:pt x="3413335" y="78108"/>
                </a:cubicBezTo>
                <a:close/>
                <a:moveTo>
                  <a:pt x="7001632" y="76203"/>
                </a:moveTo>
                <a:cubicBezTo>
                  <a:pt x="7012835" y="76172"/>
                  <a:pt x="7023638" y="77671"/>
                  <a:pt x="7034037" y="80699"/>
                </a:cubicBezTo>
                <a:cubicBezTo>
                  <a:pt x="7044439" y="83727"/>
                  <a:pt x="7052702" y="88468"/>
                  <a:pt x="7058830" y="94922"/>
                </a:cubicBezTo>
                <a:cubicBezTo>
                  <a:pt x="7064957" y="101376"/>
                  <a:pt x="7067213" y="109726"/>
                  <a:pt x="7065597" y="119973"/>
                </a:cubicBezTo>
                <a:lnTo>
                  <a:pt x="7061406" y="141317"/>
                </a:lnTo>
                <a:lnTo>
                  <a:pt x="7019910" y="141317"/>
                </a:lnTo>
                <a:lnTo>
                  <a:pt x="7021813" y="129883"/>
                </a:lnTo>
                <a:cubicBezTo>
                  <a:pt x="7022409" y="123395"/>
                  <a:pt x="7019696" y="119123"/>
                  <a:pt x="7013675" y="117067"/>
                </a:cubicBezTo>
                <a:cubicBezTo>
                  <a:pt x="7007655" y="115010"/>
                  <a:pt x="7001606" y="114073"/>
                  <a:pt x="6995530" y="114255"/>
                </a:cubicBezTo>
                <a:cubicBezTo>
                  <a:pt x="6985787" y="114255"/>
                  <a:pt x="6977809" y="115971"/>
                  <a:pt x="6971596" y="119401"/>
                </a:cubicBezTo>
                <a:cubicBezTo>
                  <a:pt x="6965382" y="122832"/>
                  <a:pt x="6962172" y="127977"/>
                  <a:pt x="6961965" y="134838"/>
                </a:cubicBezTo>
                <a:cubicBezTo>
                  <a:pt x="6962441" y="142817"/>
                  <a:pt x="6967204" y="148822"/>
                  <a:pt x="6976253" y="152852"/>
                </a:cubicBezTo>
                <a:cubicBezTo>
                  <a:pt x="6985301" y="156883"/>
                  <a:pt x="6995779" y="160804"/>
                  <a:pt x="7007685" y="164614"/>
                </a:cubicBezTo>
                <a:cubicBezTo>
                  <a:pt x="7019591" y="168425"/>
                  <a:pt x="7030069" y="173989"/>
                  <a:pt x="7039118" y="181307"/>
                </a:cubicBezTo>
                <a:cubicBezTo>
                  <a:pt x="7048166" y="188625"/>
                  <a:pt x="7052929" y="199561"/>
                  <a:pt x="7053405" y="214115"/>
                </a:cubicBezTo>
                <a:cubicBezTo>
                  <a:pt x="7052939" y="234177"/>
                  <a:pt x="7044451" y="250045"/>
                  <a:pt x="7027940" y="261719"/>
                </a:cubicBezTo>
                <a:cubicBezTo>
                  <a:pt x="7011429" y="273393"/>
                  <a:pt x="6989692" y="279356"/>
                  <a:pt x="6962728" y="279609"/>
                </a:cubicBezTo>
                <a:cubicBezTo>
                  <a:pt x="6951262" y="279680"/>
                  <a:pt x="6939469" y="278101"/>
                  <a:pt x="6927349" y="274873"/>
                </a:cubicBezTo>
                <a:cubicBezTo>
                  <a:pt x="6915230" y="271645"/>
                  <a:pt x="6905353" y="266344"/>
                  <a:pt x="6897718" y="258971"/>
                </a:cubicBezTo>
                <a:cubicBezTo>
                  <a:pt x="6890082" y="251597"/>
                  <a:pt x="6887257" y="241727"/>
                  <a:pt x="6889242" y="229360"/>
                </a:cubicBezTo>
                <a:lnTo>
                  <a:pt x="6893052" y="210303"/>
                </a:lnTo>
                <a:lnTo>
                  <a:pt x="6934181" y="210303"/>
                </a:lnTo>
                <a:lnTo>
                  <a:pt x="6932277" y="220213"/>
                </a:lnTo>
                <a:cubicBezTo>
                  <a:pt x="6931274" y="226361"/>
                  <a:pt x="6932858" y="231005"/>
                  <a:pt x="6937028" y="234146"/>
                </a:cubicBezTo>
                <a:cubicBezTo>
                  <a:pt x="6941199" y="237287"/>
                  <a:pt x="6946364" y="239390"/>
                  <a:pt x="6952525" y="240456"/>
                </a:cubicBezTo>
                <a:cubicBezTo>
                  <a:pt x="6958685" y="241521"/>
                  <a:pt x="6964248" y="242015"/>
                  <a:pt x="6969212" y="241938"/>
                </a:cubicBezTo>
                <a:cubicBezTo>
                  <a:pt x="6980583" y="241835"/>
                  <a:pt x="6989498" y="239754"/>
                  <a:pt x="6995959" y="235697"/>
                </a:cubicBezTo>
                <a:cubicBezTo>
                  <a:pt x="7002419" y="231639"/>
                  <a:pt x="7005709" y="226224"/>
                  <a:pt x="7005828" y="219451"/>
                </a:cubicBezTo>
                <a:cubicBezTo>
                  <a:pt x="7005354" y="211742"/>
                  <a:pt x="7000610" y="205815"/>
                  <a:pt x="6991600" y="201668"/>
                </a:cubicBezTo>
                <a:cubicBezTo>
                  <a:pt x="6982589" y="197521"/>
                  <a:pt x="6972155" y="193380"/>
                  <a:pt x="6960298" y="189245"/>
                </a:cubicBezTo>
                <a:cubicBezTo>
                  <a:pt x="6948442" y="185110"/>
                  <a:pt x="6938008" y="179207"/>
                  <a:pt x="6928997" y="171534"/>
                </a:cubicBezTo>
                <a:cubicBezTo>
                  <a:pt x="6919986" y="163862"/>
                  <a:pt x="6915243" y="152646"/>
                  <a:pt x="6914769" y="137887"/>
                </a:cubicBezTo>
                <a:cubicBezTo>
                  <a:pt x="6915036" y="123816"/>
                  <a:pt x="6919323" y="112222"/>
                  <a:pt x="6927628" y="103105"/>
                </a:cubicBezTo>
                <a:cubicBezTo>
                  <a:pt x="6935934" y="93988"/>
                  <a:pt x="6946654" y="87220"/>
                  <a:pt x="6959791" y="82800"/>
                </a:cubicBezTo>
                <a:cubicBezTo>
                  <a:pt x="6972927" y="78381"/>
                  <a:pt x="6986874" y="76181"/>
                  <a:pt x="7001632" y="76203"/>
                </a:cubicBezTo>
                <a:close/>
                <a:moveTo>
                  <a:pt x="6662166" y="76203"/>
                </a:moveTo>
                <a:cubicBezTo>
                  <a:pt x="6678757" y="76226"/>
                  <a:pt x="6691922" y="80651"/>
                  <a:pt x="6701660" y="89477"/>
                </a:cubicBezTo>
                <a:cubicBezTo>
                  <a:pt x="6711399" y="98303"/>
                  <a:pt x="6716380" y="111388"/>
                  <a:pt x="6716601" y="128733"/>
                </a:cubicBezTo>
                <a:cubicBezTo>
                  <a:pt x="6716409" y="137176"/>
                  <a:pt x="6715060" y="147807"/>
                  <a:pt x="6712555" y="160626"/>
                </a:cubicBezTo>
                <a:cubicBezTo>
                  <a:pt x="6710050" y="173445"/>
                  <a:pt x="6707543" y="185800"/>
                  <a:pt x="6705037" y="197692"/>
                </a:cubicBezTo>
                <a:cubicBezTo>
                  <a:pt x="6702530" y="209585"/>
                  <a:pt x="6701178" y="218362"/>
                  <a:pt x="6700980" y="224025"/>
                </a:cubicBezTo>
                <a:cubicBezTo>
                  <a:pt x="6701043" y="230012"/>
                  <a:pt x="6702536" y="234141"/>
                  <a:pt x="6705457" y="236412"/>
                </a:cubicBezTo>
                <a:cubicBezTo>
                  <a:pt x="6708378" y="238683"/>
                  <a:pt x="6712347" y="239763"/>
                  <a:pt x="6717363" y="239652"/>
                </a:cubicBezTo>
                <a:cubicBezTo>
                  <a:pt x="6719712" y="239620"/>
                  <a:pt x="6721682" y="239493"/>
                  <a:pt x="6723269" y="239271"/>
                </a:cubicBezTo>
                <a:cubicBezTo>
                  <a:pt x="6724856" y="239048"/>
                  <a:pt x="6725682" y="238921"/>
                  <a:pt x="6725745" y="238890"/>
                </a:cubicBezTo>
                <a:lnTo>
                  <a:pt x="6718887" y="275039"/>
                </a:lnTo>
                <a:cubicBezTo>
                  <a:pt x="6718840" y="275086"/>
                  <a:pt x="6717125" y="275277"/>
                  <a:pt x="6713744" y="275609"/>
                </a:cubicBezTo>
                <a:cubicBezTo>
                  <a:pt x="6710362" y="275942"/>
                  <a:pt x="6705601" y="276133"/>
                  <a:pt x="6699458" y="276180"/>
                </a:cubicBezTo>
                <a:cubicBezTo>
                  <a:pt x="6692515" y="276363"/>
                  <a:pt x="6685381" y="275616"/>
                  <a:pt x="6678057" y="273939"/>
                </a:cubicBezTo>
                <a:cubicBezTo>
                  <a:pt x="6670734" y="272262"/>
                  <a:pt x="6664531" y="268555"/>
                  <a:pt x="6659449" y="262819"/>
                </a:cubicBezTo>
                <a:cubicBezTo>
                  <a:pt x="6654366" y="257082"/>
                  <a:pt x="6651717" y="248216"/>
                  <a:pt x="6651498" y="236222"/>
                </a:cubicBezTo>
                <a:cubicBezTo>
                  <a:pt x="6651681" y="229036"/>
                  <a:pt x="6652964" y="219310"/>
                  <a:pt x="6655347" y="207042"/>
                </a:cubicBezTo>
                <a:cubicBezTo>
                  <a:pt x="6657730" y="194775"/>
                  <a:pt x="6660114" y="182676"/>
                  <a:pt x="6662499" y="170746"/>
                </a:cubicBezTo>
                <a:cubicBezTo>
                  <a:pt x="6664883" y="158816"/>
                  <a:pt x="6666169" y="149765"/>
                  <a:pt x="6666357" y="143592"/>
                </a:cubicBezTo>
                <a:cubicBezTo>
                  <a:pt x="6666420" y="136290"/>
                  <a:pt x="6664484" y="130606"/>
                  <a:pt x="6660546" y="126542"/>
                </a:cubicBezTo>
                <a:cubicBezTo>
                  <a:pt x="6656609" y="122478"/>
                  <a:pt x="6650292" y="120415"/>
                  <a:pt x="6641592" y="120351"/>
                </a:cubicBezTo>
                <a:cubicBezTo>
                  <a:pt x="6624510" y="120931"/>
                  <a:pt x="6609810" y="127868"/>
                  <a:pt x="6597491" y="141163"/>
                </a:cubicBezTo>
                <a:cubicBezTo>
                  <a:pt x="6585172" y="154459"/>
                  <a:pt x="6577140" y="170635"/>
                  <a:pt x="6573393" y="189693"/>
                </a:cubicBezTo>
                <a:lnTo>
                  <a:pt x="6556629" y="275037"/>
                </a:lnTo>
                <a:lnTo>
                  <a:pt x="6508242" y="275037"/>
                </a:lnTo>
                <a:lnTo>
                  <a:pt x="6537579" y="125304"/>
                </a:lnTo>
                <a:cubicBezTo>
                  <a:pt x="6537983" y="122788"/>
                  <a:pt x="6537650" y="120772"/>
                  <a:pt x="6536579" y="119256"/>
                </a:cubicBezTo>
                <a:cubicBezTo>
                  <a:pt x="6535507" y="117740"/>
                  <a:pt x="6533555" y="116962"/>
                  <a:pt x="6530721" y="116922"/>
                </a:cubicBezTo>
                <a:lnTo>
                  <a:pt x="6509004" y="116922"/>
                </a:lnTo>
                <a:lnTo>
                  <a:pt x="6515862" y="80775"/>
                </a:lnTo>
                <a:lnTo>
                  <a:pt x="6566916" y="80775"/>
                </a:lnTo>
                <a:cubicBezTo>
                  <a:pt x="6574488" y="80799"/>
                  <a:pt x="6580013" y="82273"/>
                  <a:pt x="6583489" y="85198"/>
                </a:cubicBezTo>
                <a:cubicBezTo>
                  <a:pt x="6586966" y="88123"/>
                  <a:pt x="6588680" y="92356"/>
                  <a:pt x="6588633" y="97897"/>
                </a:cubicBezTo>
                <a:cubicBezTo>
                  <a:pt x="6588609" y="100251"/>
                  <a:pt x="6588180" y="103629"/>
                  <a:pt x="6587347" y="108029"/>
                </a:cubicBezTo>
                <a:cubicBezTo>
                  <a:pt x="6586514" y="112429"/>
                  <a:pt x="6585418" y="116282"/>
                  <a:pt x="6584061" y="119590"/>
                </a:cubicBezTo>
                <a:lnTo>
                  <a:pt x="6584823" y="119590"/>
                </a:lnTo>
                <a:cubicBezTo>
                  <a:pt x="6585982" y="116778"/>
                  <a:pt x="6589674" y="111957"/>
                  <a:pt x="6595900" y="105128"/>
                </a:cubicBezTo>
                <a:cubicBezTo>
                  <a:pt x="6602125" y="98298"/>
                  <a:pt x="6610785" y="91870"/>
                  <a:pt x="6621879" y="85844"/>
                </a:cubicBezTo>
                <a:cubicBezTo>
                  <a:pt x="6632972" y="79818"/>
                  <a:pt x="6646401" y="76605"/>
                  <a:pt x="6662166" y="76203"/>
                </a:cubicBezTo>
                <a:close/>
                <a:moveTo>
                  <a:pt x="6401165" y="76203"/>
                </a:moveTo>
                <a:cubicBezTo>
                  <a:pt x="6427053" y="76574"/>
                  <a:pt x="6446414" y="83442"/>
                  <a:pt x="6459249" y="96809"/>
                </a:cubicBezTo>
                <a:cubicBezTo>
                  <a:pt x="6472084" y="110176"/>
                  <a:pt x="6478493" y="127816"/>
                  <a:pt x="6478476" y="149729"/>
                </a:cubicBezTo>
                <a:cubicBezTo>
                  <a:pt x="6478207" y="158517"/>
                  <a:pt x="6477128" y="166447"/>
                  <a:pt x="6475241" y="173517"/>
                </a:cubicBezTo>
                <a:cubicBezTo>
                  <a:pt x="6473354" y="180588"/>
                  <a:pt x="6472275" y="184329"/>
                  <a:pt x="6472005" y="184740"/>
                </a:cubicBezTo>
                <a:lnTo>
                  <a:pt x="6338269" y="184740"/>
                </a:lnTo>
                <a:cubicBezTo>
                  <a:pt x="6338221" y="184820"/>
                  <a:pt x="6338031" y="185805"/>
                  <a:pt x="6337697" y="187695"/>
                </a:cubicBezTo>
                <a:cubicBezTo>
                  <a:pt x="6337363" y="189586"/>
                  <a:pt x="6337173" y="191906"/>
                  <a:pt x="6337125" y="194655"/>
                </a:cubicBezTo>
                <a:cubicBezTo>
                  <a:pt x="6337229" y="207676"/>
                  <a:pt x="6341501" y="218242"/>
                  <a:pt x="6349943" y="226353"/>
                </a:cubicBezTo>
                <a:cubicBezTo>
                  <a:pt x="6358385" y="234465"/>
                  <a:pt x="6370376" y="238644"/>
                  <a:pt x="6385918" y="238890"/>
                </a:cubicBezTo>
                <a:cubicBezTo>
                  <a:pt x="6396502" y="238626"/>
                  <a:pt x="6406336" y="236781"/>
                  <a:pt x="6415419" y="233353"/>
                </a:cubicBezTo>
                <a:cubicBezTo>
                  <a:pt x="6424503" y="229926"/>
                  <a:pt x="6431850" y="226499"/>
                  <a:pt x="6437460" y="223071"/>
                </a:cubicBezTo>
                <a:cubicBezTo>
                  <a:pt x="6443071" y="219644"/>
                  <a:pt x="6445959" y="217799"/>
                  <a:pt x="6446123" y="217535"/>
                </a:cubicBezTo>
                <a:lnTo>
                  <a:pt x="6459064" y="254112"/>
                </a:lnTo>
                <a:cubicBezTo>
                  <a:pt x="6458914" y="254427"/>
                  <a:pt x="6455492" y="256630"/>
                  <a:pt x="6448798" y="260723"/>
                </a:cubicBezTo>
                <a:cubicBezTo>
                  <a:pt x="6442103" y="264815"/>
                  <a:pt x="6433036" y="268907"/>
                  <a:pt x="6421598" y="272999"/>
                </a:cubicBezTo>
                <a:cubicBezTo>
                  <a:pt x="6410160" y="277091"/>
                  <a:pt x="6397250" y="279294"/>
                  <a:pt x="6382868" y="279609"/>
                </a:cubicBezTo>
                <a:cubicBezTo>
                  <a:pt x="6352426" y="279064"/>
                  <a:pt x="6329108" y="271021"/>
                  <a:pt x="6312916" y="255481"/>
                </a:cubicBezTo>
                <a:cubicBezTo>
                  <a:pt x="6296724" y="239940"/>
                  <a:pt x="6288554" y="220173"/>
                  <a:pt x="6288405" y="196180"/>
                </a:cubicBezTo>
                <a:cubicBezTo>
                  <a:pt x="6288597" y="173951"/>
                  <a:pt x="6293541" y="153819"/>
                  <a:pt x="6303238" y="135784"/>
                </a:cubicBezTo>
                <a:cubicBezTo>
                  <a:pt x="6312936" y="117749"/>
                  <a:pt x="6326233" y="103375"/>
                  <a:pt x="6343130" y="92663"/>
                </a:cubicBezTo>
                <a:cubicBezTo>
                  <a:pt x="6360027" y="81950"/>
                  <a:pt x="6379373" y="76464"/>
                  <a:pt x="6401165" y="76203"/>
                </a:cubicBezTo>
                <a:close/>
                <a:moveTo>
                  <a:pt x="6193488" y="76203"/>
                </a:moveTo>
                <a:cubicBezTo>
                  <a:pt x="6203985" y="76113"/>
                  <a:pt x="6215207" y="77561"/>
                  <a:pt x="6227157" y="80544"/>
                </a:cubicBezTo>
                <a:cubicBezTo>
                  <a:pt x="6239107" y="83528"/>
                  <a:pt x="6249003" y="88584"/>
                  <a:pt x="6256847" y="95713"/>
                </a:cubicBezTo>
                <a:cubicBezTo>
                  <a:pt x="6264691" y="102842"/>
                  <a:pt x="6267701" y="112580"/>
                  <a:pt x="6265878" y="124926"/>
                </a:cubicBezTo>
                <a:lnTo>
                  <a:pt x="6260925" y="149319"/>
                </a:lnTo>
                <a:lnTo>
                  <a:pt x="6219396" y="149319"/>
                </a:lnTo>
                <a:lnTo>
                  <a:pt x="6221682" y="137122"/>
                </a:lnTo>
                <a:cubicBezTo>
                  <a:pt x="6222428" y="130627"/>
                  <a:pt x="6219508" y="125704"/>
                  <a:pt x="6212919" y="122353"/>
                </a:cubicBezTo>
                <a:cubicBezTo>
                  <a:pt x="6206331" y="119002"/>
                  <a:pt x="6198457" y="117319"/>
                  <a:pt x="6189297" y="117303"/>
                </a:cubicBezTo>
                <a:cubicBezTo>
                  <a:pt x="6176064" y="117510"/>
                  <a:pt x="6164092" y="121035"/>
                  <a:pt x="6153384" y="127876"/>
                </a:cubicBezTo>
                <a:cubicBezTo>
                  <a:pt x="6142676" y="134718"/>
                  <a:pt x="6134149" y="143635"/>
                  <a:pt x="6127801" y="154627"/>
                </a:cubicBezTo>
                <a:cubicBezTo>
                  <a:pt x="6121453" y="165619"/>
                  <a:pt x="6118203" y="177445"/>
                  <a:pt x="6118050" y="190103"/>
                </a:cubicBezTo>
                <a:cubicBezTo>
                  <a:pt x="6118058" y="204308"/>
                  <a:pt x="6122424" y="215918"/>
                  <a:pt x="6131147" y="224930"/>
                </a:cubicBezTo>
                <a:cubicBezTo>
                  <a:pt x="6139871" y="233943"/>
                  <a:pt x="6152904" y="238596"/>
                  <a:pt x="6170247" y="238890"/>
                </a:cubicBezTo>
                <a:cubicBezTo>
                  <a:pt x="6182677" y="238589"/>
                  <a:pt x="6193716" y="236481"/>
                  <a:pt x="6203366" y="232566"/>
                </a:cubicBezTo>
                <a:cubicBezTo>
                  <a:pt x="6213015" y="228651"/>
                  <a:pt x="6220612" y="224736"/>
                  <a:pt x="6226155" y="220820"/>
                </a:cubicBezTo>
                <a:cubicBezTo>
                  <a:pt x="6231699" y="216905"/>
                  <a:pt x="6234526" y="214797"/>
                  <a:pt x="6234636" y="214496"/>
                </a:cubicBezTo>
                <a:lnTo>
                  <a:pt x="6247590" y="251068"/>
                </a:lnTo>
                <a:cubicBezTo>
                  <a:pt x="6247548" y="251420"/>
                  <a:pt x="6244330" y="253887"/>
                  <a:pt x="6237938" y="258467"/>
                </a:cubicBezTo>
                <a:cubicBezTo>
                  <a:pt x="6231546" y="263048"/>
                  <a:pt x="6222232" y="267629"/>
                  <a:pt x="6209998" y="272210"/>
                </a:cubicBezTo>
                <a:cubicBezTo>
                  <a:pt x="6197764" y="276790"/>
                  <a:pt x="6182863" y="279257"/>
                  <a:pt x="6165294" y="279609"/>
                </a:cubicBezTo>
                <a:cubicBezTo>
                  <a:pt x="6134616" y="279119"/>
                  <a:pt x="6110940" y="270966"/>
                  <a:pt x="6094266" y="255150"/>
                </a:cubicBezTo>
                <a:cubicBezTo>
                  <a:pt x="6077593" y="239334"/>
                  <a:pt x="6069154" y="218795"/>
                  <a:pt x="6068949" y="193533"/>
                </a:cubicBezTo>
                <a:cubicBezTo>
                  <a:pt x="6069146" y="173246"/>
                  <a:pt x="6074546" y="154241"/>
                  <a:pt x="6085150" y="136518"/>
                </a:cubicBezTo>
                <a:cubicBezTo>
                  <a:pt x="6095754" y="118795"/>
                  <a:pt x="6110380" y="104397"/>
                  <a:pt x="6129027" y="93324"/>
                </a:cubicBezTo>
                <a:cubicBezTo>
                  <a:pt x="6147674" y="82250"/>
                  <a:pt x="6169161" y="76543"/>
                  <a:pt x="6193488" y="76203"/>
                </a:cubicBezTo>
                <a:close/>
                <a:moveTo>
                  <a:pt x="5982457" y="76203"/>
                </a:moveTo>
                <a:cubicBezTo>
                  <a:pt x="5993660" y="76172"/>
                  <a:pt x="6004462" y="77671"/>
                  <a:pt x="6014862" y="80699"/>
                </a:cubicBezTo>
                <a:cubicBezTo>
                  <a:pt x="6025264" y="83727"/>
                  <a:pt x="6033527" y="88468"/>
                  <a:pt x="6039655" y="94922"/>
                </a:cubicBezTo>
                <a:cubicBezTo>
                  <a:pt x="6045782" y="101376"/>
                  <a:pt x="6048038" y="109726"/>
                  <a:pt x="6046422" y="119973"/>
                </a:cubicBezTo>
                <a:lnTo>
                  <a:pt x="6042231" y="141317"/>
                </a:lnTo>
                <a:lnTo>
                  <a:pt x="6000735" y="141317"/>
                </a:lnTo>
                <a:lnTo>
                  <a:pt x="6002639" y="129883"/>
                </a:lnTo>
                <a:cubicBezTo>
                  <a:pt x="6003234" y="123395"/>
                  <a:pt x="6000521" y="119123"/>
                  <a:pt x="5994500" y="117067"/>
                </a:cubicBezTo>
                <a:cubicBezTo>
                  <a:pt x="5988480" y="115010"/>
                  <a:pt x="5982431" y="114073"/>
                  <a:pt x="5976355" y="114255"/>
                </a:cubicBezTo>
                <a:cubicBezTo>
                  <a:pt x="5966612" y="114255"/>
                  <a:pt x="5958635" y="115971"/>
                  <a:pt x="5952421" y="119401"/>
                </a:cubicBezTo>
                <a:cubicBezTo>
                  <a:pt x="5946207" y="122832"/>
                  <a:pt x="5942996" y="127977"/>
                  <a:pt x="5942790" y="134838"/>
                </a:cubicBezTo>
                <a:cubicBezTo>
                  <a:pt x="5943266" y="142817"/>
                  <a:pt x="5948029" y="148822"/>
                  <a:pt x="5957078" y="152852"/>
                </a:cubicBezTo>
                <a:cubicBezTo>
                  <a:pt x="5966126" y="156883"/>
                  <a:pt x="5976604" y="160804"/>
                  <a:pt x="5988510" y="164614"/>
                </a:cubicBezTo>
                <a:cubicBezTo>
                  <a:pt x="6000416" y="168425"/>
                  <a:pt x="6010894" y="173989"/>
                  <a:pt x="6019943" y="181307"/>
                </a:cubicBezTo>
                <a:cubicBezTo>
                  <a:pt x="6028991" y="188625"/>
                  <a:pt x="6033754" y="199561"/>
                  <a:pt x="6034230" y="214115"/>
                </a:cubicBezTo>
                <a:cubicBezTo>
                  <a:pt x="6033764" y="234177"/>
                  <a:pt x="6025276" y="250045"/>
                  <a:pt x="6008765" y="261719"/>
                </a:cubicBezTo>
                <a:cubicBezTo>
                  <a:pt x="5992255" y="273393"/>
                  <a:pt x="5970517" y="279356"/>
                  <a:pt x="5943553" y="279609"/>
                </a:cubicBezTo>
                <a:cubicBezTo>
                  <a:pt x="5932087" y="279680"/>
                  <a:pt x="5920294" y="278101"/>
                  <a:pt x="5908175" y="274873"/>
                </a:cubicBezTo>
                <a:cubicBezTo>
                  <a:pt x="5896055" y="271645"/>
                  <a:pt x="5886178" y="266344"/>
                  <a:pt x="5878543" y="258971"/>
                </a:cubicBezTo>
                <a:cubicBezTo>
                  <a:pt x="5870907" y="251597"/>
                  <a:pt x="5868082" y="241727"/>
                  <a:pt x="5870067" y="229360"/>
                </a:cubicBezTo>
                <a:lnTo>
                  <a:pt x="5873877" y="210303"/>
                </a:lnTo>
                <a:lnTo>
                  <a:pt x="5915005" y="210303"/>
                </a:lnTo>
                <a:lnTo>
                  <a:pt x="5913102" y="220213"/>
                </a:lnTo>
                <a:cubicBezTo>
                  <a:pt x="5912099" y="226361"/>
                  <a:pt x="5913683" y="231005"/>
                  <a:pt x="5917853" y="234146"/>
                </a:cubicBezTo>
                <a:cubicBezTo>
                  <a:pt x="5922024" y="237287"/>
                  <a:pt x="5927190" y="239390"/>
                  <a:pt x="5933349" y="240456"/>
                </a:cubicBezTo>
                <a:cubicBezTo>
                  <a:pt x="5939510" y="241521"/>
                  <a:pt x="5945073" y="242015"/>
                  <a:pt x="5950037" y="241938"/>
                </a:cubicBezTo>
                <a:cubicBezTo>
                  <a:pt x="5961408" y="241835"/>
                  <a:pt x="5970323" y="239754"/>
                  <a:pt x="5976783" y="235697"/>
                </a:cubicBezTo>
                <a:cubicBezTo>
                  <a:pt x="5983244" y="231639"/>
                  <a:pt x="5986534" y="226224"/>
                  <a:pt x="5986653" y="219451"/>
                </a:cubicBezTo>
                <a:cubicBezTo>
                  <a:pt x="5986178" y="211742"/>
                  <a:pt x="5981436" y="205815"/>
                  <a:pt x="5972425" y="201668"/>
                </a:cubicBezTo>
                <a:cubicBezTo>
                  <a:pt x="5963414" y="197521"/>
                  <a:pt x="5952980" y="193380"/>
                  <a:pt x="5941123" y="189245"/>
                </a:cubicBezTo>
                <a:cubicBezTo>
                  <a:pt x="5929267" y="185110"/>
                  <a:pt x="5918833" y="179207"/>
                  <a:pt x="5909822" y="171534"/>
                </a:cubicBezTo>
                <a:cubicBezTo>
                  <a:pt x="5900811" y="163862"/>
                  <a:pt x="5896068" y="152646"/>
                  <a:pt x="5895594" y="137887"/>
                </a:cubicBezTo>
                <a:cubicBezTo>
                  <a:pt x="5895861" y="123816"/>
                  <a:pt x="5900147" y="112222"/>
                  <a:pt x="5908453" y="103105"/>
                </a:cubicBezTo>
                <a:cubicBezTo>
                  <a:pt x="5916759" y="93988"/>
                  <a:pt x="5927479" y="87220"/>
                  <a:pt x="5940616" y="82800"/>
                </a:cubicBezTo>
                <a:cubicBezTo>
                  <a:pt x="5953752" y="78381"/>
                  <a:pt x="5967699" y="76181"/>
                  <a:pt x="5982457" y="76203"/>
                </a:cubicBezTo>
                <a:close/>
                <a:moveTo>
                  <a:pt x="5782041" y="76203"/>
                </a:moveTo>
                <a:cubicBezTo>
                  <a:pt x="5807928" y="76574"/>
                  <a:pt x="5827290" y="83442"/>
                  <a:pt x="5840124" y="96809"/>
                </a:cubicBezTo>
                <a:cubicBezTo>
                  <a:pt x="5852959" y="110176"/>
                  <a:pt x="5859368" y="127816"/>
                  <a:pt x="5859351" y="149729"/>
                </a:cubicBezTo>
                <a:cubicBezTo>
                  <a:pt x="5859081" y="158517"/>
                  <a:pt x="5858003" y="166447"/>
                  <a:pt x="5856116" y="173517"/>
                </a:cubicBezTo>
                <a:cubicBezTo>
                  <a:pt x="5854229" y="180588"/>
                  <a:pt x="5853150" y="184329"/>
                  <a:pt x="5852880" y="184740"/>
                </a:cubicBezTo>
                <a:lnTo>
                  <a:pt x="5719144" y="184740"/>
                </a:lnTo>
                <a:cubicBezTo>
                  <a:pt x="5719096" y="184820"/>
                  <a:pt x="5718906" y="185805"/>
                  <a:pt x="5718572" y="187695"/>
                </a:cubicBezTo>
                <a:cubicBezTo>
                  <a:pt x="5718238" y="189586"/>
                  <a:pt x="5718048" y="191906"/>
                  <a:pt x="5718000" y="194655"/>
                </a:cubicBezTo>
                <a:cubicBezTo>
                  <a:pt x="5718103" y="207676"/>
                  <a:pt x="5722376" y="218242"/>
                  <a:pt x="5730818" y="226353"/>
                </a:cubicBezTo>
                <a:cubicBezTo>
                  <a:pt x="5739260" y="234465"/>
                  <a:pt x="5751251" y="238644"/>
                  <a:pt x="5766793" y="238890"/>
                </a:cubicBezTo>
                <a:cubicBezTo>
                  <a:pt x="5777376" y="238626"/>
                  <a:pt x="5787210" y="236781"/>
                  <a:pt x="5796294" y="233353"/>
                </a:cubicBezTo>
                <a:cubicBezTo>
                  <a:pt x="5805378" y="229926"/>
                  <a:pt x="5812725" y="226499"/>
                  <a:pt x="5818335" y="223071"/>
                </a:cubicBezTo>
                <a:cubicBezTo>
                  <a:pt x="5823946" y="219644"/>
                  <a:pt x="5826834" y="217799"/>
                  <a:pt x="5826998" y="217535"/>
                </a:cubicBezTo>
                <a:lnTo>
                  <a:pt x="5839939" y="254112"/>
                </a:lnTo>
                <a:cubicBezTo>
                  <a:pt x="5839789" y="254427"/>
                  <a:pt x="5836367" y="256630"/>
                  <a:pt x="5829672" y="260723"/>
                </a:cubicBezTo>
                <a:cubicBezTo>
                  <a:pt x="5822978" y="264815"/>
                  <a:pt x="5813911" y="268907"/>
                  <a:pt x="5802473" y="272999"/>
                </a:cubicBezTo>
                <a:cubicBezTo>
                  <a:pt x="5791034" y="277091"/>
                  <a:pt x="5778125" y="279294"/>
                  <a:pt x="5763743" y="279609"/>
                </a:cubicBezTo>
                <a:cubicBezTo>
                  <a:pt x="5733300" y="279064"/>
                  <a:pt x="5709983" y="271021"/>
                  <a:pt x="5693791" y="255481"/>
                </a:cubicBezTo>
                <a:cubicBezTo>
                  <a:pt x="5677600" y="239940"/>
                  <a:pt x="5669429" y="220173"/>
                  <a:pt x="5669280" y="196180"/>
                </a:cubicBezTo>
                <a:cubicBezTo>
                  <a:pt x="5669472" y="173951"/>
                  <a:pt x="5674416" y="153819"/>
                  <a:pt x="5684114" y="135784"/>
                </a:cubicBezTo>
                <a:cubicBezTo>
                  <a:pt x="5693811" y="117749"/>
                  <a:pt x="5707108" y="103375"/>
                  <a:pt x="5724005" y="92663"/>
                </a:cubicBezTo>
                <a:cubicBezTo>
                  <a:pt x="5740903" y="81950"/>
                  <a:pt x="5760248" y="76464"/>
                  <a:pt x="5782041" y="76203"/>
                </a:cubicBezTo>
                <a:close/>
                <a:moveTo>
                  <a:pt x="5439900" y="76203"/>
                </a:moveTo>
                <a:cubicBezTo>
                  <a:pt x="5467247" y="76582"/>
                  <a:pt x="5489325" y="84481"/>
                  <a:pt x="5506134" y="99901"/>
                </a:cubicBezTo>
                <a:cubicBezTo>
                  <a:pt x="5522944" y="115321"/>
                  <a:pt x="5531590" y="135986"/>
                  <a:pt x="5532072" y="161897"/>
                </a:cubicBezTo>
                <a:cubicBezTo>
                  <a:pt x="5531720" y="184829"/>
                  <a:pt x="5525741" y="205109"/>
                  <a:pt x="5514133" y="222738"/>
                </a:cubicBezTo>
                <a:cubicBezTo>
                  <a:pt x="5502526" y="240367"/>
                  <a:pt x="5487404" y="254205"/>
                  <a:pt x="5468766" y="264253"/>
                </a:cubicBezTo>
                <a:cubicBezTo>
                  <a:pt x="5450129" y="274301"/>
                  <a:pt x="5430089" y="279419"/>
                  <a:pt x="5408646" y="279609"/>
                </a:cubicBezTo>
                <a:cubicBezTo>
                  <a:pt x="5381466" y="279262"/>
                  <a:pt x="5359435" y="271394"/>
                  <a:pt x="5342555" y="256006"/>
                </a:cubicBezTo>
                <a:cubicBezTo>
                  <a:pt x="5325674" y="240618"/>
                  <a:pt x="5316980" y="219793"/>
                  <a:pt x="5316474" y="193533"/>
                </a:cubicBezTo>
                <a:cubicBezTo>
                  <a:pt x="5316811" y="170846"/>
                  <a:pt x="5322735" y="150712"/>
                  <a:pt x="5334244" y="133130"/>
                </a:cubicBezTo>
                <a:cubicBezTo>
                  <a:pt x="5345752" y="115549"/>
                  <a:pt x="5360818" y="101715"/>
                  <a:pt x="5379441" y="91630"/>
                </a:cubicBezTo>
                <a:cubicBezTo>
                  <a:pt x="5398065" y="81544"/>
                  <a:pt x="5418218" y="76402"/>
                  <a:pt x="5439900" y="76203"/>
                </a:cubicBezTo>
                <a:close/>
                <a:moveTo>
                  <a:pt x="4357116" y="76203"/>
                </a:moveTo>
                <a:cubicBezTo>
                  <a:pt x="4373707" y="76226"/>
                  <a:pt x="4386873" y="80651"/>
                  <a:pt x="4396611" y="89477"/>
                </a:cubicBezTo>
                <a:cubicBezTo>
                  <a:pt x="4406349" y="98303"/>
                  <a:pt x="4411329" y="111388"/>
                  <a:pt x="4411552" y="128733"/>
                </a:cubicBezTo>
                <a:cubicBezTo>
                  <a:pt x="4411359" y="137176"/>
                  <a:pt x="4410010" y="147807"/>
                  <a:pt x="4407505" y="160626"/>
                </a:cubicBezTo>
                <a:cubicBezTo>
                  <a:pt x="4405000" y="173445"/>
                  <a:pt x="4402494" y="185800"/>
                  <a:pt x="4399987" y="197692"/>
                </a:cubicBezTo>
                <a:cubicBezTo>
                  <a:pt x="4397480" y="209585"/>
                  <a:pt x="4396128" y="218362"/>
                  <a:pt x="4395930" y="224025"/>
                </a:cubicBezTo>
                <a:cubicBezTo>
                  <a:pt x="4395994" y="230012"/>
                  <a:pt x="4397486" y="234141"/>
                  <a:pt x="4400407" y="236412"/>
                </a:cubicBezTo>
                <a:cubicBezTo>
                  <a:pt x="4403328" y="238683"/>
                  <a:pt x="4407297" y="239763"/>
                  <a:pt x="4412313" y="239652"/>
                </a:cubicBezTo>
                <a:cubicBezTo>
                  <a:pt x="4414663" y="239620"/>
                  <a:pt x="4416631" y="239493"/>
                  <a:pt x="4418219" y="239271"/>
                </a:cubicBezTo>
                <a:cubicBezTo>
                  <a:pt x="4419807" y="239048"/>
                  <a:pt x="4420632" y="238921"/>
                  <a:pt x="4420696" y="238890"/>
                </a:cubicBezTo>
                <a:lnTo>
                  <a:pt x="4413838" y="275039"/>
                </a:lnTo>
                <a:cubicBezTo>
                  <a:pt x="4413790" y="275086"/>
                  <a:pt x="4412075" y="275277"/>
                  <a:pt x="4408694" y="275609"/>
                </a:cubicBezTo>
                <a:cubicBezTo>
                  <a:pt x="4405313" y="275942"/>
                  <a:pt x="4400551" y="276133"/>
                  <a:pt x="4394408" y="276180"/>
                </a:cubicBezTo>
                <a:cubicBezTo>
                  <a:pt x="4387465" y="276363"/>
                  <a:pt x="4380331" y="275616"/>
                  <a:pt x="4373008" y="273939"/>
                </a:cubicBezTo>
                <a:cubicBezTo>
                  <a:pt x="4365684" y="272262"/>
                  <a:pt x="4359481" y="268555"/>
                  <a:pt x="4354399" y="262819"/>
                </a:cubicBezTo>
                <a:cubicBezTo>
                  <a:pt x="4349317" y="257082"/>
                  <a:pt x="4346667" y="248216"/>
                  <a:pt x="4346448" y="236222"/>
                </a:cubicBezTo>
                <a:cubicBezTo>
                  <a:pt x="4346631" y="229036"/>
                  <a:pt x="4347914" y="219310"/>
                  <a:pt x="4350297" y="207042"/>
                </a:cubicBezTo>
                <a:cubicBezTo>
                  <a:pt x="4352680" y="194775"/>
                  <a:pt x="4355064" y="182676"/>
                  <a:pt x="4357449" y="170746"/>
                </a:cubicBezTo>
                <a:cubicBezTo>
                  <a:pt x="4359833" y="158816"/>
                  <a:pt x="4361119" y="149765"/>
                  <a:pt x="4361307" y="143592"/>
                </a:cubicBezTo>
                <a:cubicBezTo>
                  <a:pt x="4361371" y="136290"/>
                  <a:pt x="4359434" y="130606"/>
                  <a:pt x="4355497" y="126542"/>
                </a:cubicBezTo>
                <a:cubicBezTo>
                  <a:pt x="4351560" y="122478"/>
                  <a:pt x="4345241" y="120415"/>
                  <a:pt x="4336542" y="120351"/>
                </a:cubicBezTo>
                <a:cubicBezTo>
                  <a:pt x="4319461" y="120931"/>
                  <a:pt x="4304760" y="127868"/>
                  <a:pt x="4292441" y="141163"/>
                </a:cubicBezTo>
                <a:cubicBezTo>
                  <a:pt x="4280122" y="154459"/>
                  <a:pt x="4272089" y="170635"/>
                  <a:pt x="4268343" y="189693"/>
                </a:cubicBezTo>
                <a:lnTo>
                  <a:pt x="4251579" y="275037"/>
                </a:lnTo>
                <a:lnTo>
                  <a:pt x="4203192" y="275037"/>
                </a:lnTo>
                <a:lnTo>
                  <a:pt x="4232529" y="125304"/>
                </a:lnTo>
                <a:cubicBezTo>
                  <a:pt x="4232934" y="122788"/>
                  <a:pt x="4232601" y="120772"/>
                  <a:pt x="4231529" y="119256"/>
                </a:cubicBezTo>
                <a:cubicBezTo>
                  <a:pt x="4230457" y="117740"/>
                  <a:pt x="4228505" y="116962"/>
                  <a:pt x="4225671" y="116922"/>
                </a:cubicBezTo>
                <a:lnTo>
                  <a:pt x="4203954" y="116922"/>
                </a:lnTo>
                <a:lnTo>
                  <a:pt x="4210812" y="80775"/>
                </a:lnTo>
                <a:lnTo>
                  <a:pt x="4261866" y="80775"/>
                </a:lnTo>
                <a:cubicBezTo>
                  <a:pt x="4269438" y="80799"/>
                  <a:pt x="4274963" y="82273"/>
                  <a:pt x="4278440" y="85198"/>
                </a:cubicBezTo>
                <a:cubicBezTo>
                  <a:pt x="4281916" y="88123"/>
                  <a:pt x="4283631" y="92356"/>
                  <a:pt x="4283583" y="97897"/>
                </a:cubicBezTo>
                <a:cubicBezTo>
                  <a:pt x="4283559" y="100251"/>
                  <a:pt x="4283131" y="103629"/>
                  <a:pt x="4282297" y="108029"/>
                </a:cubicBezTo>
                <a:cubicBezTo>
                  <a:pt x="4281464" y="112429"/>
                  <a:pt x="4280368" y="116282"/>
                  <a:pt x="4279011" y="119590"/>
                </a:cubicBezTo>
                <a:lnTo>
                  <a:pt x="4279773" y="119590"/>
                </a:lnTo>
                <a:cubicBezTo>
                  <a:pt x="4280933" y="116778"/>
                  <a:pt x="4284625" y="111957"/>
                  <a:pt x="4290851" y="105128"/>
                </a:cubicBezTo>
                <a:cubicBezTo>
                  <a:pt x="4297076" y="98298"/>
                  <a:pt x="4305735" y="91870"/>
                  <a:pt x="4316829" y="85844"/>
                </a:cubicBezTo>
                <a:cubicBezTo>
                  <a:pt x="4327923" y="79818"/>
                  <a:pt x="4341352" y="76605"/>
                  <a:pt x="4357116" y="76203"/>
                </a:cubicBezTo>
                <a:close/>
                <a:moveTo>
                  <a:pt x="4078975" y="76203"/>
                </a:moveTo>
                <a:cubicBezTo>
                  <a:pt x="4090629" y="76116"/>
                  <a:pt x="4101732" y="77897"/>
                  <a:pt x="4112281" y="81546"/>
                </a:cubicBezTo>
                <a:cubicBezTo>
                  <a:pt x="4122831" y="85195"/>
                  <a:pt x="4131475" y="91236"/>
                  <a:pt x="4138215" y="99668"/>
                </a:cubicBezTo>
                <a:cubicBezTo>
                  <a:pt x="4144954" y="108100"/>
                  <a:pt x="4148436" y="119447"/>
                  <a:pt x="4148662" y="133708"/>
                </a:cubicBezTo>
                <a:cubicBezTo>
                  <a:pt x="4148464" y="141597"/>
                  <a:pt x="4147083" y="151492"/>
                  <a:pt x="4144517" y="163394"/>
                </a:cubicBezTo>
                <a:cubicBezTo>
                  <a:pt x="4141951" y="175297"/>
                  <a:pt x="4139386" y="186881"/>
                  <a:pt x="4136820" y="198148"/>
                </a:cubicBezTo>
                <a:cubicBezTo>
                  <a:pt x="4134254" y="209414"/>
                  <a:pt x="4132873" y="218037"/>
                  <a:pt x="4132676" y="224017"/>
                </a:cubicBezTo>
                <a:cubicBezTo>
                  <a:pt x="4132739" y="229841"/>
                  <a:pt x="4134230" y="233924"/>
                  <a:pt x="4137148" y="236268"/>
                </a:cubicBezTo>
                <a:cubicBezTo>
                  <a:pt x="4140066" y="238611"/>
                  <a:pt x="4144031" y="239739"/>
                  <a:pt x="4149043" y="239652"/>
                </a:cubicBezTo>
                <a:cubicBezTo>
                  <a:pt x="4151392" y="239620"/>
                  <a:pt x="4153360" y="239493"/>
                  <a:pt x="4154948" y="239271"/>
                </a:cubicBezTo>
                <a:cubicBezTo>
                  <a:pt x="4156535" y="239048"/>
                  <a:pt x="4157361" y="238921"/>
                  <a:pt x="4157424" y="238889"/>
                </a:cubicBezTo>
                <a:lnTo>
                  <a:pt x="4150566" y="275039"/>
                </a:lnTo>
                <a:cubicBezTo>
                  <a:pt x="4150606" y="275086"/>
                  <a:pt x="4149004" y="275277"/>
                  <a:pt x="4145760" y="275609"/>
                </a:cubicBezTo>
                <a:cubicBezTo>
                  <a:pt x="4142516" y="275942"/>
                  <a:pt x="4137394" y="276133"/>
                  <a:pt x="4130392" y="276180"/>
                </a:cubicBezTo>
                <a:cubicBezTo>
                  <a:pt x="4119369" y="276505"/>
                  <a:pt x="4109533" y="274428"/>
                  <a:pt x="4100884" y="269950"/>
                </a:cubicBezTo>
                <a:cubicBezTo>
                  <a:pt x="4092234" y="265472"/>
                  <a:pt x="4086964" y="256642"/>
                  <a:pt x="4085074" y="243462"/>
                </a:cubicBezTo>
                <a:lnTo>
                  <a:pt x="4084312" y="243462"/>
                </a:lnTo>
                <a:cubicBezTo>
                  <a:pt x="4084394" y="243908"/>
                  <a:pt x="4081857" y="247032"/>
                  <a:pt x="4076702" y="252833"/>
                </a:cubicBezTo>
                <a:cubicBezTo>
                  <a:pt x="4071546" y="258635"/>
                  <a:pt x="4064040" y="264436"/>
                  <a:pt x="4054182" y="270238"/>
                </a:cubicBezTo>
                <a:cubicBezTo>
                  <a:pt x="4044325" y="276039"/>
                  <a:pt x="4032386" y="279163"/>
                  <a:pt x="4018364" y="279609"/>
                </a:cubicBezTo>
                <a:cubicBezTo>
                  <a:pt x="4003053" y="279602"/>
                  <a:pt x="3990077" y="275431"/>
                  <a:pt x="3979435" y="267097"/>
                </a:cubicBezTo>
                <a:cubicBezTo>
                  <a:pt x="3968792" y="258762"/>
                  <a:pt x="3963240" y="246308"/>
                  <a:pt x="3962781" y="229734"/>
                </a:cubicBezTo>
                <a:cubicBezTo>
                  <a:pt x="3963049" y="215040"/>
                  <a:pt x="3967345" y="202844"/>
                  <a:pt x="3975665" y="193148"/>
                </a:cubicBezTo>
                <a:cubicBezTo>
                  <a:pt x="3983986" y="183452"/>
                  <a:pt x="3994720" y="175820"/>
                  <a:pt x="4007869" y="170251"/>
                </a:cubicBezTo>
                <a:cubicBezTo>
                  <a:pt x="4021018" y="164683"/>
                  <a:pt x="4034969" y="160742"/>
                  <a:pt x="4049723" y="158430"/>
                </a:cubicBezTo>
                <a:cubicBezTo>
                  <a:pt x="4064476" y="156117"/>
                  <a:pt x="4078420" y="154997"/>
                  <a:pt x="4091554" y="155070"/>
                </a:cubicBezTo>
                <a:lnTo>
                  <a:pt x="4098416" y="155070"/>
                </a:lnTo>
                <a:cubicBezTo>
                  <a:pt x="4098512" y="154736"/>
                  <a:pt x="4098892" y="152733"/>
                  <a:pt x="4099560" y="149062"/>
                </a:cubicBezTo>
                <a:cubicBezTo>
                  <a:pt x="4100227" y="145390"/>
                  <a:pt x="4100608" y="142053"/>
                  <a:pt x="4100703" y="139049"/>
                </a:cubicBezTo>
                <a:cubicBezTo>
                  <a:pt x="4100679" y="131372"/>
                  <a:pt x="4098058" y="125460"/>
                  <a:pt x="4092841" y="121311"/>
                </a:cubicBezTo>
                <a:cubicBezTo>
                  <a:pt x="4087623" y="117163"/>
                  <a:pt x="4079952" y="115065"/>
                  <a:pt x="4069826" y="115017"/>
                </a:cubicBezTo>
                <a:cubicBezTo>
                  <a:pt x="4060110" y="115239"/>
                  <a:pt x="4050867" y="116788"/>
                  <a:pt x="4042097" y="119665"/>
                </a:cubicBezTo>
                <a:cubicBezTo>
                  <a:pt x="4033327" y="122543"/>
                  <a:pt x="4026145" y="125420"/>
                  <a:pt x="4020552" y="128297"/>
                </a:cubicBezTo>
                <a:cubicBezTo>
                  <a:pt x="4014959" y="131175"/>
                  <a:pt x="4012069" y="132724"/>
                  <a:pt x="4011883" y="132946"/>
                </a:cubicBezTo>
                <a:lnTo>
                  <a:pt x="4000843" y="97132"/>
                </a:lnTo>
                <a:cubicBezTo>
                  <a:pt x="4001031" y="96874"/>
                  <a:pt x="4004677" y="95065"/>
                  <a:pt x="4011781" y="91706"/>
                </a:cubicBezTo>
                <a:cubicBezTo>
                  <a:pt x="4018885" y="88347"/>
                  <a:pt x="4028318" y="84988"/>
                  <a:pt x="4040082" y="81629"/>
                </a:cubicBezTo>
                <a:cubicBezTo>
                  <a:pt x="4051845" y="78270"/>
                  <a:pt x="4064809" y="76461"/>
                  <a:pt x="4078975" y="76203"/>
                </a:cubicBezTo>
                <a:close/>
                <a:moveTo>
                  <a:pt x="3795141" y="76203"/>
                </a:moveTo>
                <a:cubicBezTo>
                  <a:pt x="3811732" y="76226"/>
                  <a:pt x="3824897" y="80651"/>
                  <a:pt x="3834636" y="89477"/>
                </a:cubicBezTo>
                <a:cubicBezTo>
                  <a:pt x="3844374" y="98303"/>
                  <a:pt x="3849354" y="111388"/>
                  <a:pt x="3849576" y="128733"/>
                </a:cubicBezTo>
                <a:cubicBezTo>
                  <a:pt x="3849384" y="137176"/>
                  <a:pt x="3848035" y="147807"/>
                  <a:pt x="3845530" y="160626"/>
                </a:cubicBezTo>
                <a:cubicBezTo>
                  <a:pt x="3843025" y="173445"/>
                  <a:pt x="3840519" y="185800"/>
                  <a:pt x="3838012" y="197692"/>
                </a:cubicBezTo>
                <a:cubicBezTo>
                  <a:pt x="3835505" y="209585"/>
                  <a:pt x="3834153" y="218362"/>
                  <a:pt x="3833955" y="224025"/>
                </a:cubicBezTo>
                <a:cubicBezTo>
                  <a:pt x="3834019" y="230012"/>
                  <a:pt x="3835511" y="234141"/>
                  <a:pt x="3838432" y="236412"/>
                </a:cubicBezTo>
                <a:cubicBezTo>
                  <a:pt x="3841353" y="238683"/>
                  <a:pt x="3845322" y="239763"/>
                  <a:pt x="3850338" y="239652"/>
                </a:cubicBezTo>
                <a:cubicBezTo>
                  <a:pt x="3852688" y="239620"/>
                  <a:pt x="3854656" y="239493"/>
                  <a:pt x="3856244" y="239271"/>
                </a:cubicBezTo>
                <a:cubicBezTo>
                  <a:pt x="3857831" y="239048"/>
                  <a:pt x="3858657" y="238921"/>
                  <a:pt x="3858720" y="238890"/>
                </a:cubicBezTo>
                <a:lnTo>
                  <a:pt x="3851862" y="275039"/>
                </a:lnTo>
                <a:cubicBezTo>
                  <a:pt x="3851815" y="275086"/>
                  <a:pt x="3850100" y="275277"/>
                  <a:pt x="3846719" y="275609"/>
                </a:cubicBezTo>
                <a:cubicBezTo>
                  <a:pt x="3843338" y="275942"/>
                  <a:pt x="3838576" y="276133"/>
                  <a:pt x="3832433" y="276180"/>
                </a:cubicBezTo>
                <a:cubicBezTo>
                  <a:pt x="3825490" y="276363"/>
                  <a:pt x="3818356" y="275616"/>
                  <a:pt x="3811033" y="273939"/>
                </a:cubicBezTo>
                <a:cubicBezTo>
                  <a:pt x="3803709" y="272262"/>
                  <a:pt x="3797506" y="268555"/>
                  <a:pt x="3792424" y="262819"/>
                </a:cubicBezTo>
                <a:cubicBezTo>
                  <a:pt x="3787342" y="257082"/>
                  <a:pt x="3784691" y="248216"/>
                  <a:pt x="3784473" y="236222"/>
                </a:cubicBezTo>
                <a:cubicBezTo>
                  <a:pt x="3784656" y="229036"/>
                  <a:pt x="3785939" y="219310"/>
                  <a:pt x="3788322" y="207042"/>
                </a:cubicBezTo>
                <a:cubicBezTo>
                  <a:pt x="3790705" y="194775"/>
                  <a:pt x="3793089" y="182676"/>
                  <a:pt x="3795473" y="170746"/>
                </a:cubicBezTo>
                <a:cubicBezTo>
                  <a:pt x="3797858" y="158816"/>
                  <a:pt x="3799144" y="149765"/>
                  <a:pt x="3799332" y="143592"/>
                </a:cubicBezTo>
                <a:cubicBezTo>
                  <a:pt x="3799396" y="136290"/>
                  <a:pt x="3797459" y="130606"/>
                  <a:pt x="3793522" y="126542"/>
                </a:cubicBezTo>
                <a:cubicBezTo>
                  <a:pt x="3789585" y="122478"/>
                  <a:pt x="3783266" y="120415"/>
                  <a:pt x="3774567" y="120351"/>
                </a:cubicBezTo>
                <a:cubicBezTo>
                  <a:pt x="3757486" y="120931"/>
                  <a:pt x="3742785" y="127868"/>
                  <a:pt x="3730466" y="141163"/>
                </a:cubicBezTo>
                <a:cubicBezTo>
                  <a:pt x="3718147" y="154459"/>
                  <a:pt x="3710114" y="170635"/>
                  <a:pt x="3706368" y="189693"/>
                </a:cubicBezTo>
                <a:lnTo>
                  <a:pt x="3689604" y="275037"/>
                </a:lnTo>
                <a:lnTo>
                  <a:pt x="3641217" y="275037"/>
                </a:lnTo>
                <a:lnTo>
                  <a:pt x="3670554" y="125304"/>
                </a:lnTo>
                <a:cubicBezTo>
                  <a:pt x="3670959" y="122788"/>
                  <a:pt x="3670625" y="120772"/>
                  <a:pt x="3669554" y="119256"/>
                </a:cubicBezTo>
                <a:cubicBezTo>
                  <a:pt x="3668482" y="117740"/>
                  <a:pt x="3666530" y="116962"/>
                  <a:pt x="3663696" y="116922"/>
                </a:cubicBezTo>
                <a:lnTo>
                  <a:pt x="3641979" y="116922"/>
                </a:lnTo>
                <a:lnTo>
                  <a:pt x="3648837" y="80775"/>
                </a:lnTo>
                <a:lnTo>
                  <a:pt x="3699891" y="80775"/>
                </a:lnTo>
                <a:cubicBezTo>
                  <a:pt x="3707463" y="80799"/>
                  <a:pt x="3712988" y="82273"/>
                  <a:pt x="3716465" y="85198"/>
                </a:cubicBezTo>
                <a:cubicBezTo>
                  <a:pt x="3719941" y="88123"/>
                  <a:pt x="3721656" y="92356"/>
                  <a:pt x="3721608" y="97897"/>
                </a:cubicBezTo>
                <a:cubicBezTo>
                  <a:pt x="3721584" y="100251"/>
                  <a:pt x="3721156" y="103629"/>
                  <a:pt x="3720322" y="108029"/>
                </a:cubicBezTo>
                <a:cubicBezTo>
                  <a:pt x="3719489" y="112429"/>
                  <a:pt x="3718393" y="116282"/>
                  <a:pt x="3717036" y="119590"/>
                </a:cubicBezTo>
                <a:lnTo>
                  <a:pt x="3717798" y="119590"/>
                </a:lnTo>
                <a:cubicBezTo>
                  <a:pt x="3718957" y="116778"/>
                  <a:pt x="3722650" y="111957"/>
                  <a:pt x="3728875" y="105128"/>
                </a:cubicBezTo>
                <a:cubicBezTo>
                  <a:pt x="3735101" y="98298"/>
                  <a:pt x="3743760" y="91870"/>
                  <a:pt x="3754853" y="85844"/>
                </a:cubicBezTo>
                <a:cubicBezTo>
                  <a:pt x="3765948" y="79818"/>
                  <a:pt x="3779376" y="76605"/>
                  <a:pt x="3795141" y="76203"/>
                </a:cubicBezTo>
                <a:close/>
                <a:moveTo>
                  <a:pt x="3534141" y="76203"/>
                </a:moveTo>
                <a:cubicBezTo>
                  <a:pt x="3560028" y="76574"/>
                  <a:pt x="3579390" y="83442"/>
                  <a:pt x="3592224" y="96809"/>
                </a:cubicBezTo>
                <a:cubicBezTo>
                  <a:pt x="3605059" y="110176"/>
                  <a:pt x="3611468" y="127816"/>
                  <a:pt x="3611452" y="149729"/>
                </a:cubicBezTo>
                <a:cubicBezTo>
                  <a:pt x="3611182" y="158517"/>
                  <a:pt x="3610104" y="166447"/>
                  <a:pt x="3608216" y="173517"/>
                </a:cubicBezTo>
                <a:cubicBezTo>
                  <a:pt x="3606329" y="180588"/>
                  <a:pt x="3605250" y="184329"/>
                  <a:pt x="3604981" y="184740"/>
                </a:cubicBezTo>
                <a:lnTo>
                  <a:pt x="3471244" y="184740"/>
                </a:lnTo>
                <a:cubicBezTo>
                  <a:pt x="3471196" y="184820"/>
                  <a:pt x="3471006" y="185805"/>
                  <a:pt x="3470673" y="187695"/>
                </a:cubicBezTo>
                <a:cubicBezTo>
                  <a:pt x="3470339" y="189586"/>
                  <a:pt x="3470148" y="191906"/>
                  <a:pt x="3470101" y="194655"/>
                </a:cubicBezTo>
                <a:cubicBezTo>
                  <a:pt x="3470204" y="207676"/>
                  <a:pt x="3474477" y="218242"/>
                  <a:pt x="3482918" y="226353"/>
                </a:cubicBezTo>
                <a:cubicBezTo>
                  <a:pt x="3491360" y="234465"/>
                  <a:pt x="3503352" y="238644"/>
                  <a:pt x="3518893" y="238890"/>
                </a:cubicBezTo>
                <a:cubicBezTo>
                  <a:pt x="3529477" y="238626"/>
                  <a:pt x="3539310" y="236781"/>
                  <a:pt x="3548394" y="233353"/>
                </a:cubicBezTo>
                <a:cubicBezTo>
                  <a:pt x="3557478" y="229926"/>
                  <a:pt x="3564825" y="226499"/>
                  <a:pt x="3570436" y="223071"/>
                </a:cubicBezTo>
                <a:cubicBezTo>
                  <a:pt x="3576047" y="219644"/>
                  <a:pt x="3578934" y="217799"/>
                  <a:pt x="3579099" y="217535"/>
                </a:cubicBezTo>
                <a:lnTo>
                  <a:pt x="3592040" y="254112"/>
                </a:lnTo>
                <a:cubicBezTo>
                  <a:pt x="3591889" y="254427"/>
                  <a:pt x="3588467" y="256630"/>
                  <a:pt x="3581773" y="260723"/>
                </a:cubicBezTo>
                <a:cubicBezTo>
                  <a:pt x="3575078" y="264815"/>
                  <a:pt x="3566011" y="268907"/>
                  <a:pt x="3554573" y="272999"/>
                </a:cubicBezTo>
                <a:cubicBezTo>
                  <a:pt x="3543135" y="277091"/>
                  <a:pt x="3530225" y="279294"/>
                  <a:pt x="3515844" y="279609"/>
                </a:cubicBezTo>
                <a:cubicBezTo>
                  <a:pt x="3485400" y="279064"/>
                  <a:pt x="3462083" y="271021"/>
                  <a:pt x="3445892" y="255481"/>
                </a:cubicBezTo>
                <a:cubicBezTo>
                  <a:pt x="3429700" y="239940"/>
                  <a:pt x="3421529" y="220173"/>
                  <a:pt x="3421380" y="196180"/>
                </a:cubicBezTo>
                <a:cubicBezTo>
                  <a:pt x="3421572" y="173951"/>
                  <a:pt x="3426517" y="153819"/>
                  <a:pt x="3436214" y="135784"/>
                </a:cubicBezTo>
                <a:cubicBezTo>
                  <a:pt x="3445911" y="117749"/>
                  <a:pt x="3459209" y="103375"/>
                  <a:pt x="3476106" y="92663"/>
                </a:cubicBezTo>
                <a:cubicBezTo>
                  <a:pt x="3493003" y="81950"/>
                  <a:pt x="3512348" y="76464"/>
                  <a:pt x="3534141" y="76203"/>
                </a:cubicBezTo>
                <a:close/>
                <a:moveTo>
                  <a:pt x="2042541" y="76203"/>
                </a:moveTo>
                <a:cubicBezTo>
                  <a:pt x="2059133" y="76226"/>
                  <a:pt x="2072297" y="80651"/>
                  <a:pt x="2082036" y="89477"/>
                </a:cubicBezTo>
                <a:cubicBezTo>
                  <a:pt x="2091775" y="98303"/>
                  <a:pt x="2096755" y="111388"/>
                  <a:pt x="2096977" y="128733"/>
                </a:cubicBezTo>
                <a:cubicBezTo>
                  <a:pt x="2096784" y="137176"/>
                  <a:pt x="2095435" y="147807"/>
                  <a:pt x="2092930" y="160626"/>
                </a:cubicBezTo>
                <a:cubicBezTo>
                  <a:pt x="2090425" y="173445"/>
                  <a:pt x="2087919" y="185800"/>
                  <a:pt x="2085412" y="197692"/>
                </a:cubicBezTo>
                <a:cubicBezTo>
                  <a:pt x="2082905" y="209585"/>
                  <a:pt x="2081553" y="218362"/>
                  <a:pt x="2081356" y="224025"/>
                </a:cubicBezTo>
                <a:cubicBezTo>
                  <a:pt x="2081419" y="230012"/>
                  <a:pt x="2082912" y="234141"/>
                  <a:pt x="2085832" y="236412"/>
                </a:cubicBezTo>
                <a:cubicBezTo>
                  <a:pt x="2088753" y="238683"/>
                  <a:pt x="2092722" y="239763"/>
                  <a:pt x="2097739" y="239652"/>
                </a:cubicBezTo>
                <a:cubicBezTo>
                  <a:pt x="2100088" y="239620"/>
                  <a:pt x="2102057" y="239493"/>
                  <a:pt x="2103644" y="239271"/>
                </a:cubicBezTo>
                <a:cubicBezTo>
                  <a:pt x="2105231" y="239048"/>
                  <a:pt x="2106057" y="238921"/>
                  <a:pt x="2106121" y="238890"/>
                </a:cubicBezTo>
                <a:lnTo>
                  <a:pt x="2099263" y="275039"/>
                </a:lnTo>
                <a:cubicBezTo>
                  <a:pt x="2099215" y="275086"/>
                  <a:pt x="2097501" y="275277"/>
                  <a:pt x="2094119" y="275609"/>
                </a:cubicBezTo>
                <a:cubicBezTo>
                  <a:pt x="2090738" y="275942"/>
                  <a:pt x="2085976" y="276133"/>
                  <a:pt x="2079833" y="276180"/>
                </a:cubicBezTo>
                <a:cubicBezTo>
                  <a:pt x="2072890" y="276363"/>
                  <a:pt x="2065757" y="275616"/>
                  <a:pt x="2058433" y="273939"/>
                </a:cubicBezTo>
                <a:cubicBezTo>
                  <a:pt x="2051109" y="272262"/>
                  <a:pt x="2044906" y="268555"/>
                  <a:pt x="2039824" y="262819"/>
                </a:cubicBezTo>
                <a:cubicBezTo>
                  <a:pt x="2034742" y="257082"/>
                  <a:pt x="2032092" y="248216"/>
                  <a:pt x="2031873" y="236222"/>
                </a:cubicBezTo>
                <a:cubicBezTo>
                  <a:pt x="2032056" y="229036"/>
                  <a:pt x="2033340" y="219310"/>
                  <a:pt x="2035722" y="207042"/>
                </a:cubicBezTo>
                <a:cubicBezTo>
                  <a:pt x="2038105" y="194775"/>
                  <a:pt x="2040489" y="182676"/>
                  <a:pt x="2042874" y="170746"/>
                </a:cubicBezTo>
                <a:cubicBezTo>
                  <a:pt x="2045258" y="158816"/>
                  <a:pt x="2046544" y="149765"/>
                  <a:pt x="2046732" y="143592"/>
                </a:cubicBezTo>
                <a:cubicBezTo>
                  <a:pt x="2046796" y="136290"/>
                  <a:pt x="2044859" y="130606"/>
                  <a:pt x="2040922" y="126542"/>
                </a:cubicBezTo>
                <a:cubicBezTo>
                  <a:pt x="2036985" y="122478"/>
                  <a:pt x="2030667" y="120415"/>
                  <a:pt x="2021967" y="120351"/>
                </a:cubicBezTo>
                <a:cubicBezTo>
                  <a:pt x="2004886" y="120931"/>
                  <a:pt x="1990186" y="127868"/>
                  <a:pt x="1977867" y="141163"/>
                </a:cubicBezTo>
                <a:cubicBezTo>
                  <a:pt x="1965547" y="154459"/>
                  <a:pt x="1957515" y="170635"/>
                  <a:pt x="1953768" y="189693"/>
                </a:cubicBezTo>
                <a:lnTo>
                  <a:pt x="1937004" y="275037"/>
                </a:lnTo>
                <a:lnTo>
                  <a:pt x="1888617" y="275037"/>
                </a:lnTo>
                <a:lnTo>
                  <a:pt x="1917954" y="125304"/>
                </a:lnTo>
                <a:cubicBezTo>
                  <a:pt x="1918359" y="122788"/>
                  <a:pt x="1918026" y="120772"/>
                  <a:pt x="1916954" y="119256"/>
                </a:cubicBezTo>
                <a:cubicBezTo>
                  <a:pt x="1915883" y="117740"/>
                  <a:pt x="1913930" y="116962"/>
                  <a:pt x="1911096" y="116922"/>
                </a:cubicBezTo>
                <a:lnTo>
                  <a:pt x="1889379" y="116922"/>
                </a:lnTo>
                <a:lnTo>
                  <a:pt x="1896237" y="80775"/>
                </a:lnTo>
                <a:lnTo>
                  <a:pt x="1947291" y="80775"/>
                </a:lnTo>
                <a:cubicBezTo>
                  <a:pt x="1954864" y="80799"/>
                  <a:pt x="1960388" y="82273"/>
                  <a:pt x="1963865" y="85198"/>
                </a:cubicBezTo>
                <a:cubicBezTo>
                  <a:pt x="1967341" y="88123"/>
                  <a:pt x="1969056" y="92356"/>
                  <a:pt x="1969008" y="97897"/>
                </a:cubicBezTo>
                <a:cubicBezTo>
                  <a:pt x="1968984" y="100251"/>
                  <a:pt x="1968556" y="103629"/>
                  <a:pt x="1967722" y="108029"/>
                </a:cubicBezTo>
                <a:cubicBezTo>
                  <a:pt x="1966889" y="112429"/>
                  <a:pt x="1965794" y="116282"/>
                  <a:pt x="1964436" y="119590"/>
                </a:cubicBezTo>
                <a:lnTo>
                  <a:pt x="1965198" y="119590"/>
                </a:lnTo>
                <a:cubicBezTo>
                  <a:pt x="1966358" y="116778"/>
                  <a:pt x="1970050" y="111957"/>
                  <a:pt x="1976275" y="105128"/>
                </a:cubicBezTo>
                <a:cubicBezTo>
                  <a:pt x="1982501" y="98298"/>
                  <a:pt x="1991160" y="91870"/>
                  <a:pt x="2002254" y="85844"/>
                </a:cubicBezTo>
                <a:cubicBezTo>
                  <a:pt x="2013348" y="79818"/>
                  <a:pt x="2026777" y="76605"/>
                  <a:pt x="2042541" y="76203"/>
                </a:cubicBezTo>
                <a:close/>
                <a:moveTo>
                  <a:pt x="1562857" y="76203"/>
                </a:moveTo>
                <a:cubicBezTo>
                  <a:pt x="1574060" y="76172"/>
                  <a:pt x="1584863" y="77671"/>
                  <a:pt x="1595263" y="80699"/>
                </a:cubicBezTo>
                <a:cubicBezTo>
                  <a:pt x="1605664" y="83727"/>
                  <a:pt x="1613928" y="88468"/>
                  <a:pt x="1620055" y="94922"/>
                </a:cubicBezTo>
                <a:cubicBezTo>
                  <a:pt x="1626183" y="101376"/>
                  <a:pt x="1628438" y="109726"/>
                  <a:pt x="1626823" y="119973"/>
                </a:cubicBezTo>
                <a:lnTo>
                  <a:pt x="1622631" y="141317"/>
                </a:lnTo>
                <a:lnTo>
                  <a:pt x="1581136" y="141317"/>
                </a:lnTo>
                <a:lnTo>
                  <a:pt x="1583039" y="129883"/>
                </a:lnTo>
                <a:cubicBezTo>
                  <a:pt x="1583634" y="123395"/>
                  <a:pt x="1580922" y="119123"/>
                  <a:pt x="1574901" y="117067"/>
                </a:cubicBezTo>
                <a:cubicBezTo>
                  <a:pt x="1568880" y="115010"/>
                  <a:pt x="1562832" y="114073"/>
                  <a:pt x="1556755" y="114255"/>
                </a:cubicBezTo>
                <a:cubicBezTo>
                  <a:pt x="1547013" y="114255"/>
                  <a:pt x="1539035" y="115971"/>
                  <a:pt x="1532821" y="119401"/>
                </a:cubicBezTo>
                <a:cubicBezTo>
                  <a:pt x="1526607" y="122832"/>
                  <a:pt x="1523397" y="127977"/>
                  <a:pt x="1523191" y="134838"/>
                </a:cubicBezTo>
                <a:cubicBezTo>
                  <a:pt x="1523667" y="142817"/>
                  <a:pt x="1528429" y="148822"/>
                  <a:pt x="1537478" y="152852"/>
                </a:cubicBezTo>
                <a:cubicBezTo>
                  <a:pt x="1546527" y="156883"/>
                  <a:pt x="1557004" y="160804"/>
                  <a:pt x="1568911" y="164614"/>
                </a:cubicBezTo>
                <a:cubicBezTo>
                  <a:pt x="1580817" y="168425"/>
                  <a:pt x="1591294" y="173989"/>
                  <a:pt x="1600343" y="181307"/>
                </a:cubicBezTo>
                <a:cubicBezTo>
                  <a:pt x="1609392" y="188625"/>
                  <a:pt x="1614154" y="199561"/>
                  <a:pt x="1614631" y="214115"/>
                </a:cubicBezTo>
                <a:cubicBezTo>
                  <a:pt x="1614164" y="234177"/>
                  <a:pt x="1605676" y="250045"/>
                  <a:pt x="1589166" y="261719"/>
                </a:cubicBezTo>
                <a:cubicBezTo>
                  <a:pt x="1572655" y="273393"/>
                  <a:pt x="1550917" y="279356"/>
                  <a:pt x="1523953" y="279609"/>
                </a:cubicBezTo>
                <a:cubicBezTo>
                  <a:pt x="1512487" y="279680"/>
                  <a:pt x="1500694" y="278101"/>
                  <a:pt x="1488575" y="274873"/>
                </a:cubicBezTo>
                <a:cubicBezTo>
                  <a:pt x="1476456" y="271645"/>
                  <a:pt x="1466578" y="266344"/>
                  <a:pt x="1458943" y="258971"/>
                </a:cubicBezTo>
                <a:cubicBezTo>
                  <a:pt x="1451308" y="251597"/>
                  <a:pt x="1448482" y="241727"/>
                  <a:pt x="1450467" y="229360"/>
                </a:cubicBezTo>
                <a:lnTo>
                  <a:pt x="1454277" y="210303"/>
                </a:lnTo>
                <a:lnTo>
                  <a:pt x="1495406" y="210303"/>
                </a:lnTo>
                <a:lnTo>
                  <a:pt x="1493502" y="220213"/>
                </a:lnTo>
                <a:cubicBezTo>
                  <a:pt x="1492499" y="226361"/>
                  <a:pt x="1494083" y="231005"/>
                  <a:pt x="1498254" y="234146"/>
                </a:cubicBezTo>
                <a:cubicBezTo>
                  <a:pt x="1502425" y="237287"/>
                  <a:pt x="1507590" y="239390"/>
                  <a:pt x="1513750" y="240456"/>
                </a:cubicBezTo>
                <a:cubicBezTo>
                  <a:pt x="1519910" y="241521"/>
                  <a:pt x="1525473" y="242015"/>
                  <a:pt x="1530437" y="241938"/>
                </a:cubicBezTo>
                <a:cubicBezTo>
                  <a:pt x="1541808" y="241835"/>
                  <a:pt x="1550724" y="239754"/>
                  <a:pt x="1557184" y="235697"/>
                </a:cubicBezTo>
                <a:cubicBezTo>
                  <a:pt x="1563644" y="231639"/>
                  <a:pt x="1566934" y="226224"/>
                  <a:pt x="1567053" y="219451"/>
                </a:cubicBezTo>
                <a:cubicBezTo>
                  <a:pt x="1566579" y="211742"/>
                  <a:pt x="1561836" y="205815"/>
                  <a:pt x="1552825" y="201668"/>
                </a:cubicBezTo>
                <a:cubicBezTo>
                  <a:pt x="1543814" y="197521"/>
                  <a:pt x="1533380" y="193380"/>
                  <a:pt x="1521524" y="189245"/>
                </a:cubicBezTo>
                <a:cubicBezTo>
                  <a:pt x="1509667" y="185110"/>
                  <a:pt x="1499233" y="179207"/>
                  <a:pt x="1490222" y="171534"/>
                </a:cubicBezTo>
                <a:cubicBezTo>
                  <a:pt x="1481211" y="163862"/>
                  <a:pt x="1476468" y="152646"/>
                  <a:pt x="1475994" y="137887"/>
                </a:cubicBezTo>
                <a:cubicBezTo>
                  <a:pt x="1476261" y="123816"/>
                  <a:pt x="1480548" y="112222"/>
                  <a:pt x="1488853" y="103105"/>
                </a:cubicBezTo>
                <a:cubicBezTo>
                  <a:pt x="1497159" y="93988"/>
                  <a:pt x="1507880" y="87220"/>
                  <a:pt x="1521016" y="82800"/>
                </a:cubicBezTo>
                <a:cubicBezTo>
                  <a:pt x="1534152" y="78381"/>
                  <a:pt x="1548099" y="76181"/>
                  <a:pt x="1562857" y="76203"/>
                </a:cubicBezTo>
                <a:close/>
                <a:moveTo>
                  <a:pt x="1362441" y="76203"/>
                </a:moveTo>
                <a:cubicBezTo>
                  <a:pt x="1388329" y="76574"/>
                  <a:pt x="1407690" y="83442"/>
                  <a:pt x="1420525" y="96809"/>
                </a:cubicBezTo>
                <a:cubicBezTo>
                  <a:pt x="1433359" y="110176"/>
                  <a:pt x="1439768" y="127816"/>
                  <a:pt x="1439751" y="149729"/>
                </a:cubicBezTo>
                <a:cubicBezTo>
                  <a:pt x="1439482" y="158517"/>
                  <a:pt x="1438404" y="166447"/>
                  <a:pt x="1436516" y="173517"/>
                </a:cubicBezTo>
                <a:cubicBezTo>
                  <a:pt x="1434629" y="180588"/>
                  <a:pt x="1433550" y="184329"/>
                  <a:pt x="1433281" y="184740"/>
                </a:cubicBezTo>
                <a:lnTo>
                  <a:pt x="1299544" y="184740"/>
                </a:lnTo>
                <a:cubicBezTo>
                  <a:pt x="1299497" y="184820"/>
                  <a:pt x="1299306" y="185805"/>
                  <a:pt x="1298972" y="187695"/>
                </a:cubicBezTo>
                <a:cubicBezTo>
                  <a:pt x="1298639" y="189586"/>
                  <a:pt x="1298448" y="191906"/>
                  <a:pt x="1298401" y="194655"/>
                </a:cubicBezTo>
                <a:cubicBezTo>
                  <a:pt x="1298504" y="207676"/>
                  <a:pt x="1302776" y="218242"/>
                  <a:pt x="1311218" y="226353"/>
                </a:cubicBezTo>
                <a:cubicBezTo>
                  <a:pt x="1319660" y="234465"/>
                  <a:pt x="1331652" y="238644"/>
                  <a:pt x="1347193" y="238890"/>
                </a:cubicBezTo>
                <a:cubicBezTo>
                  <a:pt x="1357777" y="238626"/>
                  <a:pt x="1367610" y="236781"/>
                  <a:pt x="1376694" y="233353"/>
                </a:cubicBezTo>
                <a:cubicBezTo>
                  <a:pt x="1385778" y="229926"/>
                  <a:pt x="1393125" y="226499"/>
                  <a:pt x="1398736" y="223071"/>
                </a:cubicBezTo>
                <a:cubicBezTo>
                  <a:pt x="1404347" y="219644"/>
                  <a:pt x="1407234" y="217799"/>
                  <a:pt x="1407399" y="217535"/>
                </a:cubicBezTo>
                <a:lnTo>
                  <a:pt x="1420340" y="254112"/>
                </a:lnTo>
                <a:cubicBezTo>
                  <a:pt x="1420190" y="254427"/>
                  <a:pt x="1416767" y="256630"/>
                  <a:pt x="1410073" y="260723"/>
                </a:cubicBezTo>
                <a:cubicBezTo>
                  <a:pt x="1403378" y="264815"/>
                  <a:pt x="1394311" y="268907"/>
                  <a:pt x="1382873" y="272999"/>
                </a:cubicBezTo>
                <a:cubicBezTo>
                  <a:pt x="1371435" y="277091"/>
                  <a:pt x="1358525" y="279294"/>
                  <a:pt x="1344144" y="279609"/>
                </a:cubicBezTo>
                <a:cubicBezTo>
                  <a:pt x="1313701" y="279064"/>
                  <a:pt x="1290383" y="271021"/>
                  <a:pt x="1274192" y="255481"/>
                </a:cubicBezTo>
                <a:cubicBezTo>
                  <a:pt x="1258000" y="239940"/>
                  <a:pt x="1249830" y="220173"/>
                  <a:pt x="1249680" y="196180"/>
                </a:cubicBezTo>
                <a:cubicBezTo>
                  <a:pt x="1249872" y="173951"/>
                  <a:pt x="1254817" y="153819"/>
                  <a:pt x="1264514" y="135784"/>
                </a:cubicBezTo>
                <a:cubicBezTo>
                  <a:pt x="1274211" y="117749"/>
                  <a:pt x="1287509" y="103375"/>
                  <a:pt x="1304406" y="92663"/>
                </a:cubicBezTo>
                <a:cubicBezTo>
                  <a:pt x="1321303" y="81950"/>
                  <a:pt x="1340648" y="76464"/>
                  <a:pt x="1362441" y="76203"/>
                </a:cubicBezTo>
                <a:close/>
                <a:moveTo>
                  <a:pt x="1010016" y="76203"/>
                </a:moveTo>
                <a:cubicBezTo>
                  <a:pt x="1035904" y="76574"/>
                  <a:pt x="1055265" y="83442"/>
                  <a:pt x="1068100" y="96809"/>
                </a:cubicBezTo>
                <a:cubicBezTo>
                  <a:pt x="1080934" y="110176"/>
                  <a:pt x="1087343" y="127816"/>
                  <a:pt x="1087327" y="149729"/>
                </a:cubicBezTo>
                <a:cubicBezTo>
                  <a:pt x="1087057" y="158517"/>
                  <a:pt x="1085978" y="166447"/>
                  <a:pt x="1084091" y="173517"/>
                </a:cubicBezTo>
                <a:cubicBezTo>
                  <a:pt x="1082204" y="180588"/>
                  <a:pt x="1081125" y="184329"/>
                  <a:pt x="1080856" y="184740"/>
                </a:cubicBezTo>
                <a:lnTo>
                  <a:pt x="947119" y="184740"/>
                </a:lnTo>
                <a:cubicBezTo>
                  <a:pt x="947071" y="184820"/>
                  <a:pt x="946881" y="185805"/>
                  <a:pt x="946547" y="187695"/>
                </a:cubicBezTo>
                <a:cubicBezTo>
                  <a:pt x="946214" y="189586"/>
                  <a:pt x="946023" y="191906"/>
                  <a:pt x="945976" y="194655"/>
                </a:cubicBezTo>
                <a:cubicBezTo>
                  <a:pt x="946079" y="207676"/>
                  <a:pt x="950351" y="218242"/>
                  <a:pt x="958793" y="226353"/>
                </a:cubicBezTo>
                <a:cubicBezTo>
                  <a:pt x="967235" y="234465"/>
                  <a:pt x="979227" y="238644"/>
                  <a:pt x="994768" y="238890"/>
                </a:cubicBezTo>
                <a:cubicBezTo>
                  <a:pt x="1005352" y="238626"/>
                  <a:pt x="1015185" y="236781"/>
                  <a:pt x="1024269" y="233353"/>
                </a:cubicBezTo>
                <a:cubicBezTo>
                  <a:pt x="1033353" y="229926"/>
                  <a:pt x="1040700" y="226499"/>
                  <a:pt x="1046311" y="223071"/>
                </a:cubicBezTo>
                <a:cubicBezTo>
                  <a:pt x="1051922" y="219644"/>
                  <a:pt x="1054809" y="217799"/>
                  <a:pt x="1054974" y="217535"/>
                </a:cubicBezTo>
                <a:lnTo>
                  <a:pt x="1067915" y="254112"/>
                </a:lnTo>
                <a:cubicBezTo>
                  <a:pt x="1067765" y="254427"/>
                  <a:pt x="1064342" y="256630"/>
                  <a:pt x="1057648" y="260723"/>
                </a:cubicBezTo>
                <a:cubicBezTo>
                  <a:pt x="1050953" y="264815"/>
                  <a:pt x="1041886" y="268907"/>
                  <a:pt x="1030448" y="272999"/>
                </a:cubicBezTo>
                <a:cubicBezTo>
                  <a:pt x="1019009" y="277091"/>
                  <a:pt x="1006100" y="279294"/>
                  <a:pt x="991719" y="279609"/>
                </a:cubicBezTo>
                <a:cubicBezTo>
                  <a:pt x="961275" y="279064"/>
                  <a:pt x="937958" y="271021"/>
                  <a:pt x="921766" y="255481"/>
                </a:cubicBezTo>
                <a:cubicBezTo>
                  <a:pt x="905575" y="239940"/>
                  <a:pt x="897404" y="220173"/>
                  <a:pt x="897255" y="196180"/>
                </a:cubicBezTo>
                <a:cubicBezTo>
                  <a:pt x="897447" y="173951"/>
                  <a:pt x="902392" y="153819"/>
                  <a:pt x="912089" y="135784"/>
                </a:cubicBezTo>
                <a:cubicBezTo>
                  <a:pt x="921786" y="117749"/>
                  <a:pt x="935084" y="103375"/>
                  <a:pt x="951981" y="92663"/>
                </a:cubicBezTo>
                <a:cubicBezTo>
                  <a:pt x="968878" y="81950"/>
                  <a:pt x="988223" y="76464"/>
                  <a:pt x="1010016" y="76203"/>
                </a:cubicBezTo>
                <a:close/>
                <a:moveTo>
                  <a:pt x="545200" y="76203"/>
                </a:moveTo>
                <a:cubicBezTo>
                  <a:pt x="556855" y="76116"/>
                  <a:pt x="567957" y="77897"/>
                  <a:pt x="578506" y="81546"/>
                </a:cubicBezTo>
                <a:cubicBezTo>
                  <a:pt x="589055" y="85195"/>
                  <a:pt x="597700" y="91236"/>
                  <a:pt x="604439" y="99668"/>
                </a:cubicBezTo>
                <a:cubicBezTo>
                  <a:pt x="611179" y="108100"/>
                  <a:pt x="614661" y="119447"/>
                  <a:pt x="614886" y="133708"/>
                </a:cubicBezTo>
                <a:cubicBezTo>
                  <a:pt x="614689" y="141597"/>
                  <a:pt x="613308" y="151492"/>
                  <a:pt x="610742" y="163394"/>
                </a:cubicBezTo>
                <a:cubicBezTo>
                  <a:pt x="608176" y="175297"/>
                  <a:pt x="605610" y="186881"/>
                  <a:pt x="603045" y="198148"/>
                </a:cubicBezTo>
                <a:cubicBezTo>
                  <a:pt x="600479" y="209414"/>
                  <a:pt x="599098" y="218037"/>
                  <a:pt x="598900" y="224017"/>
                </a:cubicBezTo>
                <a:cubicBezTo>
                  <a:pt x="598964" y="229841"/>
                  <a:pt x="600454" y="233924"/>
                  <a:pt x="603373" y="236268"/>
                </a:cubicBezTo>
                <a:cubicBezTo>
                  <a:pt x="606291" y="238611"/>
                  <a:pt x="610256" y="239739"/>
                  <a:pt x="615268" y="239652"/>
                </a:cubicBezTo>
                <a:cubicBezTo>
                  <a:pt x="617617" y="239620"/>
                  <a:pt x="619586" y="239493"/>
                  <a:pt x="621173" y="239271"/>
                </a:cubicBezTo>
                <a:cubicBezTo>
                  <a:pt x="622760" y="239048"/>
                  <a:pt x="623586" y="238921"/>
                  <a:pt x="623650" y="238889"/>
                </a:cubicBezTo>
                <a:lnTo>
                  <a:pt x="616791" y="275039"/>
                </a:lnTo>
                <a:cubicBezTo>
                  <a:pt x="616831" y="275086"/>
                  <a:pt x="615229" y="275277"/>
                  <a:pt x="611985" y="275609"/>
                </a:cubicBezTo>
                <a:cubicBezTo>
                  <a:pt x="608742" y="275942"/>
                  <a:pt x="603619" y="276133"/>
                  <a:pt x="596617" y="276180"/>
                </a:cubicBezTo>
                <a:cubicBezTo>
                  <a:pt x="585594" y="276505"/>
                  <a:pt x="575758" y="274428"/>
                  <a:pt x="567108" y="269950"/>
                </a:cubicBezTo>
                <a:cubicBezTo>
                  <a:pt x="558459" y="265472"/>
                  <a:pt x="553190" y="256642"/>
                  <a:pt x="551299" y="243462"/>
                </a:cubicBezTo>
                <a:lnTo>
                  <a:pt x="550537" y="243462"/>
                </a:lnTo>
                <a:cubicBezTo>
                  <a:pt x="550619" y="243908"/>
                  <a:pt x="548082" y="247032"/>
                  <a:pt x="542927" y="252833"/>
                </a:cubicBezTo>
                <a:cubicBezTo>
                  <a:pt x="537771" y="258635"/>
                  <a:pt x="530265" y="264436"/>
                  <a:pt x="520408" y="270238"/>
                </a:cubicBezTo>
                <a:cubicBezTo>
                  <a:pt x="510550" y="276039"/>
                  <a:pt x="498611" y="279163"/>
                  <a:pt x="484589" y="279609"/>
                </a:cubicBezTo>
                <a:cubicBezTo>
                  <a:pt x="469279" y="279602"/>
                  <a:pt x="456303" y="275431"/>
                  <a:pt x="445660" y="267097"/>
                </a:cubicBezTo>
                <a:cubicBezTo>
                  <a:pt x="435017" y="258762"/>
                  <a:pt x="429466" y="246308"/>
                  <a:pt x="429006" y="229734"/>
                </a:cubicBezTo>
                <a:cubicBezTo>
                  <a:pt x="429275" y="215040"/>
                  <a:pt x="433569" y="202844"/>
                  <a:pt x="441890" y="193148"/>
                </a:cubicBezTo>
                <a:cubicBezTo>
                  <a:pt x="450211" y="183452"/>
                  <a:pt x="460945" y="175820"/>
                  <a:pt x="474094" y="170251"/>
                </a:cubicBezTo>
                <a:cubicBezTo>
                  <a:pt x="487243" y="164683"/>
                  <a:pt x="501194" y="160742"/>
                  <a:pt x="515948" y="158430"/>
                </a:cubicBezTo>
                <a:cubicBezTo>
                  <a:pt x="530701" y="156117"/>
                  <a:pt x="544645" y="154997"/>
                  <a:pt x="557780" y="155070"/>
                </a:cubicBezTo>
                <a:lnTo>
                  <a:pt x="564641" y="155070"/>
                </a:lnTo>
                <a:cubicBezTo>
                  <a:pt x="564737" y="154736"/>
                  <a:pt x="565118" y="152733"/>
                  <a:pt x="565785" y="149062"/>
                </a:cubicBezTo>
                <a:cubicBezTo>
                  <a:pt x="566452" y="145390"/>
                  <a:pt x="566833" y="142053"/>
                  <a:pt x="566928" y="139049"/>
                </a:cubicBezTo>
                <a:cubicBezTo>
                  <a:pt x="566904" y="131372"/>
                  <a:pt x="564284" y="125460"/>
                  <a:pt x="559066" y="121311"/>
                </a:cubicBezTo>
                <a:cubicBezTo>
                  <a:pt x="553848" y="117163"/>
                  <a:pt x="546177" y="115065"/>
                  <a:pt x="536051" y="115017"/>
                </a:cubicBezTo>
                <a:cubicBezTo>
                  <a:pt x="526335" y="115239"/>
                  <a:pt x="517092" y="116788"/>
                  <a:pt x="508322" y="119665"/>
                </a:cubicBezTo>
                <a:cubicBezTo>
                  <a:pt x="499552" y="122543"/>
                  <a:pt x="492370" y="125420"/>
                  <a:pt x="486777" y="128297"/>
                </a:cubicBezTo>
                <a:cubicBezTo>
                  <a:pt x="481184" y="131175"/>
                  <a:pt x="478294" y="132724"/>
                  <a:pt x="478108" y="132946"/>
                </a:cubicBezTo>
                <a:lnTo>
                  <a:pt x="467068" y="97132"/>
                </a:lnTo>
                <a:cubicBezTo>
                  <a:pt x="467256" y="96874"/>
                  <a:pt x="470902" y="95065"/>
                  <a:pt x="478006" y="91706"/>
                </a:cubicBezTo>
                <a:cubicBezTo>
                  <a:pt x="485110" y="88347"/>
                  <a:pt x="494544" y="84988"/>
                  <a:pt x="506307" y="81629"/>
                </a:cubicBezTo>
                <a:cubicBezTo>
                  <a:pt x="518070" y="78270"/>
                  <a:pt x="531034" y="76461"/>
                  <a:pt x="545200" y="76203"/>
                </a:cubicBezTo>
                <a:close/>
                <a:moveTo>
                  <a:pt x="4945350" y="47961"/>
                </a:moveTo>
                <a:cubicBezTo>
                  <a:pt x="4945350" y="48112"/>
                  <a:pt x="4944588" y="50383"/>
                  <a:pt x="4943064" y="54775"/>
                </a:cubicBezTo>
                <a:cubicBezTo>
                  <a:pt x="4941540" y="59166"/>
                  <a:pt x="4939255" y="64773"/>
                  <a:pt x="4936207" y="71595"/>
                </a:cubicBezTo>
                <a:lnTo>
                  <a:pt x="4895447" y="148212"/>
                </a:lnTo>
                <a:lnTo>
                  <a:pt x="4957540" y="148212"/>
                </a:lnTo>
                <a:lnTo>
                  <a:pt x="4947255" y="71595"/>
                </a:lnTo>
                <a:cubicBezTo>
                  <a:pt x="4946556" y="64773"/>
                  <a:pt x="4946239" y="59166"/>
                  <a:pt x="4946302" y="54775"/>
                </a:cubicBezTo>
                <a:cubicBezTo>
                  <a:pt x="4946366" y="50383"/>
                  <a:pt x="4946429" y="48112"/>
                  <a:pt x="4946493" y="47961"/>
                </a:cubicBezTo>
                <a:close/>
                <a:moveTo>
                  <a:pt x="126492" y="44532"/>
                </a:moveTo>
                <a:lnTo>
                  <a:pt x="89535" y="235080"/>
                </a:lnTo>
                <a:lnTo>
                  <a:pt x="125349" y="235080"/>
                </a:lnTo>
                <a:cubicBezTo>
                  <a:pt x="135398" y="235096"/>
                  <a:pt x="144732" y="234207"/>
                  <a:pt x="153353" y="232412"/>
                </a:cubicBezTo>
                <a:cubicBezTo>
                  <a:pt x="161973" y="230618"/>
                  <a:pt x="170164" y="227823"/>
                  <a:pt x="177927" y="224028"/>
                </a:cubicBezTo>
                <a:cubicBezTo>
                  <a:pt x="196636" y="214263"/>
                  <a:pt x="211415" y="199781"/>
                  <a:pt x="222266" y="180584"/>
                </a:cubicBezTo>
                <a:cubicBezTo>
                  <a:pt x="233117" y="161386"/>
                  <a:pt x="238657" y="140045"/>
                  <a:pt x="238887" y="116560"/>
                </a:cubicBezTo>
                <a:cubicBezTo>
                  <a:pt x="238824" y="99816"/>
                  <a:pt x="235712" y="86049"/>
                  <a:pt x="229553" y="75259"/>
                </a:cubicBezTo>
                <a:cubicBezTo>
                  <a:pt x="223393" y="64469"/>
                  <a:pt x="214567" y="56514"/>
                  <a:pt x="203073" y="51393"/>
                </a:cubicBezTo>
                <a:cubicBezTo>
                  <a:pt x="197207" y="48940"/>
                  <a:pt x="190937" y="47177"/>
                  <a:pt x="184261" y="46105"/>
                </a:cubicBezTo>
                <a:cubicBezTo>
                  <a:pt x="177586" y="45033"/>
                  <a:pt x="170267" y="44508"/>
                  <a:pt x="162306" y="44532"/>
                </a:cubicBezTo>
                <a:close/>
                <a:moveTo>
                  <a:pt x="6810339" y="27816"/>
                </a:moveTo>
                <a:lnTo>
                  <a:pt x="6856809" y="27816"/>
                </a:lnTo>
                <a:lnTo>
                  <a:pt x="6846522" y="80775"/>
                </a:lnTo>
                <a:lnTo>
                  <a:pt x="6891099" y="80775"/>
                </a:lnTo>
                <a:lnTo>
                  <a:pt x="6884241" y="116922"/>
                </a:lnTo>
                <a:lnTo>
                  <a:pt x="6839664" y="116922"/>
                </a:lnTo>
                <a:lnTo>
                  <a:pt x="6824043" y="198488"/>
                </a:lnTo>
                <a:cubicBezTo>
                  <a:pt x="6823662" y="200839"/>
                  <a:pt x="6823376" y="203189"/>
                  <a:pt x="6823186" y="205540"/>
                </a:cubicBezTo>
                <a:cubicBezTo>
                  <a:pt x="6822996" y="207890"/>
                  <a:pt x="6822900" y="209859"/>
                  <a:pt x="6822900" y="211447"/>
                </a:cubicBezTo>
                <a:cubicBezTo>
                  <a:pt x="6823289" y="222382"/>
                  <a:pt x="6826607" y="229576"/>
                  <a:pt x="6832854" y="233030"/>
                </a:cubicBezTo>
                <a:cubicBezTo>
                  <a:pt x="6839101" y="236484"/>
                  <a:pt x="6845943" y="238057"/>
                  <a:pt x="6853380" y="237747"/>
                </a:cubicBezTo>
                <a:cubicBezTo>
                  <a:pt x="6856491" y="237715"/>
                  <a:pt x="6859032" y="237588"/>
                  <a:pt x="6861000" y="237366"/>
                </a:cubicBezTo>
                <a:cubicBezTo>
                  <a:pt x="6862968" y="237143"/>
                  <a:pt x="6863985" y="237016"/>
                  <a:pt x="6864048" y="236985"/>
                </a:cubicBezTo>
                <a:lnTo>
                  <a:pt x="6856428" y="275801"/>
                </a:lnTo>
                <a:cubicBezTo>
                  <a:pt x="6856246" y="275848"/>
                  <a:pt x="6854705" y="276038"/>
                  <a:pt x="6851808" y="276371"/>
                </a:cubicBezTo>
                <a:cubicBezTo>
                  <a:pt x="6848912" y="276704"/>
                  <a:pt x="6845752" y="276895"/>
                  <a:pt x="6842331" y="276942"/>
                </a:cubicBezTo>
                <a:cubicBezTo>
                  <a:pt x="6830450" y="277053"/>
                  <a:pt x="6819304" y="275309"/>
                  <a:pt x="6808892" y="271712"/>
                </a:cubicBezTo>
                <a:cubicBezTo>
                  <a:pt x="6798481" y="268115"/>
                  <a:pt x="6790017" y="262000"/>
                  <a:pt x="6783498" y="253368"/>
                </a:cubicBezTo>
                <a:cubicBezTo>
                  <a:pt x="6776980" y="244735"/>
                  <a:pt x="6773620" y="232922"/>
                  <a:pt x="6773418" y="217927"/>
                </a:cubicBezTo>
                <a:cubicBezTo>
                  <a:pt x="6773426" y="215251"/>
                  <a:pt x="6773600" y="212408"/>
                  <a:pt x="6773941" y="209399"/>
                </a:cubicBezTo>
                <a:cubicBezTo>
                  <a:pt x="6774282" y="206389"/>
                  <a:pt x="6774742" y="203261"/>
                  <a:pt x="6775321" y="200013"/>
                </a:cubicBezTo>
                <a:lnTo>
                  <a:pt x="6791688" y="116922"/>
                </a:lnTo>
                <a:lnTo>
                  <a:pt x="6761607" y="116922"/>
                </a:lnTo>
                <a:lnTo>
                  <a:pt x="6768846" y="80775"/>
                </a:lnTo>
                <a:lnTo>
                  <a:pt x="6800063" y="80775"/>
                </a:lnTo>
                <a:close/>
                <a:moveTo>
                  <a:pt x="1162015" y="27816"/>
                </a:moveTo>
                <a:lnTo>
                  <a:pt x="1208485" y="27816"/>
                </a:lnTo>
                <a:lnTo>
                  <a:pt x="1198198" y="80775"/>
                </a:lnTo>
                <a:lnTo>
                  <a:pt x="1242774" y="80775"/>
                </a:lnTo>
                <a:lnTo>
                  <a:pt x="1235917" y="116922"/>
                </a:lnTo>
                <a:lnTo>
                  <a:pt x="1191340" y="116922"/>
                </a:lnTo>
                <a:lnTo>
                  <a:pt x="1175719" y="198488"/>
                </a:lnTo>
                <a:cubicBezTo>
                  <a:pt x="1175337" y="200839"/>
                  <a:pt x="1175052" y="203189"/>
                  <a:pt x="1174861" y="205540"/>
                </a:cubicBezTo>
                <a:cubicBezTo>
                  <a:pt x="1174671" y="207890"/>
                  <a:pt x="1174575" y="209859"/>
                  <a:pt x="1174575" y="211447"/>
                </a:cubicBezTo>
                <a:cubicBezTo>
                  <a:pt x="1174965" y="222382"/>
                  <a:pt x="1178282" y="229576"/>
                  <a:pt x="1184529" y="233030"/>
                </a:cubicBezTo>
                <a:cubicBezTo>
                  <a:pt x="1190776" y="236484"/>
                  <a:pt x="1197618" y="238057"/>
                  <a:pt x="1205055" y="237747"/>
                </a:cubicBezTo>
                <a:cubicBezTo>
                  <a:pt x="1208167" y="237715"/>
                  <a:pt x="1210707" y="237588"/>
                  <a:pt x="1212676" y="237366"/>
                </a:cubicBezTo>
                <a:cubicBezTo>
                  <a:pt x="1214644" y="237143"/>
                  <a:pt x="1215660" y="237016"/>
                  <a:pt x="1215723" y="236985"/>
                </a:cubicBezTo>
                <a:lnTo>
                  <a:pt x="1208104" y="275801"/>
                </a:lnTo>
                <a:cubicBezTo>
                  <a:pt x="1207921" y="275848"/>
                  <a:pt x="1206381" y="276038"/>
                  <a:pt x="1203484" y="276371"/>
                </a:cubicBezTo>
                <a:cubicBezTo>
                  <a:pt x="1200587" y="276704"/>
                  <a:pt x="1197428" y="276895"/>
                  <a:pt x="1194007" y="276942"/>
                </a:cubicBezTo>
                <a:cubicBezTo>
                  <a:pt x="1182126" y="277053"/>
                  <a:pt x="1170979" y="275309"/>
                  <a:pt x="1160568" y="271712"/>
                </a:cubicBezTo>
                <a:cubicBezTo>
                  <a:pt x="1150157" y="268115"/>
                  <a:pt x="1141692" y="262000"/>
                  <a:pt x="1135174" y="253368"/>
                </a:cubicBezTo>
                <a:cubicBezTo>
                  <a:pt x="1128655" y="244735"/>
                  <a:pt x="1125295" y="232922"/>
                  <a:pt x="1125093" y="217927"/>
                </a:cubicBezTo>
                <a:cubicBezTo>
                  <a:pt x="1125101" y="215251"/>
                  <a:pt x="1125276" y="212408"/>
                  <a:pt x="1125616" y="209399"/>
                </a:cubicBezTo>
                <a:cubicBezTo>
                  <a:pt x="1125957" y="206389"/>
                  <a:pt x="1126417" y="203261"/>
                  <a:pt x="1126996" y="200013"/>
                </a:cubicBezTo>
                <a:lnTo>
                  <a:pt x="1143364" y="116922"/>
                </a:lnTo>
                <a:lnTo>
                  <a:pt x="1113282" y="116922"/>
                </a:lnTo>
                <a:lnTo>
                  <a:pt x="1120521" y="80775"/>
                </a:lnTo>
                <a:lnTo>
                  <a:pt x="1151737" y="80775"/>
                </a:lnTo>
                <a:close/>
                <a:moveTo>
                  <a:pt x="5575161" y="4575"/>
                </a:moveTo>
                <a:lnTo>
                  <a:pt x="5653230" y="4575"/>
                </a:lnTo>
                <a:lnTo>
                  <a:pt x="5613987" y="208784"/>
                </a:lnTo>
                <a:cubicBezTo>
                  <a:pt x="5613408" y="211324"/>
                  <a:pt x="5612947" y="213865"/>
                  <a:pt x="5612606" y="216406"/>
                </a:cubicBezTo>
                <a:cubicBezTo>
                  <a:pt x="5612265" y="218946"/>
                  <a:pt x="5612090" y="221106"/>
                  <a:pt x="5612082" y="222884"/>
                </a:cubicBezTo>
                <a:cubicBezTo>
                  <a:pt x="5612146" y="228656"/>
                  <a:pt x="5613638" y="232547"/>
                  <a:pt x="5616559" y="234555"/>
                </a:cubicBezTo>
                <a:cubicBezTo>
                  <a:pt x="5619480" y="236564"/>
                  <a:pt x="5623449" y="237501"/>
                  <a:pt x="5628465" y="237366"/>
                </a:cubicBezTo>
                <a:cubicBezTo>
                  <a:pt x="5631164" y="237350"/>
                  <a:pt x="5633292" y="237286"/>
                  <a:pt x="5634847" y="237175"/>
                </a:cubicBezTo>
                <a:cubicBezTo>
                  <a:pt x="5636402" y="237064"/>
                  <a:pt x="5637197" y="237001"/>
                  <a:pt x="5637228" y="236985"/>
                </a:cubicBezTo>
                <a:lnTo>
                  <a:pt x="5629608" y="275420"/>
                </a:lnTo>
                <a:cubicBezTo>
                  <a:pt x="5629457" y="275467"/>
                  <a:pt x="5627759" y="275657"/>
                  <a:pt x="5624512" y="275990"/>
                </a:cubicBezTo>
                <a:cubicBezTo>
                  <a:pt x="5621266" y="276323"/>
                  <a:pt x="5617376" y="276514"/>
                  <a:pt x="5612844" y="276561"/>
                </a:cubicBezTo>
                <a:cubicBezTo>
                  <a:pt x="5604910" y="276728"/>
                  <a:pt x="5597094" y="275802"/>
                  <a:pt x="5589399" y="273785"/>
                </a:cubicBezTo>
                <a:cubicBezTo>
                  <a:pt x="5581704" y="271767"/>
                  <a:pt x="5575299" y="267655"/>
                  <a:pt x="5570184" y="261451"/>
                </a:cubicBezTo>
                <a:cubicBezTo>
                  <a:pt x="5565069" y="255246"/>
                  <a:pt x="5562414" y="245948"/>
                  <a:pt x="5562219" y="233555"/>
                </a:cubicBezTo>
                <a:cubicBezTo>
                  <a:pt x="5562219" y="230689"/>
                  <a:pt x="5562409" y="227561"/>
                  <a:pt x="5562790" y="224171"/>
                </a:cubicBezTo>
                <a:cubicBezTo>
                  <a:pt x="5563171" y="220780"/>
                  <a:pt x="5563741" y="217176"/>
                  <a:pt x="5564503" y="213357"/>
                </a:cubicBezTo>
                <a:lnTo>
                  <a:pt x="5597998" y="40722"/>
                </a:lnTo>
                <a:lnTo>
                  <a:pt x="5567928" y="40722"/>
                </a:lnTo>
                <a:close/>
                <a:moveTo>
                  <a:pt x="5220033" y="4575"/>
                </a:moveTo>
                <a:lnTo>
                  <a:pt x="5298138" y="4575"/>
                </a:lnTo>
                <a:lnTo>
                  <a:pt x="5258133" y="212209"/>
                </a:lnTo>
                <a:cubicBezTo>
                  <a:pt x="5257736" y="214155"/>
                  <a:pt x="5257387" y="216172"/>
                  <a:pt x="5257085" y="218260"/>
                </a:cubicBezTo>
                <a:cubicBezTo>
                  <a:pt x="5256784" y="220348"/>
                  <a:pt x="5256625" y="222270"/>
                  <a:pt x="5256609" y="224025"/>
                </a:cubicBezTo>
                <a:cubicBezTo>
                  <a:pt x="5256673" y="229845"/>
                  <a:pt x="5258165" y="233927"/>
                  <a:pt x="5261086" y="236269"/>
                </a:cubicBezTo>
                <a:cubicBezTo>
                  <a:pt x="5264007" y="238611"/>
                  <a:pt x="5267975" y="239739"/>
                  <a:pt x="5272992" y="239651"/>
                </a:cubicBezTo>
                <a:cubicBezTo>
                  <a:pt x="5275342" y="239620"/>
                  <a:pt x="5277310" y="239493"/>
                  <a:pt x="5278897" y="239271"/>
                </a:cubicBezTo>
                <a:cubicBezTo>
                  <a:pt x="5280485" y="239048"/>
                  <a:pt x="5281311" y="238922"/>
                  <a:pt x="5281374" y="238890"/>
                </a:cubicBezTo>
                <a:lnTo>
                  <a:pt x="5274135" y="275039"/>
                </a:lnTo>
                <a:cubicBezTo>
                  <a:pt x="5274008" y="275086"/>
                  <a:pt x="5272262" y="275277"/>
                  <a:pt x="5268896" y="275609"/>
                </a:cubicBezTo>
                <a:cubicBezTo>
                  <a:pt x="5265531" y="275942"/>
                  <a:pt x="5261308" y="276133"/>
                  <a:pt x="5256228" y="276180"/>
                </a:cubicBezTo>
                <a:cubicBezTo>
                  <a:pt x="5243393" y="276505"/>
                  <a:pt x="5232678" y="274428"/>
                  <a:pt x="5224081" y="269949"/>
                </a:cubicBezTo>
                <a:cubicBezTo>
                  <a:pt x="5215485" y="265471"/>
                  <a:pt x="5210580" y="256640"/>
                  <a:pt x="5209365" y="243457"/>
                </a:cubicBezTo>
                <a:lnTo>
                  <a:pt x="5208603" y="243457"/>
                </a:lnTo>
                <a:cubicBezTo>
                  <a:pt x="5201698" y="253787"/>
                  <a:pt x="5192459" y="262334"/>
                  <a:pt x="5180885" y="269096"/>
                </a:cubicBezTo>
                <a:cubicBezTo>
                  <a:pt x="5169312" y="275859"/>
                  <a:pt x="5156835" y="279363"/>
                  <a:pt x="5143452" y="279609"/>
                </a:cubicBezTo>
                <a:cubicBezTo>
                  <a:pt x="5119715" y="279325"/>
                  <a:pt x="5101501" y="271997"/>
                  <a:pt x="5088811" y="257624"/>
                </a:cubicBezTo>
                <a:cubicBezTo>
                  <a:pt x="5076120" y="243252"/>
                  <a:pt x="5069713" y="223540"/>
                  <a:pt x="5069586" y="198488"/>
                </a:cubicBezTo>
                <a:cubicBezTo>
                  <a:pt x="5069865" y="174060"/>
                  <a:pt x="5074974" y="152707"/>
                  <a:pt x="5084912" y="134429"/>
                </a:cubicBezTo>
                <a:cubicBezTo>
                  <a:pt x="5094851" y="116151"/>
                  <a:pt x="5107943" y="101918"/>
                  <a:pt x="5124189" y="91729"/>
                </a:cubicBezTo>
                <a:cubicBezTo>
                  <a:pt x="5140434" y="81540"/>
                  <a:pt x="5158159" y="76364"/>
                  <a:pt x="5177361" y="76203"/>
                </a:cubicBezTo>
                <a:cubicBezTo>
                  <a:pt x="5188132" y="76100"/>
                  <a:pt x="5198404" y="78209"/>
                  <a:pt x="5208174" y="82530"/>
                </a:cubicBezTo>
                <a:cubicBezTo>
                  <a:pt x="5217945" y="86851"/>
                  <a:pt x="5225455" y="94002"/>
                  <a:pt x="5230701" y="103984"/>
                </a:cubicBezTo>
                <a:lnTo>
                  <a:pt x="5231463" y="103984"/>
                </a:lnTo>
                <a:cubicBezTo>
                  <a:pt x="5231456" y="103849"/>
                  <a:pt x="5231566" y="102596"/>
                  <a:pt x="5231796" y="100226"/>
                </a:cubicBezTo>
                <a:cubicBezTo>
                  <a:pt x="5232027" y="97855"/>
                  <a:pt x="5232424" y="95175"/>
                  <a:pt x="5232987" y="92186"/>
                </a:cubicBezTo>
                <a:lnTo>
                  <a:pt x="5242893" y="40722"/>
                </a:lnTo>
                <a:lnTo>
                  <a:pt x="5212794" y="40722"/>
                </a:lnTo>
                <a:close/>
                <a:moveTo>
                  <a:pt x="4924780" y="4575"/>
                </a:moveTo>
                <a:lnTo>
                  <a:pt x="4981158" y="4575"/>
                </a:lnTo>
                <a:lnTo>
                  <a:pt x="5017347" y="237747"/>
                </a:lnTo>
                <a:lnTo>
                  <a:pt x="5041725" y="237747"/>
                </a:lnTo>
                <a:lnTo>
                  <a:pt x="5034489" y="275037"/>
                </a:lnTo>
                <a:lnTo>
                  <a:pt x="4934684" y="275037"/>
                </a:lnTo>
                <a:lnTo>
                  <a:pt x="4941922" y="237747"/>
                </a:lnTo>
                <a:lnTo>
                  <a:pt x="4968587" y="237747"/>
                </a:lnTo>
                <a:lnTo>
                  <a:pt x="4961730" y="187026"/>
                </a:lnTo>
                <a:lnTo>
                  <a:pt x="4876401" y="187026"/>
                </a:lnTo>
                <a:lnTo>
                  <a:pt x="4849735" y="237747"/>
                </a:lnTo>
                <a:lnTo>
                  <a:pt x="4876401" y="237747"/>
                </a:lnTo>
                <a:lnTo>
                  <a:pt x="4868782" y="275037"/>
                </a:lnTo>
                <a:lnTo>
                  <a:pt x="4766691" y="275037"/>
                </a:lnTo>
                <a:lnTo>
                  <a:pt x="4773929" y="237747"/>
                </a:lnTo>
                <a:lnTo>
                  <a:pt x="4798309" y="237747"/>
                </a:lnTo>
                <a:close/>
                <a:moveTo>
                  <a:pt x="4600908" y="4575"/>
                </a:moveTo>
                <a:lnTo>
                  <a:pt x="4679013" y="4575"/>
                </a:lnTo>
                <a:lnTo>
                  <a:pt x="4639008" y="212209"/>
                </a:lnTo>
                <a:cubicBezTo>
                  <a:pt x="4638612" y="214155"/>
                  <a:pt x="4638262" y="216172"/>
                  <a:pt x="4637961" y="218260"/>
                </a:cubicBezTo>
                <a:cubicBezTo>
                  <a:pt x="4637659" y="220348"/>
                  <a:pt x="4637501" y="222270"/>
                  <a:pt x="4637485" y="224025"/>
                </a:cubicBezTo>
                <a:cubicBezTo>
                  <a:pt x="4637548" y="229845"/>
                  <a:pt x="4639040" y="233927"/>
                  <a:pt x="4641961" y="236269"/>
                </a:cubicBezTo>
                <a:cubicBezTo>
                  <a:pt x="4644882" y="238611"/>
                  <a:pt x="4648851" y="239739"/>
                  <a:pt x="4653868" y="239651"/>
                </a:cubicBezTo>
                <a:cubicBezTo>
                  <a:pt x="4656217" y="239620"/>
                  <a:pt x="4658185" y="239493"/>
                  <a:pt x="4659773" y="239271"/>
                </a:cubicBezTo>
                <a:cubicBezTo>
                  <a:pt x="4661360" y="239048"/>
                  <a:pt x="4662186" y="238922"/>
                  <a:pt x="4662249" y="238890"/>
                </a:cubicBezTo>
                <a:lnTo>
                  <a:pt x="4655011" y="275039"/>
                </a:lnTo>
                <a:cubicBezTo>
                  <a:pt x="4654884" y="275086"/>
                  <a:pt x="4653137" y="275277"/>
                  <a:pt x="4649772" y="275609"/>
                </a:cubicBezTo>
                <a:cubicBezTo>
                  <a:pt x="4646406" y="275942"/>
                  <a:pt x="4642183" y="276133"/>
                  <a:pt x="4637104" y="276180"/>
                </a:cubicBezTo>
                <a:cubicBezTo>
                  <a:pt x="4624269" y="276505"/>
                  <a:pt x="4613553" y="274428"/>
                  <a:pt x="4604957" y="269949"/>
                </a:cubicBezTo>
                <a:cubicBezTo>
                  <a:pt x="4596360" y="265471"/>
                  <a:pt x="4591455" y="256640"/>
                  <a:pt x="4590240" y="243457"/>
                </a:cubicBezTo>
                <a:lnTo>
                  <a:pt x="4589479" y="243457"/>
                </a:lnTo>
                <a:cubicBezTo>
                  <a:pt x="4582573" y="253787"/>
                  <a:pt x="4573334" y="262334"/>
                  <a:pt x="4561761" y="269096"/>
                </a:cubicBezTo>
                <a:cubicBezTo>
                  <a:pt x="4550188" y="275859"/>
                  <a:pt x="4537710" y="279363"/>
                  <a:pt x="4524328" y="279609"/>
                </a:cubicBezTo>
                <a:cubicBezTo>
                  <a:pt x="4500590" y="279325"/>
                  <a:pt x="4482376" y="271997"/>
                  <a:pt x="4469686" y="257624"/>
                </a:cubicBezTo>
                <a:cubicBezTo>
                  <a:pt x="4456996" y="243252"/>
                  <a:pt x="4450588" y="223540"/>
                  <a:pt x="4450461" y="198488"/>
                </a:cubicBezTo>
                <a:cubicBezTo>
                  <a:pt x="4450740" y="174060"/>
                  <a:pt x="4455849" y="152707"/>
                  <a:pt x="4465788" y="134429"/>
                </a:cubicBezTo>
                <a:cubicBezTo>
                  <a:pt x="4475726" y="116151"/>
                  <a:pt x="4488818" y="101918"/>
                  <a:pt x="4505064" y="91729"/>
                </a:cubicBezTo>
                <a:cubicBezTo>
                  <a:pt x="4521310" y="81540"/>
                  <a:pt x="4539034" y="76364"/>
                  <a:pt x="4558237" y="76203"/>
                </a:cubicBezTo>
                <a:cubicBezTo>
                  <a:pt x="4569008" y="76100"/>
                  <a:pt x="4579279" y="78209"/>
                  <a:pt x="4589050" y="82530"/>
                </a:cubicBezTo>
                <a:cubicBezTo>
                  <a:pt x="4598821" y="86851"/>
                  <a:pt x="4606330" y="94002"/>
                  <a:pt x="4611577" y="103984"/>
                </a:cubicBezTo>
                <a:lnTo>
                  <a:pt x="4612338" y="103984"/>
                </a:lnTo>
                <a:cubicBezTo>
                  <a:pt x="4612331" y="103849"/>
                  <a:pt x="4612442" y="102596"/>
                  <a:pt x="4612672" y="100226"/>
                </a:cubicBezTo>
                <a:cubicBezTo>
                  <a:pt x="4612902" y="97855"/>
                  <a:pt x="4613299" y="95175"/>
                  <a:pt x="4613863" y="92186"/>
                </a:cubicBezTo>
                <a:lnTo>
                  <a:pt x="4623769" y="40722"/>
                </a:lnTo>
                <a:lnTo>
                  <a:pt x="4593670" y="40722"/>
                </a:lnTo>
                <a:close/>
                <a:moveTo>
                  <a:pt x="3162633" y="4575"/>
                </a:moveTo>
                <a:lnTo>
                  <a:pt x="3240739" y="4575"/>
                </a:lnTo>
                <a:lnTo>
                  <a:pt x="3200733" y="212209"/>
                </a:lnTo>
                <a:cubicBezTo>
                  <a:pt x="3200336" y="214155"/>
                  <a:pt x="3199988" y="216172"/>
                  <a:pt x="3199686" y="218260"/>
                </a:cubicBezTo>
                <a:cubicBezTo>
                  <a:pt x="3199384" y="220348"/>
                  <a:pt x="3199225" y="222270"/>
                  <a:pt x="3199209" y="224025"/>
                </a:cubicBezTo>
                <a:cubicBezTo>
                  <a:pt x="3199273" y="229845"/>
                  <a:pt x="3200765" y="233927"/>
                  <a:pt x="3203686" y="236269"/>
                </a:cubicBezTo>
                <a:cubicBezTo>
                  <a:pt x="3206607" y="238611"/>
                  <a:pt x="3210576" y="239739"/>
                  <a:pt x="3215593" y="239651"/>
                </a:cubicBezTo>
                <a:cubicBezTo>
                  <a:pt x="3217942" y="239620"/>
                  <a:pt x="3219911" y="239493"/>
                  <a:pt x="3221498" y="239271"/>
                </a:cubicBezTo>
                <a:cubicBezTo>
                  <a:pt x="3223086" y="239048"/>
                  <a:pt x="3223911" y="238922"/>
                  <a:pt x="3223975" y="238890"/>
                </a:cubicBezTo>
                <a:lnTo>
                  <a:pt x="3216736" y="275039"/>
                </a:lnTo>
                <a:cubicBezTo>
                  <a:pt x="3216609" y="275086"/>
                  <a:pt x="3214862" y="275277"/>
                  <a:pt x="3211497" y="275609"/>
                </a:cubicBezTo>
                <a:cubicBezTo>
                  <a:pt x="3208132" y="275942"/>
                  <a:pt x="3203909" y="276133"/>
                  <a:pt x="3198829" y="276180"/>
                </a:cubicBezTo>
                <a:cubicBezTo>
                  <a:pt x="3185994" y="276505"/>
                  <a:pt x="3175278" y="274428"/>
                  <a:pt x="3166682" y="269949"/>
                </a:cubicBezTo>
                <a:cubicBezTo>
                  <a:pt x="3158086" y="265471"/>
                  <a:pt x="3153180" y="256640"/>
                  <a:pt x="3151966" y="243457"/>
                </a:cubicBezTo>
                <a:lnTo>
                  <a:pt x="3151204" y="243457"/>
                </a:lnTo>
                <a:cubicBezTo>
                  <a:pt x="3144298" y="253787"/>
                  <a:pt x="3135059" y="262334"/>
                  <a:pt x="3123486" y="269096"/>
                </a:cubicBezTo>
                <a:cubicBezTo>
                  <a:pt x="3111913" y="275859"/>
                  <a:pt x="3099435" y="279363"/>
                  <a:pt x="3086053" y="279609"/>
                </a:cubicBezTo>
                <a:cubicBezTo>
                  <a:pt x="3062315" y="279325"/>
                  <a:pt x="3044101" y="271997"/>
                  <a:pt x="3031411" y="257624"/>
                </a:cubicBezTo>
                <a:cubicBezTo>
                  <a:pt x="3018721" y="243252"/>
                  <a:pt x="3012312" y="223540"/>
                  <a:pt x="3012186" y="198488"/>
                </a:cubicBezTo>
                <a:cubicBezTo>
                  <a:pt x="3012465" y="174060"/>
                  <a:pt x="3017574" y="152707"/>
                  <a:pt x="3027513" y="134429"/>
                </a:cubicBezTo>
                <a:cubicBezTo>
                  <a:pt x="3037451" y="116151"/>
                  <a:pt x="3050543" y="101918"/>
                  <a:pt x="3066789" y="91729"/>
                </a:cubicBezTo>
                <a:cubicBezTo>
                  <a:pt x="3083035" y="81540"/>
                  <a:pt x="3100759" y="76364"/>
                  <a:pt x="3119962" y="76203"/>
                </a:cubicBezTo>
                <a:cubicBezTo>
                  <a:pt x="3130733" y="76100"/>
                  <a:pt x="3141004" y="78209"/>
                  <a:pt x="3150775" y="82530"/>
                </a:cubicBezTo>
                <a:cubicBezTo>
                  <a:pt x="3160546" y="86851"/>
                  <a:pt x="3168055" y="94002"/>
                  <a:pt x="3173301" y="103984"/>
                </a:cubicBezTo>
                <a:lnTo>
                  <a:pt x="3174064" y="103984"/>
                </a:lnTo>
                <a:cubicBezTo>
                  <a:pt x="3174056" y="103849"/>
                  <a:pt x="3174167" y="102596"/>
                  <a:pt x="3174397" y="100226"/>
                </a:cubicBezTo>
                <a:cubicBezTo>
                  <a:pt x="3174627" y="97855"/>
                  <a:pt x="3175024" y="95175"/>
                  <a:pt x="3175587" y="92186"/>
                </a:cubicBezTo>
                <a:lnTo>
                  <a:pt x="3185494" y="40722"/>
                </a:lnTo>
                <a:lnTo>
                  <a:pt x="3155395" y="40722"/>
                </a:lnTo>
                <a:close/>
                <a:moveTo>
                  <a:pt x="2917686" y="4575"/>
                </a:moveTo>
                <a:lnTo>
                  <a:pt x="2995756" y="4575"/>
                </a:lnTo>
                <a:lnTo>
                  <a:pt x="2956513" y="208784"/>
                </a:lnTo>
                <a:cubicBezTo>
                  <a:pt x="2955933" y="211324"/>
                  <a:pt x="2955473" y="213865"/>
                  <a:pt x="2955132" y="216406"/>
                </a:cubicBezTo>
                <a:cubicBezTo>
                  <a:pt x="2954790" y="218946"/>
                  <a:pt x="2954615" y="221106"/>
                  <a:pt x="2954608" y="222884"/>
                </a:cubicBezTo>
                <a:cubicBezTo>
                  <a:pt x="2954671" y="228656"/>
                  <a:pt x="2956163" y="232547"/>
                  <a:pt x="2959084" y="234555"/>
                </a:cubicBezTo>
                <a:cubicBezTo>
                  <a:pt x="2962005" y="236564"/>
                  <a:pt x="2965974" y="237501"/>
                  <a:pt x="2970991" y="237366"/>
                </a:cubicBezTo>
                <a:cubicBezTo>
                  <a:pt x="2973689" y="237350"/>
                  <a:pt x="2975816" y="237286"/>
                  <a:pt x="2977372" y="237175"/>
                </a:cubicBezTo>
                <a:cubicBezTo>
                  <a:pt x="2978928" y="237064"/>
                  <a:pt x="2979722" y="237001"/>
                  <a:pt x="2979753" y="236985"/>
                </a:cubicBezTo>
                <a:lnTo>
                  <a:pt x="2972133" y="275420"/>
                </a:lnTo>
                <a:cubicBezTo>
                  <a:pt x="2971982" y="275467"/>
                  <a:pt x="2970284" y="275657"/>
                  <a:pt x="2967038" y="275990"/>
                </a:cubicBezTo>
                <a:cubicBezTo>
                  <a:pt x="2963792" y="276323"/>
                  <a:pt x="2959902" y="276514"/>
                  <a:pt x="2955370" y="276561"/>
                </a:cubicBezTo>
                <a:cubicBezTo>
                  <a:pt x="2947435" y="276728"/>
                  <a:pt x="2939620" y="275802"/>
                  <a:pt x="2931925" y="273785"/>
                </a:cubicBezTo>
                <a:cubicBezTo>
                  <a:pt x="2924229" y="271767"/>
                  <a:pt x="2917825" y="267655"/>
                  <a:pt x="2912709" y="261451"/>
                </a:cubicBezTo>
                <a:cubicBezTo>
                  <a:pt x="2907594" y="255246"/>
                  <a:pt x="2904939" y="245948"/>
                  <a:pt x="2904744" y="233555"/>
                </a:cubicBezTo>
                <a:cubicBezTo>
                  <a:pt x="2904744" y="230689"/>
                  <a:pt x="2904935" y="227561"/>
                  <a:pt x="2905315" y="224171"/>
                </a:cubicBezTo>
                <a:cubicBezTo>
                  <a:pt x="2905695" y="220780"/>
                  <a:pt x="2906267" y="217176"/>
                  <a:pt x="2907028" y="213357"/>
                </a:cubicBezTo>
                <a:lnTo>
                  <a:pt x="2940524" y="40722"/>
                </a:lnTo>
                <a:lnTo>
                  <a:pt x="2910453" y="40722"/>
                </a:lnTo>
                <a:close/>
                <a:moveTo>
                  <a:pt x="2825472" y="4575"/>
                </a:moveTo>
                <a:lnTo>
                  <a:pt x="2874216" y="4575"/>
                </a:lnTo>
                <a:lnTo>
                  <a:pt x="2865839" y="47580"/>
                </a:lnTo>
                <a:lnTo>
                  <a:pt x="2817094" y="47580"/>
                </a:lnTo>
                <a:close/>
                <a:moveTo>
                  <a:pt x="2538984" y="4575"/>
                </a:moveTo>
                <a:lnTo>
                  <a:pt x="2616708" y="4575"/>
                </a:lnTo>
                <a:lnTo>
                  <a:pt x="2598420" y="99799"/>
                </a:lnTo>
                <a:cubicBezTo>
                  <a:pt x="2597380" y="104493"/>
                  <a:pt x="2596317" y="108426"/>
                  <a:pt x="2595229" y="111598"/>
                </a:cubicBezTo>
                <a:cubicBezTo>
                  <a:pt x="2594142" y="114769"/>
                  <a:pt x="2593554" y="116418"/>
                  <a:pt x="2593467" y="116545"/>
                </a:cubicBezTo>
                <a:lnTo>
                  <a:pt x="2594229" y="116545"/>
                </a:lnTo>
                <a:cubicBezTo>
                  <a:pt x="2595412" y="113891"/>
                  <a:pt x="2599100" y="109389"/>
                  <a:pt x="2605292" y="103041"/>
                </a:cubicBezTo>
                <a:cubicBezTo>
                  <a:pt x="2611485" y="96694"/>
                  <a:pt x="2619942" y="90726"/>
                  <a:pt x="2630664" y="85140"/>
                </a:cubicBezTo>
                <a:cubicBezTo>
                  <a:pt x="2641386" y="79553"/>
                  <a:pt x="2654133" y="76574"/>
                  <a:pt x="2668905" y="76203"/>
                </a:cubicBezTo>
                <a:cubicBezTo>
                  <a:pt x="2685878" y="76226"/>
                  <a:pt x="2699329" y="80651"/>
                  <a:pt x="2709257" y="89477"/>
                </a:cubicBezTo>
                <a:cubicBezTo>
                  <a:pt x="2719186" y="98303"/>
                  <a:pt x="2724262" y="111388"/>
                  <a:pt x="2724483" y="128733"/>
                </a:cubicBezTo>
                <a:cubicBezTo>
                  <a:pt x="2724291" y="137070"/>
                  <a:pt x="2722942" y="147701"/>
                  <a:pt x="2720437" y="160626"/>
                </a:cubicBezTo>
                <a:cubicBezTo>
                  <a:pt x="2717932" y="173551"/>
                  <a:pt x="2715426" y="185991"/>
                  <a:pt x="2712919" y="197946"/>
                </a:cubicBezTo>
                <a:cubicBezTo>
                  <a:pt x="2710412" y="209902"/>
                  <a:pt x="2709061" y="218595"/>
                  <a:pt x="2708862" y="224025"/>
                </a:cubicBezTo>
                <a:cubicBezTo>
                  <a:pt x="2708902" y="230012"/>
                  <a:pt x="2710347" y="234141"/>
                  <a:pt x="2713196" y="236412"/>
                </a:cubicBezTo>
                <a:cubicBezTo>
                  <a:pt x="2716046" y="238683"/>
                  <a:pt x="2720062" y="239763"/>
                  <a:pt x="2725246" y="239652"/>
                </a:cubicBezTo>
                <a:cubicBezTo>
                  <a:pt x="2727413" y="239620"/>
                  <a:pt x="2729270" y="239493"/>
                  <a:pt x="2730817" y="239271"/>
                </a:cubicBezTo>
                <a:cubicBezTo>
                  <a:pt x="2732365" y="239048"/>
                  <a:pt x="2733175" y="238921"/>
                  <a:pt x="2733247" y="238890"/>
                </a:cubicBezTo>
                <a:lnTo>
                  <a:pt x="2726389" y="275039"/>
                </a:lnTo>
                <a:cubicBezTo>
                  <a:pt x="2726333" y="275086"/>
                  <a:pt x="2724635" y="275277"/>
                  <a:pt x="2721293" y="275609"/>
                </a:cubicBezTo>
                <a:cubicBezTo>
                  <a:pt x="2717951" y="275942"/>
                  <a:pt x="2713300" y="276133"/>
                  <a:pt x="2707340" y="276180"/>
                </a:cubicBezTo>
                <a:cubicBezTo>
                  <a:pt x="2700272" y="276363"/>
                  <a:pt x="2693049" y="275616"/>
                  <a:pt x="2685672" y="273939"/>
                </a:cubicBezTo>
                <a:cubicBezTo>
                  <a:pt x="2678294" y="272262"/>
                  <a:pt x="2672058" y="268555"/>
                  <a:pt x="2666964" y="262819"/>
                </a:cubicBezTo>
                <a:cubicBezTo>
                  <a:pt x="2661870" y="257082"/>
                  <a:pt x="2659216" y="248216"/>
                  <a:pt x="2658999" y="236222"/>
                </a:cubicBezTo>
                <a:cubicBezTo>
                  <a:pt x="2659187" y="229036"/>
                  <a:pt x="2660503" y="219310"/>
                  <a:pt x="2662947" y="207042"/>
                </a:cubicBezTo>
                <a:cubicBezTo>
                  <a:pt x="2665391" y="194774"/>
                  <a:pt x="2667836" y="182675"/>
                  <a:pt x="2670282" y="170745"/>
                </a:cubicBezTo>
                <a:cubicBezTo>
                  <a:pt x="2672727" y="158815"/>
                  <a:pt x="2674046" y="149764"/>
                  <a:pt x="2674239" y="143592"/>
                </a:cubicBezTo>
                <a:cubicBezTo>
                  <a:pt x="2674255" y="136290"/>
                  <a:pt x="2672223" y="130606"/>
                  <a:pt x="2668143" y="126542"/>
                </a:cubicBezTo>
                <a:cubicBezTo>
                  <a:pt x="2664063" y="122478"/>
                  <a:pt x="2657841" y="120415"/>
                  <a:pt x="2649474" y="120351"/>
                </a:cubicBezTo>
                <a:cubicBezTo>
                  <a:pt x="2631901" y="120931"/>
                  <a:pt x="2617041" y="127868"/>
                  <a:pt x="2604897" y="141163"/>
                </a:cubicBezTo>
                <a:cubicBezTo>
                  <a:pt x="2592753" y="154459"/>
                  <a:pt x="2584752" y="170635"/>
                  <a:pt x="2580894" y="189693"/>
                </a:cubicBezTo>
                <a:lnTo>
                  <a:pt x="2564130" y="275037"/>
                </a:lnTo>
                <a:lnTo>
                  <a:pt x="2515743" y="275037"/>
                </a:lnTo>
                <a:lnTo>
                  <a:pt x="2561082" y="40722"/>
                </a:lnTo>
                <a:lnTo>
                  <a:pt x="2532126" y="40722"/>
                </a:lnTo>
                <a:close/>
                <a:moveTo>
                  <a:pt x="1806297" y="4575"/>
                </a:moveTo>
                <a:lnTo>
                  <a:pt x="1855042" y="4575"/>
                </a:lnTo>
                <a:lnTo>
                  <a:pt x="1846664" y="47580"/>
                </a:lnTo>
                <a:lnTo>
                  <a:pt x="1797919" y="47580"/>
                </a:lnTo>
                <a:close/>
                <a:moveTo>
                  <a:pt x="680847" y="4575"/>
                </a:moveTo>
                <a:lnTo>
                  <a:pt x="758952" y="4575"/>
                </a:lnTo>
                <a:lnTo>
                  <a:pt x="742950" y="86859"/>
                </a:lnTo>
                <a:cubicBezTo>
                  <a:pt x="741926" y="91750"/>
                  <a:pt x="740926" y="95857"/>
                  <a:pt x="739950" y="99179"/>
                </a:cubicBezTo>
                <a:cubicBezTo>
                  <a:pt x="738973" y="102501"/>
                  <a:pt x="738449" y="104230"/>
                  <a:pt x="738378" y="104364"/>
                </a:cubicBezTo>
                <a:lnTo>
                  <a:pt x="739140" y="104364"/>
                </a:lnTo>
                <a:cubicBezTo>
                  <a:pt x="746022" y="95865"/>
                  <a:pt x="754737" y="89078"/>
                  <a:pt x="765286" y="84004"/>
                </a:cubicBezTo>
                <a:cubicBezTo>
                  <a:pt x="775835" y="78930"/>
                  <a:pt x="786932" y="76330"/>
                  <a:pt x="798576" y="76203"/>
                </a:cubicBezTo>
                <a:cubicBezTo>
                  <a:pt x="821964" y="76495"/>
                  <a:pt x="840019" y="83903"/>
                  <a:pt x="852741" y="98426"/>
                </a:cubicBezTo>
                <a:cubicBezTo>
                  <a:pt x="865463" y="112949"/>
                  <a:pt x="871903" y="132836"/>
                  <a:pt x="872061" y="158086"/>
                </a:cubicBezTo>
                <a:cubicBezTo>
                  <a:pt x="871745" y="182265"/>
                  <a:pt x="866542" y="203439"/>
                  <a:pt x="856453" y="221609"/>
                </a:cubicBezTo>
                <a:cubicBezTo>
                  <a:pt x="846364" y="239778"/>
                  <a:pt x="833291" y="253946"/>
                  <a:pt x="817233" y="264111"/>
                </a:cubicBezTo>
                <a:cubicBezTo>
                  <a:pt x="801175" y="274277"/>
                  <a:pt x="784034" y="279443"/>
                  <a:pt x="765810" y="279609"/>
                </a:cubicBezTo>
                <a:cubicBezTo>
                  <a:pt x="753761" y="279633"/>
                  <a:pt x="742617" y="277112"/>
                  <a:pt x="732377" y="272046"/>
                </a:cubicBezTo>
                <a:cubicBezTo>
                  <a:pt x="722138" y="266980"/>
                  <a:pt x="714232" y="259226"/>
                  <a:pt x="708660" y="248784"/>
                </a:cubicBezTo>
                <a:lnTo>
                  <a:pt x="707898" y="248784"/>
                </a:lnTo>
                <a:cubicBezTo>
                  <a:pt x="707914" y="248903"/>
                  <a:pt x="707787" y="250283"/>
                  <a:pt x="707517" y="252923"/>
                </a:cubicBezTo>
                <a:cubicBezTo>
                  <a:pt x="707247" y="255563"/>
                  <a:pt x="706739" y="258750"/>
                  <a:pt x="705993" y="262484"/>
                </a:cubicBezTo>
                <a:lnTo>
                  <a:pt x="703707" y="275037"/>
                </a:lnTo>
                <a:lnTo>
                  <a:pt x="658368" y="275037"/>
                </a:lnTo>
                <a:lnTo>
                  <a:pt x="703707" y="40722"/>
                </a:lnTo>
                <a:lnTo>
                  <a:pt x="673608" y="40722"/>
                </a:lnTo>
                <a:close/>
                <a:moveTo>
                  <a:pt x="368022" y="4575"/>
                </a:moveTo>
                <a:lnTo>
                  <a:pt x="416767" y="4575"/>
                </a:lnTo>
                <a:lnTo>
                  <a:pt x="408388" y="47580"/>
                </a:lnTo>
                <a:lnTo>
                  <a:pt x="359643" y="47580"/>
                </a:lnTo>
                <a:close/>
                <a:moveTo>
                  <a:pt x="52197" y="4575"/>
                </a:moveTo>
                <a:lnTo>
                  <a:pt x="164973" y="4575"/>
                </a:lnTo>
                <a:cubicBezTo>
                  <a:pt x="177046" y="4551"/>
                  <a:pt x="187952" y="5265"/>
                  <a:pt x="197692" y="6715"/>
                </a:cubicBezTo>
                <a:cubicBezTo>
                  <a:pt x="207431" y="8166"/>
                  <a:pt x="216718" y="10497"/>
                  <a:pt x="225552" y="13708"/>
                </a:cubicBezTo>
                <a:cubicBezTo>
                  <a:pt x="246025" y="21160"/>
                  <a:pt x="261715" y="33186"/>
                  <a:pt x="272620" y="49787"/>
                </a:cubicBezTo>
                <a:cubicBezTo>
                  <a:pt x="283525" y="66388"/>
                  <a:pt x="289029" y="87375"/>
                  <a:pt x="289131" y="112749"/>
                </a:cubicBezTo>
                <a:cubicBezTo>
                  <a:pt x="289033" y="134314"/>
                  <a:pt x="285127" y="154995"/>
                  <a:pt x="277415" y="174794"/>
                </a:cubicBezTo>
                <a:cubicBezTo>
                  <a:pt x="269702" y="194592"/>
                  <a:pt x="258772" y="212166"/>
                  <a:pt x="244626" y="227514"/>
                </a:cubicBezTo>
                <a:cubicBezTo>
                  <a:pt x="230480" y="242863"/>
                  <a:pt x="213708" y="254645"/>
                  <a:pt x="194310" y="262860"/>
                </a:cubicBezTo>
                <a:cubicBezTo>
                  <a:pt x="183920" y="267196"/>
                  <a:pt x="173268" y="270320"/>
                  <a:pt x="162354" y="272231"/>
                </a:cubicBezTo>
                <a:cubicBezTo>
                  <a:pt x="151440" y="274141"/>
                  <a:pt x="139740" y="275077"/>
                  <a:pt x="127254" y="275037"/>
                </a:cubicBezTo>
                <a:lnTo>
                  <a:pt x="0" y="275037"/>
                </a:lnTo>
                <a:lnTo>
                  <a:pt x="7239" y="237747"/>
                </a:lnTo>
                <a:lnTo>
                  <a:pt x="39243" y="237747"/>
                </a:lnTo>
                <a:lnTo>
                  <a:pt x="77343" y="42246"/>
                </a:lnTo>
                <a:lnTo>
                  <a:pt x="44958" y="42246"/>
                </a:lnTo>
                <a:close/>
                <a:moveTo>
                  <a:pt x="2404444" y="3"/>
                </a:moveTo>
                <a:cubicBezTo>
                  <a:pt x="2413231" y="-53"/>
                  <a:pt x="2423493" y="724"/>
                  <a:pt x="2435227" y="2334"/>
                </a:cubicBezTo>
                <a:cubicBezTo>
                  <a:pt x="2446962" y="3944"/>
                  <a:pt x="2458307" y="6719"/>
                  <a:pt x="2469261" y="10661"/>
                </a:cubicBezTo>
                <a:cubicBezTo>
                  <a:pt x="2480216" y="14602"/>
                  <a:pt x="2488918" y="20043"/>
                  <a:pt x="2495366" y="26982"/>
                </a:cubicBezTo>
                <a:cubicBezTo>
                  <a:pt x="2501814" y="33922"/>
                  <a:pt x="2504146" y="42694"/>
                  <a:pt x="2502361" y="53298"/>
                </a:cubicBezTo>
                <a:lnTo>
                  <a:pt x="2494740" y="90645"/>
                </a:lnTo>
                <a:lnTo>
                  <a:pt x="2450164" y="90645"/>
                </a:lnTo>
                <a:lnTo>
                  <a:pt x="2453973" y="69685"/>
                </a:lnTo>
                <a:cubicBezTo>
                  <a:pt x="2455032" y="62512"/>
                  <a:pt x="2452746" y="56956"/>
                  <a:pt x="2447115" y="53016"/>
                </a:cubicBezTo>
                <a:cubicBezTo>
                  <a:pt x="2441485" y="49075"/>
                  <a:pt x="2434542" y="46342"/>
                  <a:pt x="2426287" y="44815"/>
                </a:cubicBezTo>
                <a:cubicBezTo>
                  <a:pt x="2418032" y="43288"/>
                  <a:pt x="2410497" y="42559"/>
                  <a:pt x="2403682" y="42627"/>
                </a:cubicBezTo>
                <a:cubicBezTo>
                  <a:pt x="2381678" y="42994"/>
                  <a:pt x="2362355" y="48739"/>
                  <a:pt x="2345713" y="59861"/>
                </a:cubicBezTo>
                <a:cubicBezTo>
                  <a:pt x="2329072" y="70983"/>
                  <a:pt x="2316071" y="85282"/>
                  <a:pt x="2306710" y="102755"/>
                </a:cubicBezTo>
                <a:cubicBezTo>
                  <a:pt x="2297350" y="120229"/>
                  <a:pt x="2292590" y="138677"/>
                  <a:pt x="2292430" y="158099"/>
                </a:cubicBezTo>
                <a:cubicBezTo>
                  <a:pt x="2292501" y="181059"/>
                  <a:pt x="2298835" y="199828"/>
                  <a:pt x="2311432" y="214405"/>
                </a:cubicBezTo>
                <a:cubicBezTo>
                  <a:pt x="2324029" y="228982"/>
                  <a:pt x="2342460" y="236508"/>
                  <a:pt x="2366725" y="236985"/>
                </a:cubicBezTo>
                <a:cubicBezTo>
                  <a:pt x="2375085" y="237020"/>
                  <a:pt x="2383722" y="236145"/>
                  <a:pt x="2392633" y="234360"/>
                </a:cubicBezTo>
                <a:cubicBezTo>
                  <a:pt x="2401544" y="232574"/>
                  <a:pt x="2409333" y="229666"/>
                  <a:pt x="2416001" y="225637"/>
                </a:cubicBezTo>
                <a:cubicBezTo>
                  <a:pt x="2422668" y="221607"/>
                  <a:pt x="2426817" y="216244"/>
                  <a:pt x="2428447" y="209546"/>
                </a:cubicBezTo>
                <a:lnTo>
                  <a:pt x="2432256" y="189348"/>
                </a:lnTo>
                <a:lnTo>
                  <a:pt x="2477595" y="189348"/>
                </a:lnTo>
                <a:lnTo>
                  <a:pt x="2470738" y="224028"/>
                </a:lnTo>
                <a:cubicBezTo>
                  <a:pt x="2467607" y="238018"/>
                  <a:pt x="2460025" y="249083"/>
                  <a:pt x="2447990" y="257221"/>
                </a:cubicBezTo>
                <a:cubicBezTo>
                  <a:pt x="2435956" y="265358"/>
                  <a:pt x="2422249" y="271148"/>
                  <a:pt x="2406871" y="274591"/>
                </a:cubicBezTo>
                <a:cubicBezTo>
                  <a:pt x="2391492" y="278033"/>
                  <a:pt x="2377221" y="279706"/>
                  <a:pt x="2364058" y="279609"/>
                </a:cubicBezTo>
                <a:cubicBezTo>
                  <a:pt x="2326762" y="279040"/>
                  <a:pt x="2297068" y="267998"/>
                  <a:pt x="2274976" y="246483"/>
                </a:cubicBezTo>
                <a:cubicBezTo>
                  <a:pt x="2252883" y="224968"/>
                  <a:pt x="2241572" y="196396"/>
                  <a:pt x="2241042" y="160766"/>
                </a:cubicBezTo>
                <a:cubicBezTo>
                  <a:pt x="2241416" y="131068"/>
                  <a:pt x="2248961" y="104133"/>
                  <a:pt x="2263678" y="79961"/>
                </a:cubicBezTo>
                <a:cubicBezTo>
                  <a:pt x="2278395" y="55790"/>
                  <a:pt x="2298045" y="36509"/>
                  <a:pt x="2322626" y="22119"/>
                </a:cubicBezTo>
                <a:cubicBezTo>
                  <a:pt x="2347207" y="7730"/>
                  <a:pt x="2374479" y="357"/>
                  <a:pt x="2404444" y="3"/>
                </a:cubicBezTo>
                <a:close/>
              </a:path>
            </a:pathLst>
          </a:custGeom>
          <a:solidFill>
            <a:srgbClr val="5778A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1" name="TextBox 10" hidden="1"/>
          <p:cNvSpPr txBox="1"/>
          <p:nvPr/>
        </p:nvSpPr>
        <p:spPr>
          <a:xfrm>
            <a:off x="329105" y="-415500"/>
            <a:ext cx="7130474" cy="438582"/>
          </a:xfrm>
          <a:prstGeom prst="rect">
            <a:avLst/>
          </a:prstGeom>
          <a:noFill/>
        </p:spPr>
        <p:txBody>
          <a:bodyPr wrap="square" rtlCol="0">
            <a:spAutoFit/>
          </a:bodyPr>
          <a:lstStyle/>
          <a:p>
            <a:r>
              <a:rPr lang="en-US" sz="2250" b="1" dirty="0">
                <a:solidFill>
                  <a:srgbClr val="5778AE"/>
                </a:solidFill>
                <a:latin typeface="Museo Slab 700" charset="0"/>
                <a:ea typeface="Museo Slab 700" charset="0"/>
                <a:cs typeface="Museo Slab 700" charset="0"/>
              </a:rPr>
              <a:t>Diabetes in Children and Adolescents</a:t>
            </a:r>
          </a:p>
        </p:txBody>
      </p:sp>
    </p:spTree>
    <p:extLst>
      <p:ext uri="{BB962C8B-B14F-4D97-AF65-F5344CB8AC3E}">
        <p14:creationId xmlns:p14="http://schemas.microsoft.com/office/powerpoint/2010/main" val="350937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57250"/>
            <a:ext cx="9144000" cy="729579"/>
          </a:xfrm>
          <a:prstGeom prst="rect">
            <a:avLst/>
          </a:prstGeom>
          <a:solidFill>
            <a:srgbClr val="5B8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rgbClr val="6787C3"/>
                </a:solidFill>
              </a:rPr>
              <a:t>Total diabetes-related health expenditure for adults (20–79 years) with diabetes</a:t>
            </a:r>
          </a:p>
        </p:txBody>
      </p:sp>
      <p:sp>
        <p:nvSpPr>
          <p:cNvPr id="8" name="Rectangle 7"/>
          <p:cNvSpPr/>
          <p:nvPr/>
        </p:nvSpPr>
        <p:spPr>
          <a:xfrm>
            <a:off x="1" y="1702332"/>
            <a:ext cx="9144000" cy="553998"/>
          </a:xfrm>
          <a:prstGeom prst="rect">
            <a:avLst/>
          </a:prstGeom>
        </p:spPr>
        <p:txBody>
          <a:bodyPr wrap="square">
            <a:spAutoFit/>
          </a:bodyPr>
          <a:lstStyle/>
          <a:p>
            <a:pPr algn="ctr"/>
            <a:r>
              <a:rPr lang="en-GB" sz="1500" b="1" dirty="0">
                <a:solidFill>
                  <a:srgbClr val="6787C3"/>
                </a:solidFill>
              </a:rPr>
              <a:t>Age-sex standardised incidence rates (per 100,000 population per annum) </a:t>
            </a:r>
            <a:br>
              <a:rPr lang="en-GB" sz="1500" b="1" dirty="0">
                <a:solidFill>
                  <a:srgbClr val="6787C3"/>
                </a:solidFill>
              </a:rPr>
            </a:br>
            <a:r>
              <a:rPr lang="en-GB" sz="1500" b="1" dirty="0">
                <a:solidFill>
                  <a:srgbClr val="6787C3"/>
                </a:solidFill>
              </a:rPr>
              <a:t>of type 1 diabetes in children and adolescents aged 0–14 years, 2019</a:t>
            </a:r>
            <a:endParaRPr lang="en-US" sz="1500" b="1" dirty="0">
              <a:solidFill>
                <a:srgbClr val="6787C3"/>
              </a:solidFill>
            </a:endParaRPr>
          </a:p>
        </p:txBody>
      </p:sp>
      <p:pic>
        <p:nvPicPr>
          <p:cNvPr id="5" name="Picture 2" descr="F:\2019\2409 IDF Power Point template\Working files\ppt02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95" t="64388" r="58748"/>
          <a:stretch/>
        </p:blipFill>
        <p:spPr bwMode="auto">
          <a:xfrm>
            <a:off x="206436" y="849519"/>
            <a:ext cx="689307" cy="921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5524" y="1947914"/>
            <a:ext cx="6403208" cy="4002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4371" y="1125871"/>
            <a:ext cx="5637443" cy="415498"/>
          </a:xfrm>
          <a:prstGeom prst="rect">
            <a:avLst/>
          </a:prstGeom>
          <a:noFill/>
        </p:spPr>
        <p:txBody>
          <a:bodyPr wrap="square" rtlCol="0">
            <a:spAutoFit/>
          </a:bodyPr>
          <a:lstStyle/>
          <a:p>
            <a:r>
              <a:rPr lang="en-US" sz="2100" b="1" dirty="0">
                <a:solidFill>
                  <a:prstClr val="white"/>
                </a:solidFill>
              </a:rPr>
              <a:t>CHILDREN AND ADOLESCENTS</a:t>
            </a:r>
          </a:p>
        </p:txBody>
      </p:sp>
    </p:spTree>
    <p:extLst>
      <p:ext uri="{BB962C8B-B14F-4D97-AF65-F5344CB8AC3E}">
        <p14:creationId xmlns:p14="http://schemas.microsoft.com/office/powerpoint/2010/main" val="82465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itle 2"/>
          <p:cNvSpPr>
            <a:spLocks noGrp="1"/>
          </p:cNvSpPr>
          <p:nvPr>
            <p:ph type="title"/>
          </p:nvPr>
        </p:nvSpPr>
        <p:spPr/>
        <p:txBody>
          <a:bodyPr/>
          <a:lstStyle/>
          <a:p>
            <a:r>
              <a:rPr lang="en-US"/>
              <a:t>Type 2 Diabetes</a:t>
            </a:r>
          </a:p>
        </p:txBody>
      </p:sp>
      <p:sp>
        <p:nvSpPr>
          <p:cNvPr id="210946" name="Content Placeholder 1"/>
          <p:cNvSpPr>
            <a:spLocks noGrp="1"/>
          </p:cNvSpPr>
          <p:nvPr>
            <p:ph idx="1"/>
          </p:nvPr>
        </p:nvSpPr>
        <p:spPr>
          <a:xfrm>
            <a:off x="457200" y="1024180"/>
            <a:ext cx="8229600" cy="5351221"/>
          </a:xfrm>
        </p:spPr>
        <p:txBody>
          <a:bodyPr>
            <a:normAutofit/>
          </a:bodyPr>
          <a:lstStyle/>
          <a:p>
            <a:pPr>
              <a:spcBef>
                <a:spcPts val="1200"/>
              </a:spcBef>
            </a:pPr>
            <a:r>
              <a:rPr lang="en-US" dirty="0"/>
              <a:t>T2DM in youth has increased over the past 20 years</a:t>
            </a:r>
          </a:p>
          <a:p>
            <a:pPr lvl="1">
              <a:spcBef>
                <a:spcPts val="1200"/>
              </a:spcBef>
            </a:pPr>
            <a:r>
              <a:rPr lang="en-US" dirty="0"/>
              <a:t>~5,000 new cases per year in the U.S.</a:t>
            </a:r>
          </a:p>
          <a:p>
            <a:pPr>
              <a:spcBef>
                <a:spcPts val="1200"/>
              </a:spcBef>
            </a:pPr>
            <a:r>
              <a:rPr lang="en-US" dirty="0"/>
              <a:t>T2DM in youth is different from both T1DM in youth and T2DM in adults</a:t>
            </a:r>
          </a:p>
          <a:p>
            <a:pPr>
              <a:spcBef>
                <a:spcPts val="1200"/>
              </a:spcBef>
            </a:pPr>
            <a:r>
              <a:rPr lang="en-US" dirty="0"/>
              <a:t>Disproportionally impacts youth of ethnic and racial minorities</a:t>
            </a:r>
          </a:p>
          <a:p>
            <a:pPr>
              <a:spcBef>
                <a:spcPts val="1200"/>
              </a:spcBef>
            </a:pPr>
            <a:r>
              <a:rPr lang="en-US" dirty="0"/>
              <a:t>Additional risk factors include:</a:t>
            </a:r>
          </a:p>
          <a:p>
            <a:pPr lvl="1">
              <a:spcBef>
                <a:spcPts val="1200"/>
              </a:spcBef>
            </a:pPr>
            <a:r>
              <a:rPr lang="en-US" dirty="0"/>
              <a:t>Adiposity, family history of diabetes, female sex, and low socioeconomic status</a:t>
            </a:r>
          </a:p>
        </p:txBody>
      </p:sp>
      <p:sp>
        <p:nvSpPr>
          <p:cNvPr id="5" name="TextBox 3"/>
          <p:cNvSpPr txBox="1">
            <a:spLocks noChangeArrowheads="1"/>
          </p:cNvSpPr>
          <p:nvPr/>
        </p:nvSpPr>
        <p:spPr bwMode="auto">
          <a:xfrm>
            <a:off x="13771" y="626339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99880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fontAlgn="base" hangingPunct="0">
              <a:lnSpc>
                <a:spcPct val="93000"/>
              </a:lnSpc>
              <a:spcBef>
                <a:spcPct val="0"/>
              </a:spcBef>
              <a:spcAft>
                <a:spcPct val="0"/>
              </a:spcAft>
              <a:buClr>
                <a:srgbClr val="000000"/>
              </a:buClr>
              <a:buSzPct val="45000"/>
            </a:pPr>
            <a:r>
              <a:rPr lang="en-GB" altLang="ms-MY" sz="1451" b="1">
                <a:latin typeface="Arial" panose="020B0604020202020204" pitchFamily="34" charset="0"/>
              </a:rPr>
              <a:t>Prevalence of youth-onset type 2 diabetes by race/ethnicity. 2009 prevalence of type 2 diabetes among youth, as published by the SEARCH for Diabetes in Youth study (4).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2921"/>
            <a:ext cx="1553760" cy="430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01" y="979561"/>
            <a:ext cx="75945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7504" y="6381328"/>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fontAlgn="base" hangingPunct="0">
              <a:lnSpc>
                <a:spcPct val="93000"/>
              </a:lnSpc>
              <a:spcBef>
                <a:spcPct val="0"/>
              </a:spcBef>
              <a:spcAft>
                <a:spcPct val="0"/>
              </a:spcAft>
              <a:buClr>
                <a:srgbClr val="000000"/>
              </a:buClr>
              <a:buSzPct val="45000"/>
            </a:pPr>
            <a:r>
              <a:rPr lang="en-GB" altLang="ms-MY" sz="1089" b="1" dirty="0">
                <a:latin typeface="Arial" panose="020B0604020202020204" pitchFamily="34" charset="0"/>
              </a:rPr>
              <a:t>Kristen J. Nadeau et al. </a:t>
            </a:r>
            <a:r>
              <a:rPr lang="en-GB" altLang="ms-MY" sz="1089" b="1" dirty="0" err="1">
                <a:latin typeface="Arial" panose="020B0604020202020204" pitchFamily="34" charset="0"/>
              </a:rPr>
              <a:t>Dia</a:t>
            </a:r>
            <a:r>
              <a:rPr lang="en-GB" altLang="ms-MY" sz="1089" b="1" dirty="0">
                <a:latin typeface="Arial" panose="020B0604020202020204" pitchFamily="34" charset="0"/>
              </a:rPr>
              <a:t> Care 2016;39:1635-1642</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defTabSz="414726" fontAlgn="base" hangingPunct="0">
              <a:lnSpc>
                <a:spcPct val="93000"/>
              </a:lnSpc>
              <a:spcBef>
                <a:spcPct val="0"/>
              </a:spcBef>
              <a:spcAft>
                <a:spcPct val="0"/>
              </a:spcAft>
              <a:buClr>
                <a:srgbClr val="000000"/>
              </a:buClr>
              <a:buSzPct val="45000"/>
            </a:pPr>
            <a:r>
              <a:rPr lang="en-GB" altLang="ms-MY" sz="907">
                <a:latin typeface="Arial" panose="020B0604020202020204" pitchFamily="34" charset="0"/>
              </a:rPr>
              <a:t>©2016 by American Diabetes Association</a:t>
            </a:r>
          </a:p>
        </p:txBody>
      </p:sp>
      <p:sp>
        <p:nvSpPr>
          <p:cNvPr id="2" name="TextBox 1"/>
          <p:cNvSpPr txBox="1"/>
          <p:nvPr/>
        </p:nvSpPr>
        <p:spPr>
          <a:xfrm>
            <a:off x="1762688" y="6006480"/>
            <a:ext cx="5878532" cy="230832"/>
          </a:xfrm>
          <a:prstGeom prst="rect">
            <a:avLst/>
          </a:prstGeom>
          <a:noFill/>
        </p:spPr>
        <p:txBody>
          <a:bodyPr wrap="none" rtlCol="0">
            <a:spAutoFit/>
          </a:bodyPr>
          <a:lstStyle/>
          <a:p>
            <a:r>
              <a:rPr lang="en-GB" altLang="ms-MY" sz="900" dirty="0" smtClean="0">
                <a:latin typeface="Arial" panose="020B0604020202020204" pitchFamily="34" charset="0"/>
                <a:ea typeface="msgothic" charset="0"/>
                <a:cs typeface="msgothic" charset="0"/>
              </a:rPr>
              <a:t>*AA</a:t>
            </a:r>
            <a:r>
              <a:rPr lang="en-GB" altLang="ms-MY" sz="900" dirty="0">
                <a:latin typeface="Arial" panose="020B0604020202020204" pitchFamily="34" charset="0"/>
                <a:ea typeface="msgothic" charset="0"/>
                <a:cs typeface="msgothic" charset="0"/>
              </a:rPr>
              <a:t>, African American; AI, American Indian; API, Asian Pacific Islander; H, Hispanic; NHW, non-Hispanic white.</a:t>
            </a:r>
            <a:endParaRPr lang="ms-MY" sz="900" dirty="0"/>
          </a:p>
        </p:txBody>
      </p:sp>
    </p:spTree>
    <p:extLst>
      <p:ext uri="{BB962C8B-B14F-4D97-AF65-F5344CB8AC3E}">
        <p14:creationId xmlns:p14="http://schemas.microsoft.com/office/powerpoint/2010/main" val="1259988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384"/>
            <a:ext cx="9144000" cy="5836093"/>
          </a:xfrm>
          <a:prstGeom prst="rect">
            <a:avLst/>
          </a:prstGeom>
        </p:spPr>
      </p:pic>
      <p:sp>
        <p:nvSpPr>
          <p:cNvPr id="3" name="TextBox 2"/>
          <p:cNvSpPr txBox="1"/>
          <p:nvPr/>
        </p:nvSpPr>
        <p:spPr>
          <a:xfrm>
            <a:off x="395536" y="6392362"/>
            <a:ext cx="3462807" cy="276999"/>
          </a:xfrm>
          <a:prstGeom prst="rect">
            <a:avLst/>
          </a:prstGeom>
          <a:noFill/>
        </p:spPr>
        <p:txBody>
          <a:bodyPr wrap="none" rtlCol="0">
            <a:spAutoFit/>
          </a:bodyPr>
          <a:lstStyle/>
          <a:p>
            <a:r>
              <a:rPr lang="ms-MY" sz="1200" dirty="0" smtClean="0"/>
              <a:t>Pinhas-Hamiel &amp; Zeitler J </a:t>
            </a:r>
            <a:r>
              <a:rPr lang="ms-MY" sz="1200" dirty="0"/>
              <a:t>Pediatr </a:t>
            </a:r>
            <a:r>
              <a:rPr lang="ms-MY" sz="1200" dirty="0" smtClean="0"/>
              <a:t>2005;146:693-700</a:t>
            </a:r>
            <a:endParaRPr lang="ms-MY" dirty="0"/>
          </a:p>
        </p:txBody>
      </p:sp>
    </p:spTree>
    <p:extLst>
      <p:ext uri="{BB962C8B-B14F-4D97-AF65-F5344CB8AC3E}">
        <p14:creationId xmlns:p14="http://schemas.microsoft.com/office/powerpoint/2010/main" val="4345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76672"/>
            <a:ext cx="9144000" cy="6239535"/>
          </a:xfrm>
          <a:prstGeom prst="rect">
            <a:avLst/>
          </a:prstGeom>
        </p:spPr>
      </p:pic>
      <p:sp>
        <p:nvSpPr>
          <p:cNvPr id="3" name="TextBox 2"/>
          <p:cNvSpPr txBox="1"/>
          <p:nvPr/>
        </p:nvSpPr>
        <p:spPr>
          <a:xfrm>
            <a:off x="611560" y="6639165"/>
            <a:ext cx="4108817" cy="246221"/>
          </a:xfrm>
          <a:prstGeom prst="rect">
            <a:avLst/>
          </a:prstGeom>
          <a:noFill/>
        </p:spPr>
        <p:txBody>
          <a:bodyPr wrap="none" rtlCol="0">
            <a:spAutoFit/>
          </a:bodyPr>
          <a:lstStyle/>
          <a:p>
            <a:r>
              <a:rPr lang="ms-MY" sz="1000" dirty="0" smtClean="0"/>
              <a:t>Dabelea et al </a:t>
            </a:r>
            <a:r>
              <a:rPr lang="ms-MY" sz="1000" i="1" dirty="0" smtClean="0"/>
              <a:t>JAMA</a:t>
            </a:r>
            <a:r>
              <a:rPr lang="ms-MY" sz="1000" dirty="0"/>
              <a:t>. 2014;311(17):1778-1786. doi:10.1001/jama.2014.3201</a:t>
            </a:r>
          </a:p>
        </p:txBody>
      </p:sp>
      <p:sp>
        <p:nvSpPr>
          <p:cNvPr id="4" name="TextBox 3"/>
          <p:cNvSpPr txBox="1"/>
          <p:nvPr/>
        </p:nvSpPr>
        <p:spPr>
          <a:xfrm>
            <a:off x="-10221" y="-5898"/>
            <a:ext cx="8398647" cy="338554"/>
          </a:xfrm>
          <a:prstGeom prst="rect">
            <a:avLst/>
          </a:prstGeom>
          <a:noFill/>
        </p:spPr>
        <p:txBody>
          <a:bodyPr wrap="square" rtlCol="0">
            <a:spAutoFit/>
          </a:bodyPr>
          <a:lstStyle/>
          <a:p>
            <a:r>
              <a:rPr lang="en-US" sz="1600" b="1" u="sng" dirty="0" smtClean="0">
                <a:solidFill>
                  <a:srgbClr val="1A171C"/>
                </a:solidFill>
                <a:latin typeface="GuardianSansGR-Regular"/>
              </a:rPr>
              <a:t>Prevalence </a:t>
            </a:r>
            <a:r>
              <a:rPr lang="en-US" sz="1600" b="1" u="sng" dirty="0">
                <a:solidFill>
                  <a:srgbClr val="1A171C"/>
                </a:solidFill>
                <a:latin typeface="GuardianSansGR-Regular"/>
              </a:rPr>
              <a:t>of </a:t>
            </a:r>
            <a:r>
              <a:rPr lang="en-US" sz="1600" b="1" u="sng" dirty="0" smtClean="0">
                <a:solidFill>
                  <a:srgbClr val="1A171C"/>
                </a:solidFill>
                <a:latin typeface="GuardianSansGR-Regular"/>
              </a:rPr>
              <a:t>type </a:t>
            </a:r>
            <a:r>
              <a:rPr lang="en-US" sz="1600" b="1" u="sng" dirty="0">
                <a:solidFill>
                  <a:srgbClr val="1A171C"/>
                </a:solidFill>
                <a:latin typeface="GuardianSansGR-Regular"/>
              </a:rPr>
              <a:t>2 diabetes </a:t>
            </a:r>
            <a:r>
              <a:rPr lang="en-US" sz="1600" b="1" u="sng" dirty="0" smtClean="0">
                <a:solidFill>
                  <a:srgbClr val="1A171C"/>
                </a:solidFill>
                <a:latin typeface="GuardianSansGR-Regular"/>
              </a:rPr>
              <a:t>in youth across </a:t>
            </a:r>
            <a:r>
              <a:rPr lang="en-US" sz="1600" b="1" u="sng" dirty="0">
                <a:solidFill>
                  <a:srgbClr val="1A171C"/>
                </a:solidFill>
                <a:latin typeface="GuardianSansGR-Regular"/>
              </a:rPr>
              <a:t>US race and ethnic groups</a:t>
            </a:r>
            <a:endParaRPr lang="ms-MY" sz="1600" b="1" u="sng" dirty="0"/>
          </a:p>
        </p:txBody>
      </p:sp>
    </p:spTree>
    <p:extLst>
      <p:ext uri="{BB962C8B-B14F-4D97-AF65-F5344CB8AC3E}">
        <p14:creationId xmlns:p14="http://schemas.microsoft.com/office/powerpoint/2010/main" val="380337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342900" y="1607998"/>
            <a:ext cx="8458200" cy="3905251"/>
          </a:xfrm>
        </p:spPr>
        <p:txBody>
          <a:bodyPr>
            <a:noAutofit/>
          </a:bodyPr>
          <a:lstStyle/>
          <a:p>
            <a:pPr marL="514350" indent="-514350">
              <a:lnSpc>
                <a:spcPct val="90000"/>
              </a:lnSpc>
              <a:spcBef>
                <a:spcPct val="0"/>
              </a:spcBef>
              <a:spcAft>
                <a:spcPts val="300"/>
              </a:spcAft>
              <a:buClr>
                <a:schemeClr val="bg1"/>
              </a:buClr>
              <a:buFont typeface="Verdana" pitchFamily="34" charset="0"/>
              <a:buAutoNum type="arabicPeriod"/>
            </a:pPr>
            <a:r>
              <a:rPr lang="en-US" dirty="0"/>
              <a:t>Type 1 diabetes</a:t>
            </a:r>
          </a:p>
          <a:p>
            <a:pPr lvl="1">
              <a:lnSpc>
                <a:spcPct val="90000"/>
              </a:lnSpc>
              <a:spcBef>
                <a:spcPct val="0"/>
              </a:spcBef>
              <a:spcAft>
                <a:spcPts val="300"/>
              </a:spcAft>
              <a:buClr>
                <a:schemeClr val="bg1"/>
              </a:buClr>
            </a:pPr>
            <a:r>
              <a:rPr lang="en-US" dirty="0"/>
              <a:t>β-cell destruction</a:t>
            </a:r>
          </a:p>
          <a:p>
            <a:pPr marL="514350" indent="-514350">
              <a:lnSpc>
                <a:spcPct val="90000"/>
              </a:lnSpc>
              <a:spcBef>
                <a:spcPct val="0"/>
              </a:spcBef>
              <a:spcAft>
                <a:spcPts val="300"/>
              </a:spcAft>
              <a:buClr>
                <a:schemeClr val="bg1"/>
              </a:buClr>
              <a:buFont typeface="Verdana" pitchFamily="34" charset="0"/>
              <a:buAutoNum type="arabicPeriod"/>
            </a:pPr>
            <a:r>
              <a:rPr lang="en-US" dirty="0"/>
              <a:t>Type 2 diabetes</a:t>
            </a:r>
          </a:p>
          <a:p>
            <a:pPr lvl="1">
              <a:lnSpc>
                <a:spcPct val="90000"/>
              </a:lnSpc>
              <a:spcBef>
                <a:spcPct val="0"/>
              </a:spcBef>
              <a:spcAft>
                <a:spcPts val="300"/>
              </a:spcAft>
              <a:buClr>
                <a:schemeClr val="bg1"/>
              </a:buClr>
            </a:pPr>
            <a:r>
              <a:rPr lang="en-US" dirty="0"/>
              <a:t>Progressive insulin secretory defect</a:t>
            </a:r>
          </a:p>
          <a:p>
            <a:pPr marL="514350" indent="-514350">
              <a:lnSpc>
                <a:spcPct val="90000"/>
              </a:lnSpc>
              <a:spcBef>
                <a:spcPct val="0"/>
              </a:spcBef>
              <a:spcAft>
                <a:spcPts val="300"/>
              </a:spcAft>
              <a:buClr>
                <a:schemeClr val="bg1"/>
              </a:buClr>
              <a:buFont typeface="Verdana" pitchFamily="34" charset="0"/>
              <a:buAutoNum type="arabicPeriod"/>
            </a:pPr>
            <a:r>
              <a:rPr lang="en-US" dirty="0"/>
              <a:t>Gestational Diabetes Mellitus (GDM)</a:t>
            </a:r>
          </a:p>
          <a:p>
            <a:pPr marL="514350" indent="-514350">
              <a:lnSpc>
                <a:spcPct val="90000"/>
              </a:lnSpc>
              <a:spcBef>
                <a:spcPct val="0"/>
              </a:spcBef>
              <a:spcAft>
                <a:spcPts val="300"/>
              </a:spcAft>
              <a:buClr>
                <a:schemeClr val="bg1"/>
              </a:buClr>
              <a:buFont typeface="Verdana" pitchFamily="34" charset="0"/>
              <a:buAutoNum type="arabicPeriod"/>
            </a:pPr>
            <a:r>
              <a:rPr lang="en-US" dirty="0"/>
              <a:t>Other specific types of diabetes due to other causes:</a:t>
            </a:r>
          </a:p>
          <a:p>
            <a:pPr lvl="1">
              <a:lnSpc>
                <a:spcPct val="90000"/>
              </a:lnSpc>
              <a:spcBef>
                <a:spcPct val="0"/>
              </a:spcBef>
              <a:spcAft>
                <a:spcPts val="300"/>
              </a:spcAft>
              <a:buClr>
                <a:schemeClr val="bg1"/>
              </a:buClr>
            </a:pPr>
            <a:r>
              <a:rPr lang="en-US" dirty="0"/>
              <a:t>Monogenic diabetes syndromes</a:t>
            </a:r>
          </a:p>
          <a:p>
            <a:pPr lvl="1">
              <a:lnSpc>
                <a:spcPct val="90000"/>
              </a:lnSpc>
              <a:spcBef>
                <a:spcPct val="0"/>
              </a:spcBef>
              <a:spcAft>
                <a:spcPts val="300"/>
              </a:spcAft>
              <a:buClr>
                <a:schemeClr val="bg1"/>
              </a:buClr>
            </a:pPr>
            <a:r>
              <a:rPr lang="en-US" dirty="0"/>
              <a:t>Diseases of the exocrine pancreas, e.g., cystic fibrosis</a:t>
            </a:r>
          </a:p>
          <a:p>
            <a:pPr lvl="1">
              <a:lnSpc>
                <a:spcPct val="90000"/>
              </a:lnSpc>
              <a:spcBef>
                <a:spcPct val="0"/>
              </a:spcBef>
              <a:spcAft>
                <a:spcPts val="300"/>
              </a:spcAft>
              <a:buClr>
                <a:schemeClr val="bg1"/>
              </a:buClr>
            </a:pPr>
            <a:r>
              <a:rPr lang="en-US" dirty="0"/>
              <a:t>Drug- or chemical-induced diabetes</a:t>
            </a:r>
          </a:p>
          <a:p>
            <a:pPr marL="514350" indent="-514350">
              <a:spcBef>
                <a:spcPts val="1200"/>
              </a:spcBef>
            </a:pPr>
            <a:endParaRPr lang="en-US" dirty="0"/>
          </a:p>
        </p:txBody>
      </p:sp>
      <p:sp>
        <p:nvSpPr>
          <p:cNvPr id="35843" name="Title 2"/>
          <p:cNvSpPr>
            <a:spLocks noGrp="1"/>
          </p:cNvSpPr>
          <p:nvPr>
            <p:ph type="title" idx="4294967295"/>
          </p:nvPr>
        </p:nvSpPr>
        <p:spPr/>
        <p:txBody>
          <a:bodyPr/>
          <a:lstStyle/>
          <a:p>
            <a:r>
              <a:rPr lang="en-US"/>
              <a:t>Classification of Diabetes</a:t>
            </a:r>
          </a:p>
        </p:txBody>
      </p:sp>
      <p:sp>
        <p:nvSpPr>
          <p:cNvPr id="6" name="TextBox 3"/>
          <p:cNvSpPr txBox="1">
            <a:spLocks noChangeArrowheads="1"/>
          </p:cNvSpPr>
          <p:nvPr/>
        </p:nvSpPr>
        <p:spPr bwMode="auto">
          <a:xfrm>
            <a:off x="13771" y="606368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spTree>
    <p:extLst>
      <p:ext uri="{BB962C8B-B14F-4D97-AF65-F5344CB8AC3E}">
        <p14:creationId xmlns:p14="http://schemas.microsoft.com/office/powerpoint/2010/main" val="9626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t>Categories of Increased Risk for Diabetes (Prediabetes)</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 xmlns:a16="http://schemas.microsoft.com/office/drawing/2014/main" id="{B079B41D-4E63-442A-A5D7-CE54F3FE912B}"/>
              </a:ext>
            </a:extLst>
          </p:cNvPr>
          <p:cNvGrpSpPr>
            <a:grpSpLocks noChangeAspect="1"/>
          </p:cNvGrpSpPr>
          <p:nvPr/>
        </p:nvGrpSpPr>
        <p:grpSpPr bwMode="auto">
          <a:xfrm>
            <a:off x="35496" y="1916832"/>
            <a:ext cx="9020289" cy="3168352"/>
            <a:chOff x="272" y="852"/>
            <a:chExt cx="5232" cy="1596"/>
          </a:xfrm>
        </p:grpSpPr>
        <p:sp>
          <p:nvSpPr>
            <p:cNvPr id="4" name="AutoShape 3">
              <a:extLst>
                <a:ext uri="{FF2B5EF4-FFF2-40B4-BE49-F238E27FC236}">
                  <a16:creationId xmlns="" xmlns:a16="http://schemas.microsoft.com/office/drawing/2014/main" id="{3E795D87-9596-498A-AF82-75BCAAEB1876}"/>
                </a:ext>
              </a:extLst>
            </p:cNvPr>
            <p:cNvSpPr>
              <a:spLocks noChangeAspect="1" noChangeArrowheads="1" noTextEdit="1"/>
            </p:cNvSpPr>
            <p:nvPr/>
          </p:nvSpPr>
          <p:spPr bwMode="auto">
            <a:xfrm>
              <a:off x="272" y="852"/>
              <a:ext cx="5232"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485" name="Picture 5">
              <a:extLst>
                <a:ext uri="{FF2B5EF4-FFF2-40B4-BE49-F238E27FC236}">
                  <a16:creationId xmlns="" xmlns:a16="http://schemas.microsoft.com/office/drawing/2014/main" id="{BC63E1D2-B190-4451-A519-573E8F25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852"/>
              <a:ext cx="5239"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393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23963" y="631983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ms-MY" sz="1200" b="1">
                <a:solidFill>
                  <a:srgbClr val="FFFF99"/>
                </a:solidFill>
                <a:latin typeface="Verdana" panose="020B0604030504040204" pitchFamily="34" charset="0"/>
              </a:rPr>
              <a:t>Adapted from: </a:t>
            </a:r>
            <a:br>
              <a:rPr lang="en-US" altLang="ms-MY" sz="1200" b="1">
                <a:solidFill>
                  <a:srgbClr val="FFFF99"/>
                </a:solidFill>
                <a:latin typeface="Verdana" panose="020B0604030504040204" pitchFamily="34" charset="0"/>
              </a:rPr>
            </a:br>
            <a:r>
              <a:rPr lang="en-US" altLang="ms-MY" sz="1200" b="1">
                <a:solidFill>
                  <a:srgbClr val="FFFF99"/>
                </a:solidFill>
                <a:latin typeface="Verdana" panose="020B0604030504040204" pitchFamily="34" charset="0"/>
              </a:rPr>
              <a:t>American Diabetes Association. </a:t>
            </a:r>
            <a:r>
              <a:rPr lang="en-US" altLang="ms-MY" sz="1200" b="1" i="1">
                <a:solidFill>
                  <a:srgbClr val="FFFF99"/>
                </a:solidFill>
                <a:latin typeface="Verdana" panose="020B0604030504040204" pitchFamily="34" charset="0"/>
              </a:rPr>
              <a:t>Diabetes Care.</a:t>
            </a:r>
            <a:r>
              <a:rPr lang="en-US" altLang="ms-MY" sz="1200" b="1">
                <a:solidFill>
                  <a:srgbClr val="FFFF99"/>
                </a:solidFill>
                <a:latin typeface="Verdana" panose="020B0604030504040204" pitchFamily="34" charset="0"/>
              </a:rPr>
              <a:t> 2014;37 Suppl 1:S81-90.</a:t>
            </a:r>
          </a:p>
        </p:txBody>
      </p:sp>
      <p:grpSp>
        <p:nvGrpSpPr>
          <p:cNvPr id="2" name="Rectangle 5"/>
          <p:cNvGrpSpPr>
            <a:grpSpLocks/>
          </p:cNvGrpSpPr>
          <p:nvPr/>
        </p:nvGrpSpPr>
        <p:grpSpPr bwMode="auto">
          <a:xfrm>
            <a:off x="420688" y="4017963"/>
            <a:ext cx="1676400" cy="895350"/>
            <a:chOff x="265" y="2531"/>
            <a:chExt cx="1056" cy="564"/>
          </a:xfrm>
        </p:grpSpPr>
        <p:pic>
          <p:nvPicPr>
            <p:cNvPr id="28718"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 y="2531"/>
              <a:ext cx="105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9" name="Text Box 4"/>
            <p:cNvSpPr txBox="1">
              <a:spLocks noChangeArrowheads="1"/>
            </p:cNvSpPr>
            <p:nvPr/>
          </p:nvSpPr>
          <p:spPr bwMode="auto">
            <a:xfrm>
              <a:off x="277" y="2544"/>
              <a:ext cx="103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rgbClr val="000000"/>
                  </a:solidFill>
                  <a:latin typeface="Verdana" panose="020B0604030504040204" pitchFamily="34" charset="0"/>
                </a:rPr>
                <a:t>Normal</a:t>
              </a:r>
            </a:p>
          </p:txBody>
        </p:sp>
      </p:grpSp>
      <p:grpSp>
        <p:nvGrpSpPr>
          <p:cNvPr id="3" name="Rectangle 8"/>
          <p:cNvGrpSpPr>
            <a:grpSpLocks/>
          </p:cNvGrpSpPr>
          <p:nvPr/>
        </p:nvGrpSpPr>
        <p:grpSpPr bwMode="auto">
          <a:xfrm>
            <a:off x="3382963" y="2414588"/>
            <a:ext cx="1712912" cy="882650"/>
            <a:chOff x="2131" y="1521"/>
            <a:chExt cx="1079" cy="556"/>
          </a:xfrm>
        </p:grpSpPr>
        <p:pic>
          <p:nvPicPr>
            <p:cNvPr id="28716"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 y="1521"/>
              <a:ext cx="1079"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7" name="Text Box 7"/>
            <p:cNvSpPr txBox="1">
              <a:spLocks noChangeArrowheads="1"/>
            </p:cNvSpPr>
            <p:nvPr/>
          </p:nvSpPr>
          <p:spPr bwMode="auto">
            <a:xfrm>
              <a:off x="2146" y="1536"/>
              <a:ext cx="105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chemeClr val="bg1"/>
                  </a:solidFill>
                  <a:latin typeface="Verdana" panose="020B0604030504040204" pitchFamily="34" charset="0"/>
                </a:rPr>
                <a:t>Diabetes Mellitus</a:t>
              </a:r>
            </a:p>
          </p:txBody>
        </p:sp>
      </p:grpSp>
      <p:grpSp>
        <p:nvGrpSpPr>
          <p:cNvPr id="4" name="Rectangle 9"/>
          <p:cNvGrpSpPr>
            <a:grpSpLocks/>
          </p:cNvGrpSpPr>
          <p:nvPr/>
        </p:nvGrpSpPr>
        <p:grpSpPr bwMode="auto">
          <a:xfrm>
            <a:off x="3382963" y="3243263"/>
            <a:ext cx="1712912" cy="804862"/>
            <a:chOff x="2131" y="2043"/>
            <a:chExt cx="1079" cy="507"/>
          </a:xfrm>
        </p:grpSpPr>
        <p:pic>
          <p:nvPicPr>
            <p:cNvPr id="28714"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 y="2043"/>
              <a:ext cx="1079"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5" name="Text Box 10"/>
            <p:cNvSpPr txBox="1">
              <a:spLocks noChangeArrowheads="1"/>
            </p:cNvSpPr>
            <p:nvPr/>
          </p:nvSpPr>
          <p:spPr bwMode="auto">
            <a:xfrm>
              <a:off x="2146" y="2058"/>
              <a:ext cx="1050"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latin typeface="Verdana" panose="020B0604030504040204" pitchFamily="34" charset="0"/>
                </a:rPr>
                <a:t>Prediabetes</a:t>
              </a:r>
            </a:p>
            <a:p>
              <a:pPr algn="ctr" eaLnBrk="1" hangingPunct="1"/>
              <a:r>
                <a:rPr lang="en-US" altLang="ms-MY" sz="1100" b="1">
                  <a:latin typeface="Verdana" panose="020B0604030504040204" pitchFamily="34" charset="0"/>
                </a:rPr>
                <a:t>Impaired Glucose</a:t>
              </a:r>
              <a:br>
                <a:rPr lang="en-US" altLang="ms-MY" sz="1100" b="1">
                  <a:latin typeface="Verdana" panose="020B0604030504040204" pitchFamily="34" charset="0"/>
                </a:rPr>
              </a:br>
              <a:r>
                <a:rPr lang="en-US" altLang="ms-MY" sz="1100" b="1">
                  <a:latin typeface="Verdana" panose="020B0604030504040204" pitchFamily="34" charset="0"/>
                </a:rPr>
                <a:t>Tolerance</a:t>
              </a:r>
            </a:p>
          </p:txBody>
        </p:sp>
      </p:grpSp>
      <p:sp>
        <p:nvSpPr>
          <p:cNvPr id="19468" name="Rectangle 10"/>
          <p:cNvSpPr>
            <a:spLocks noChangeArrowheads="1"/>
          </p:cNvSpPr>
          <p:nvPr/>
        </p:nvSpPr>
        <p:spPr bwMode="auto">
          <a:xfrm>
            <a:off x="325438" y="1606550"/>
            <a:ext cx="1863725" cy="609600"/>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algn="ctr" eaLnBrk="0" hangingPunct="0">
              <a:defRPr/>
            </a:pPr>
            <a:r>
              <a:rPr lang="en-US" sz="2000" b="1">
                <a:solidFill>
                  <a:srgbClr val="FFFF00"/>
                </a:solidFill>
              </a:rPr>
              <a:t>Fasting Plasma</a:t>
            </a:r>
          </a:p>
          <a:p>
            <a:pPr algn="ctr" eaLnBrk="0" hangingPunct="0">
              <a:defRPr/>
            </a:pPr>
            <a:r>
              <a:rPr lang="en-US" sz="2000" b="1">
                <a:solidFill>
                  <a:srgbClr val="FFFF00"/>
                </a:solidFill>
              </a:rPr>
              <a:t>Glucose</a:t>
            </a:r>
          </a:p>
        </p:txBody>
      </p:sp>
      <p:sp>
        <p:nvSpPr>
          <p:cNvPr id="19469" name="Rectangle 11"/>
          <p:cNvSpPr>
            <a:spLocks noChangeArrowheads="1"/>
          </p:cNvSpPr>
          <p:nvPr/>
        </p:nvSpPr>
        <p:spPr bwMode="auto">
          <a:xfrm>
            <a:off x="2300288" y="3175000"/>
            <a:ext cx="930275" cy="214313"/>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eaLnBrk="0" hangingPunct="0">
              <a:defRPr/>
            </a:pPr>
            <a:r>
              <a:rPr lang="en-US" sz="1400" b="1">
                <a:solidFill>
                  <a:srgbClr val="FEFEFE"/>
                </a:solidFill>
              </a:rPr>
              <a:t> 126 mg/dL</a:t>
            </a:r>
          </a:p>
        </p:txBody>
      </p:sp>
      <p:sp>
        <p:nvSpPr>
          <p:cNvPr id="19470" name="Rectangle 13"/>
          <p:cNvSpPr>
            <a:spLocks noChangeArrowheads="1"/>
          </p:cNvSpPr>
          <p:nvPr/>
        </p:nvSpPr>
        <p:spPr bwMode="auto">
          <a:xfrm>
            <a:off x="3124200" y="1606550"/>
            <a:ext cx="2203450" cy="609600"/>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lgn="ctr" eaLnBrk="0" hangingPunct="0">
              <a:defRPr/>
            </a:pPr>
            <a:r>
              <a:rPr lang="en-US" sz="2000" b="1">
                <a:solidFill>
                  <a:srgbClr val="FFFF00"/>
                </a:solidFill>
              </a:rPr>
              <a:t>2-hour Plasma Glucose On OGTT</a:t>
            </a:r>
          </a:p>
        </p:txBody>
      </p:sp>
      <p:sp>
        <p:nvSpPr>
          <p:cNvPr id="19471" name="Rectangle 14"/>
          <p:cNvSpPr>
            <a:spLocks noChangeArrowheads="1"/>
          </p:cNvSpPr>
          <p:nvPr/>
        </p:nvSpPr>
        <p:spPr bwMode="auto">
          <a:xfrm>
            <a:off x="5287963" y="3200400"/>
            <a:ext cx="1066800" cy="214313"/>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eaLnBrk="0" hangingPunct="0">
              <a:defRPr/>
            </a:pPr>
            <a:r>
              <a:rPr lang="en-US" sz="1400" b="1">
                <a:solidFill>
                  <a:srgbClr val="FEFEFE"/>
                </a:solidFill>
              </a:rPr>
              <a:t>  200 mg/dL </a:t>
            </a:r>
          </a:p>
        </p:txBody>
      </p:sp>
      <p:sp>
        <p:nvSpPr>
          <p:cNvPr id="19472" name="Rectangle 15"/>
          <p:cNvSpPr>
            <a:spLocks noChangeArrowheads="1"/>
          </p:cNvSpPr>
          <p:nvPr/>
        </p:nvSpPr>
        <p:spPr bwMode="auto">
          <a:xfrm>
            <a:off x="5287963" y="3886200"/>
            <a:ext cx="1028700" cy="214313"/>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eaLnBrk="0" hangingPunct="0">
              <a:defRPr/>
            </a:pPr>
            <a:r>
              <a:rPr lang="en-US" sz="1400" b="1">
                <a:solidFill>
                  <a:srgbClr val="FEFEFE"/>
                </a:solidFill>
              </a:rPr>
              <a:t>  140 mg/dL </a:t>
            </a:r>
          </a:p>
        </p:txBody>
      </p:sp>
      <p:sp>
        <p:nvSpPr>
          <p:cNvPr id="19473" name="Text Box 21"/>
          <p:cNvSpPr txBox="1">
            <a:spLocks noChangeArrowheads="1"/>
          </p:cNvSpPr>
          <p:nvPr/>
        </p:nvSpPr>
        <p:spPr bwMode="auto">
          <a:xfrm>
            <a:off x="269875" y="5086350"/>
            <a:ext cx="8624888" cy="396875"/>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hangingPunct="0">
              <a:defRPr/>
            </a:pPr>
            <a:r>
              <a:rPr lang="en-US" sz="2000" b="1">
                <a:solidFill>
                  <a:srgbClr val="FFFF99"/>
                </a:solidFill>
              </a:rPr>
              <a:t>Any abnormality must be repeated and confirmed on a separate day </a:t>
            </a:r>
          </a:p>
        </p:txBody>
      </p:sp>
      <p:sp>
        <p:nvSpPr>
          <p:cNvPr id="19474" name="Text Box 25"/>
          <p:cNvSpPr txBox="1">
            <a:spLocks noChangeArrowheads="1"/>
          </p:cNvSpPr>
          <p:nvPr/>
        </p:nvSpPr>
        <p:spPr bwMode="auto">
          <a:xfrm>
            <a:off x="0" y="5575300"/>
            <a:ext cx="9144000" cy="290513"/>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hangingPunct="0">
              <a:defRPr/>
            </a:pPr>
            <a:r>
              <a:rPr lang="en-US" sz="1300" b="1">
                <a:solidFill>
                  <a:schemeClr val="bg1"/>
                </a:solidFill>
              </a:rPr>
              <a:t>The diagnosis of diabetes can also be made based on unequivocal symptoms and a random glucose &gt;200 mg/dL</a:t>
            </a:r>
          </a:p>
        </p:txBody>
      </p:sp>
      <p:sp>
        <p:nvSpPr>
          <p:cNvPr id="19475" name="Rectangle 30"/>
          <p:cNvSpPr>
            <a:spLocks noChangeArrowheads="1"/>
          </p:cNvSpPr>
          <p:nvPr/>
        </p:nvSpPr>
        <p:spPr bwMode="auto">
          <a:xfrm>
            <a:off x="2286000" y="3908425"/>
            <a:ext cx="930275" cy="214313"/>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eaLnBrk="0" hangingPunct="0">
              <a:defRPr/>
            </a:pPr>
            <a:r>
              <a:rPr lang="en-US" sz="1400" b="1">
                <a:solidFill>
                  <a:schemeClr val="bg1"/>
                </a:solidFill>
              </a:rPr>
              <a:t> 100 mg/dL</a:t>
            </a:r>
          </a:p>
        </p:txBody>
      </p:sp>
      <p:grpSp>
        <p:nvGrpSpPr>
          <p:cNvPr id="5" name="Rectangle 31"/>
          <p:cNvGrpSpPr>
            <a:grpSpLocks/>
          </p:cNvGrpSpPr>
          <p:nvPr/>
        </p:nvGrpSpPr>
        <p:grpSpPr bwMode="auto">
          <a:xfrm>
            <a:off x="414338" y="3255963"/>
            <a:ext cx="1682750" cy="803275"/>
            <a:chOff x="261" y="2051"/>
            <a:chExt cx="1060" cy="506"/>
          </a:xfrm>
        </p:grpSpPr>
        <p:pic>
          <p:nvPicPr>
            <p:cNvPr id="28712" name="Rectangle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 y="2051"/>
              <a:ext cx="106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3" name="Text Box 21"/>
            <p:cNvSpPr txBox="1">
              <a:spLocks noChangeArrowheads="1"/>
            </p:cNvSpPr>
            <p:nvPr/>
          </p:nvSpPr>
          <p:spPr bwMode="auto">
            <a:xfrm>
              <a:off x="276" y="2064"/>
              <a:ext cx="103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rgbClr val="000000"/>
                  </a:solidFill>
                  <a:latin typeface="Verdana" panose="020B0604030504040204" pitchFamily="34" charset="0"/>
                </a:rPr>
                <a:t>Prediabetes</a:t>
              </a:r>
            </a:p>
            <a:p>
              <a:pPr algn="ctr" eaLnBrk="1" hangingPunct="1"/>
              <a:r>
                <a:rPr lang="en-US" altLang="ms-MY" sz="1100" b="1">
                  <a:solidFill>
                    <a:srgbClr val="000000"/>
                  </a:solidFill>
                  <a:latin typeface="Verdana" panose="020B0604030504040204" pitchFamily="34" charset="0"/>
                </a:rPr>
                <a:t>Impaired Fasting </a:t>
              </a:r>
              <a:br>
                <a:rPr lang="en-US" altLang="ms-MY" sz="1100" b="1">
                  <a:solidFill>
                    <a:srgbClr val="000000"/>
                  </a:solidFill>
                  <a:latin typeface="Verdana" panose="020B0604030504040204" pitchFamily="34" charset="0"/>
                </a:rPr>
              </a:br>
              <a:r>
                <a:rPr lang="en-US" altLang="ms-MY" sz="1100" b="1">
                  <a:solidFill>
                    <a:srgbClr val="000000"/>
                  </a:solidFill>
                  <a:latin typeface="Verdana" panose="020B0604030504040204" pitchFamily="34" charset="0"/>
                </a:rPr>
                <a:t>Glucose</a:t>
              </a:r>
            </a:p>
          </p:txBody>
        </p:sp>
      </p:grpSp>
      <p:sp>
        <p:nvSpPr>
          <p:cNvPr id="28687" name="Title 1"/>
          <p:cNvSpPr>
            <a:spLocks noGrp="1"/>
          </p:cNvSpPr>
          <p:nvPr>
            <p:ph type="title" idx="4294967295"/>
          </p:nvPr>
        </p:nvSpPr>
        <p:spPr/>
        <p:txBody>
          <a:bodyPr/>
          <a:lstStyle/>
          <a:p>
            <a:r>
              <a:rPr lang="en-US" altLang="ms-MY" smtClean="0"/>
              <a:t>What is Prediabetes?</a:t>
            </a:r>
          </a:p>
        </p:txBody>
      </p:sp>
      <p:cxnSp>
        <p:nvCxnSpPr>
          <p:cNvPr id="19480" name="Straight Connector 37"/>
          <p:cNvCxnSpPr>
            <a:cxnSpLocks noChangeShapeType="1"/>
          </p:cNvCxnSpPr>
          <p:nvPr/>
        </p:nvCxnSpPr>
        <p:spPr bwMode="auto">
          <a:xfrm>
            <a:off x="3448050" y="3249613"/>
            <a:ext cx="1839913" cy="31750"/>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cxnSp>
        <p:nvCxnSpPr>
          <p:cNvPr id="19481" name="Straight Connector 38"/>
          <p:cNvCxnSpPr>
            <a:cxnSpLocks noChangeShapeType="1"/>
            <a:endCxn id="19475" idx="1"/>
          </p:cNvCxnSpPr>
          <p:nvPr/>
        </p:nvCxnSpPr>
        <p:spPr bwMode="auto">
          <a:xfrm flipV="1">
            <a:off x="487363" y="4016375"/>
            <a:ext cx="1798637" cy="7938"/>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grpSp>
        <p:nvGrpSpPr>
          <p:cNvPr id="6" name="Rectangle 5"/>
          <p:cNvGrpSpPr>
            <a:grpSpLocks/>
          </p:cNvGrpSpPr>
          <p:nvPr/>
        </p:nvGrpSpPr>
        <p:grpSpPr bwMode="auto">
          <a:xfrm>
            <a:off x="3382963" y="4017963"/>
            <a:ext cx="1712912" cy="895350"/>
            <a:chOff x="2131" y="2531"/>
            <a:chExt cx="1079" cy="564"/>
          </a:xfrm>
        </p:grpSpPr>
        <p:pic>
          <p:nvPicPr>
            <p:cNvPr id="28710" name="Rectangle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 y="2531"/>
              <a:ext cx="107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Text Box 27"/>
            <p:cNvSpPr txBox="1">
              <a:spLocks noChangeArrowheads="1"/>
            </p:cNvSpPr>
            <p:nvPr/>
          </p:nvSpPr>
          <p:spPr bwMode="auto">
            <a:xfrm>
              <a:off x="2146" y="2544"/>
              <a:ext cx="105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rgbClr val="000000"/>
                  </a:solidFill>
                  <a:latin typeface="Verdana" panose="020B0604030504040204" pitchFamily="34" charset="0"/>
                </a:rPr>
                <a:t>Normal</a:t>
              </a:r>
            </a:p>
          </p:txBody>
        </p:sp>
      </p:grpSp>
      <p:grpSp>
        <p:nvGrpSpPr>
          <p:cNvPr id="7" name="Rectangle 8"/>
          <p:cNvGrpSpPr>
            <a:grpSpLocks/>
          </p:cNvGrpSpPr>
          <p:nvPr/>
        </p:nvGrpSpPr>
        <p:grpSpPr bwMode="auto">
          <a:xfrm>
            <a:off x="433388" y="2414588"/>
            <a:ext cx="1670050" cy="882650"/>
            <a:chOff x="273" y="1521"/>
            <a:chExt cx="1052" cy="556"/>
          </a:xfrm>
        </p:grpSpPr>
        <p:pic>
          <p:nvPicPr>
            <p:cNvPr id="28708" name="Rectangle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 y="1521"/>
              <a:ext cx="105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Text Box 30"/>
            <p:cNvSpPr txBox="1">
              <a:spLocks noChangeArrowheads="1"/>
            </p:cNvSpPr>
            <p:nvPr/>
          </p:nvSpPr>
          <p:spPr bwMode="auto">
            <a:xfrm>
              <a:off x="285" y="1536"/>
              <a:ext cx="1025"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chemeClr val="bg1"/>
                  </a:solidFill>
                  <a:latin typeface="Verdana" panose="020B0604030504040204" pitchFamily="34" charset="0"/>
                </a:rPr>
                <a:t>Diabetes Mellitus</a:t>
              </a:r>
            </a:p>
          </p:txBody>
        </p:sp>
      </p:grpSp>
      <p:sp>
        <p:nvSpPr>
          <p:cNvPr id="19488" name="Rectangle 10"/>
          <p:cNvSpPr>
            <a:spLocks noChangeArrowheads="1"/>
          </p:cNvSpPr>
          <p:nvPr/>
        </p:nvSpPr>
        <p:spPr bwMode="auto">
          <a:xfrm>
            <a:off x="6262688" y="1600200"/>
            <a:ext cx="2046287" cy="304800"/>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algn="ctr" eaLnBrk="0" hangingPunct="0">
              <a:defRPr/>
            </a:pPr>
            <a:r>
              <a:rPr lang="en-US" sz="2000" b="1">
                <a:solidFill>
                  <a:srgbClr val="FFFF00"/>
                </a:solidFill>
              </a:rPr>
              <a:t>Hemoglobin A1C</a:t>
            </a:r>
          </a:p>
        </p:txBody>
      </p:sp>
      <p:sp>
        <p:nvSpPr>
          <p:cNvPr id="19489" name="Rectangle 11"/>
          <p:cNvSpPr>
            <a:spLocks noChangeArrowheads="1"/>
          </p:cNvSpPr>
          <p:nvPr/>
        </p:nvSpPr>
        <p:spPr bwMode="auto">
          <a:xfrm>
            <a:off x="8320088" y="3154363"/>
            <a:ext cx="504825" cy="214312"/>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eaLnBrk="0" hangingPunct="0">
              <a:defRPr/>
            </a:pPr>
            <a:r>
              <a:rPr lang="en-US" sz="1400" b="1">
                <a:solidFill>
                  <a:srgbClr val="FEFEFE"/>
                </a:solidFill>
              </a:rPr>
              <a:t>  6.5%</a:t>
            </a:r>
          </a:p>
        </p:txBody>
      </p:sp>
      <p:sp>
        <p:nvSpPr>
          <p:cNvPr id="19490" name="Rectangle 30"/>
          <p:cNvSpPr>
            <a:spLocks noChangeArrowheads="1"/>
          </p:cNvSpPr>
          <p:nvPr/>
        </p:nvSpPr>
        <p:spPr bwMode="auto">
          <a:xfrm>
            <a:off x="8326438" y="3889375"/>
            <a:ext cx="504825" cy="214313"/>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pPr eaLnBrk="0" hangingPunct="0">
              <a:defRPr/>
            </a:pPr>
            <a:r>
              <a:rPr lang="en-US" sz="1400" b="1">
                <a:solidFill>
                  <a:schemeClr val="bg1"/>
                </a:solidFill>
              </a:rPr>
              <a:t>  5.7%</a:t>
            </a:r>
          </a:p>
        </p:txBody>
      </p:sp>
      <p:grpSp>
        <p:nvGrpSpPr>
          <p:cNvPr id="8" name="Rectangle 31"/>
          <p:cNvGrpSpPr>
            <a:grpSpLocks/>
          </p:cNvGrpSpPr>
          <p:nvPr/>
        </p:nvGrpSpPr>
        <p:grpSpPr bwMode="auto">
          <a:xfrm>
            <a:off x="6450013" y="3249613"/>
            <a:ext cx="1687512" cy="804862"/>
            <a:chOff x="4063" y="2047"/>
            <a:chExt cx="1063" cy="507"/>
          </a:xfrm>
        </p:grpSpPr>
        <p:pic>
          <p:nvPicPr>
            <p:cNvPr id="28706" name="Rectangle 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3" y="2047"/>
              <a:ext cx="1063"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7" name="Text Box 36"/>
            <p:cNvSpPr txBox="1">
              <a:spLocks noChangeArrowheads="1"/>
            </p:cNvSpPr>
            <p:nvPr/>
          </p:nvSpPr>
          <p:spPr bwMode="auto">
            <a:xfrm>
              <a:off x="4075" y="2060"/>
              <a:ext cx="103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rgbClr val="000000"/>
                  </a:solidFill>
                  <a:latin typeface="Verdana" panose="020B0604030504040204" pitchFamily="34" charset="0"/>
                </a:rPr>
                <a:t>Prediabetes</a:t>
              </a:r>
            </a:p>
          </p:txBody>
        </p:sp>
      </p:grpSp>
      <p:cxnSp>
        <p:nvCxnSpPr>
          <p:cNvPr id="19494" name="Straight Connector 64"/>
          <p:cNvCxnSpPr>
            <a:cxnSpLocks noChangeShapeType="1"/>
          </p:cNvCxnSpPr>
          <p:nvPr/>
        </p:nvCxnSpPr>
        <p:spPr bwMode="auto">
          <a:xfrm>
            <a:off x="6486525" y="4017963"/>
            <a:ext cx="1893888" cy="0"/>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grpSp>
        <p:nvGrpSpPr>
          <p:cNvPr id="9" name="Rectangle 5"/>
          <p:cNvGrpSpPr>
            <a:grpSpLocks/>
          </p:cNvGrpSpPr>
          <p:nvPr/>
        </p:nvGrpSpPr>
        <p:grpSpPr bwMode="auto">
          <a:xfrm>
            <a:off x="6456363" y="4017963"/>
            <a:ext cx="1681162" cy="895350"/>
            <a:chOff x="4067" y="2531"/>
            <a:chExt cx="1059" cy="564"/>
          </a:xfrm>
        </p:grpSpPr>
        <p:pic>
          <p:nvPicPr>
            <p:cNvPr id="28704" name="Rectangl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 y="2531"/>
              <a:ext cx="105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Text Box 40"/>
            <p:cNvSpPr txBox="1">
              <a:spLocks noChangeArrowheads="1"/>
            </p:cNvSpPr>
            <p:nvPr/>
          </p:nvSpPr>
          <p:spPr bwMode="auto">
            <a:xfrm>
              <a:off x="4081" y="2544"/>
              <a:ext cx="103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rgbClr val="000000"/>
                  </a:solidFill>
                  <a:latin typeface="Verdana" panose="020B0604030504040204" pitchFamily="34" charset="0"/>
                </a:rPr>
                <a:t>Normal</a:t>
              </a:r>
            </a:p>
          </p:txBody>
        </p:sp>
      </p:grpSp>
      <p:grpSp>
        <p:nvGrpSpPr>
          <p:cNvPr id="10" name="Rectangle 8"/>
          <p:cNvGrpSpPr>
            <a:grpSpLocks/>
          </p:cNvGrpSpPr>
          <p:nvPr/>
        </p:nvGrpSpPr>
        <p:grpSpPr bwMode="auto">
          <a:xfrm>
            <a:off x="6461125" y="2414588"/>
            <a:ext cx="1671638" cy="882650"/>
            <a:chOff x="4070" y="1521"/>
            <a:chExt cx="1053" cy="556"/>
          </a:xfrm>
        </p:grpSpPr>
        <p:pic>
          <p:nvPicPr>
            <p:cNvPr id="28702" name="Rectangle 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 y="1521"/>
              <a:ext cx="1053"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Text Box 43"/>
            <p:cNvSpPr txBox="1">
              <a:spLocks noChangeArrowheads="1"/>
            </p:cNvSpPr>
            <p:nvPr/>
          </p:nvSpPr>
          <p:spPr bwMode="auto">
            <a:xfrm>
              <a:off x="4086" y="1536"/>
              <a:ext cx="10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ms-MY" sz="1400" b="1">
                  <a:solidFill>
                    <a:schemeClr val="bg1"/>
                  </a:solidFill>
                  <a:latin typeface="Verdana" panose="020B0604030504040204" pitchFamily="34" charset="0"/>
                </a:rPr>
                <a:t>Diabetes Mellitus</a:t>
              </a:r>
            </a:p>
          </p:txBody>
        </p:sp>
      </p:grpSp>
      <p:cxnSp>
        <p:nvCxnSpPr>
          <p:cNvPr id="19501" name="Straight Connector 65"/>
          <p:cNvCxnSpPr>
            <a:cxnSpLocks noChangeShapeType="1"/>
          </p:cNvCxnSpPr>
          <p:nvPr/>
        </p:nvCxnSpPr>
        <p:spPr bwMode="auto">
          <a:xfrm>
            <a:off x="6486525" y="3275013"/>
            <a:ext cx="1893888" cy="0"/>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cxnSp>
        <p:nvCxnSpPr>
          <p:cNvPr id="19502" name="Straight Connector 39"/>
          <p:cNvCxnSpPr>
            <a:cxnSpLocks noChangeShapeType="1"/>
            <a:endCxn id="19469" idx="1"/>
          </p:cNvCxnSpPr>
          <p:nvPr/>
        </p:nvCxnSpPr>
        <p:spPr bwMode="auto">
          <a:xfrm>
            <a:off x="474663" y="3276600"/>
            <a:ext cx="1825625" cy="4763"/>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cxnSp>
        <p:nvCxnSpPr>
          <p:cNvPr id="19503" name="Straight Connector 5"/>
          <p:cNvCxnSpPr>
            <a:cxnSpLocks noChangeShapeType="1"/>
            <a:endCxn id="19472" idx="1"/>
          </p:cNvCxnSpPr>
          <p:nvPr/>
        </p:nvCxnSpPr>
        <p:spPr bwMode="auto">
          <a:xfrm flipV="1">
            <a:off x="3448050" y="3994150"/>
            <a:ext cx="1839913" cy="30163"/>
          </a:xfrm>
          <a:prstGeom prst="line">
            <a:avLst/>
          </a:prstGeom>
          <a:noFill/>
          <a:ln w="381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729456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8"/>
                                        </p:tgtEl>
                                        <p:attrNameLst>
                                          <p:attrName>style.visibility</p:attrName>
                                        </p:attrNameLst>
                                      </p:cBhvr>
                                      <p:to>
                                        <p:strVal val="visible"/>
                                      </p:to>
                                    </p:set>
                                    <p:animEffect transition="in" filter="fade">
                                      <p:cBhvr>
                                        <p:cTn id="10" dur="500"/>
                                        <p:tgtEl>
                                          <p:spTgt spid="194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9"/>
                                        </p:tgtEl>
                                        <p:attrNameLst>
                                          <p:attrName>style.visibility</p:attrName>
                                        </p:attrNameLst>
                                      </p:cBhvr>
                                      <p:to>
                                        <p:strVal val="visible"/>
                                      </p:to>
                                    </p:set>
                                    <p:animEffect transition="in" filter="fade">
                                      <p:cBhvr>
                                        <p:cTn id="13" dur="500"/>
                                        <p:tgtEl>
                                          <p:spTgt spid="194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75"/>
                                        </p:tgtEl>
                                        <p:attrNameLst>
                                          <p:attrName>style.visibility</p:attrName>
                                        </p:attrNameLst>
                                      </p:cBhvr>
                                      <p:to>
                                        <p:strVal val="visible"/>
                                      </p:to>
                                    </p:set>
                                    <p:animEffect transition="in" filter="fade">
                                      <p:cBhvr>
                                        <p:cTn id="16" dur="500"/>
                                        <p:tgtEl>
                                          <p:spTgt spid="1947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9481"/>
                                        </p:tgtEl>
                                        <p:attrNameLst>
                                          <p:attrName>style.visibility</p:attrName>
                                        </p:attrNameLst>
                                      </p:cBhvr>
                                      <p:to>
                                        <p:strVal val="visible"/>
                                      </p:to>
                                    </p:set>
                                    <p:animEffect transition="in" filter="fade">
                                      <p:cBhvr>
                                        <p:cTn id="22" dur="500"/>
                                        <p:tgtEl>
                                          <p:spTgt spid="19481"/>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9502"/>
                                        </p:tgtEl>
                                        <p:attrNameLst>
                                          <p:attrName>style.visibility</p:attrName>
                                        </p:attrNameLst>
                                      </p:cBhvr>
                                      <p:to>
                                        <p:strVal val="visible"/>
                                      </p:to>
                                    </p:set>
                                    <p:animEffect transition="in" filter="fade">
                                      <p:cBhvr>
                                        <p:cTn id="28" dur="500"/>
                                        <p:tgtEl>
                                          <p:spTgt spid="195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470"/>
                                        </p:tgtEl>
                                        <p:attrNameLst>
                                          <p:attrName>style.visibility</p:attrName>
                                        </p:attrNameLst>
                                      </p:cBhvr>
                                      <p:to>
                                        <p:strVal val="visible"/>
                                      </p:to>
                                    </p:set>
                                    <p:animEffect transition="in" filter="fade">
                                      <p:cBhvr>
                                        <p:cTn id="39" dur="500"/>
                                        <p:tgtEl>
                                          <p:spTgt spid="1947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471"/>
                                        </p:tgtEl>
                                        <p:attrNameLst>
                                          <p:attrName>style.visibility</p:attrName>
                                        </p:attrNameLst>
                                      </p:cBhvr>
                                      <p:to>
                                        <p:strVal val="visible"/>
                                      </p:to>
                                    </p:set>
                                    <p:animEffect transition="in" filter="fade">
                                      <p:cBhvr>
                                        <p:cTn id="42" dur="500"/>
                                        <p:tgtEl>
                                          <p:spTgt spid="194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472"/>
                                        </p:tgtEl>
                                        <p:attrNameLst>
                                          <p:attrName>style.visibility</p:attrName>
                                        </p:attrNameLst>
                                      </p:cBhvr>
                                      <p:to>
                                        <p:strVal val="visible"/>
                                      </p:to>
                                    </p:set>
                                    <p:animEffect transition="in" filter="fade">
                                      <p:cBhvr>
                                        <p:cTn id="45" dur="500"/>
                                        <p:tgtEl>
                                          <p:spTgt spid="19472"/>
                                        </p:tgtEl>
                                      </p:cBhvr>
                                    </p:animEffect>
                                  </p:childTnLst>
                                </p:cTn>
                              </p:par>
                              <p:par>
                                <p:cTn id="46" presetID="10" presetClass="entr" presetSubtype="0" fill="hold" nodeType="withEffect">
                                  <p:stCondLst>
                                    <p:cond delay="0"/>
                                  </p:stCondLst>
                                  <p:childTnLst>
                                    <p:set>
                                      <p:cBhvr>
                                        <p:cTn id="47" dur="1" fill="hold">
                                          <p:stCondLst>
                                            <p:cond delay="0"/>
                                          </p:stCondLst>
                                        </p:cTn>
                                        <p:tgtEl>
                                          <p:spTgt spid="19503"/>
                                        </p:tgtEl>
                                        <p:attrNameLst>
                                          <p:attrName>style.visibility</p:attrName>
                                        </p:attrNameLst>
                                      </p:cBhvr>
                                      <p:to>
                                        <p:strVal val="visible"/>
                                      </p:to>
                                    </p:set>
                                    <p:animEffect transition="in" filter="fade">
                                      <p:cBhvr>
                                        <p:cTn id="48" dur="500"/>
                                        <p:tgtEl>
                                          <p:spTgt spid="19503"/>
                                        </p:tgtEl>
                                      </p:cBhvr>
                                    </p:animEffect>
                                  </p:childTnLst>
                                </p:cTn>
                              </p:par>
                              <p:par>
                                <p:cTn id="49" presetID="10" presetClass="entr" presetSubtype="0" fill="hold" nodeType="withEffect">
                                  <p:stCondLst>
                                    <p:cond delay="0"/>
                                  </p:stCondLst>
                                  <p:childTnLst>
                                    <p:set>
                                      <p:cBhvr>
                                        <p:cTn id="50" dur="1" fill="hold">
                                          <p:stCondLst>
                                            <p:cond delay="0"/>
                                          </p:stCondLst>
                                        </p:cTn>
                                        <p:tgtEl>
                                          <p:spTgt spid="19480"/>
                                        </p:tgtEl>
                                        <p:attrNameLst>
                                          <p:attrName>style.visibility</p:attrName>
                                        </p:attrNameLst>
                                      </p:cBhvr>
                                      <p:to>
                                        <p:strVal val="visible"/>
                                      </p:to>
                                    </p:set>
                                    <p:animEffect transition="in" filter="fade">
                                      <p:cBhvr>
                                        <p:cTn id="51" dur="500"/>
                                        <p:tgtEl>
                                          <p:spTgt spid="19480"/>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488"/>
                                        </p:tgtEl>
                                        <p:attrNameLst>
                                          <p:attrName>style.visibility</p:attrName>
                                        </p:attrNameLst>
                                      </p:cBhvr>
                                      <p:to>
                                        <p:strVal val="visible"/>
                                      </p:to>
                                    </p:set>
                                    <p:animEffect transition="in" filter="fade">
                                      <p:cBhvr>
                                        <p:cTn id="59" dur="500"/>
                                        <p:tgtEl>
                                          <p:spTgt spid="194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489"/>
                                        </p:tgtEl>
                                        <p:attrNameLst>
                                          <p:attrName>style.visibility</p:attrName>
                                        </p:attrNameLst>
                                      </p:cBhvr>
                                      <p:to>
                                        <p:strVal val="visible"/>
                                      </p:to>
                                    </p:set>
                                    <p:animEffect transition="in" filter="fade">
                                      <p:cBhvr>
                                        <p:cTn id="62" dur="500"/>
                                        <p:tgtEl>
                                          <p:spTgt spid="194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490"/>
                                        </p:tgtEl>
                                        <p:attrNameLst>
                                          <p:attrName>style.visibility</p:attrName>
                                        </p:attrNameLst>
                                      </p:cBhvr>
                                      <p:to>
                                        <p:strVal val="visible"/>
                                      </p:to>
                                    </p:set>
                                    <p:animEffect transition="in" filter="fade">
                                      <p:cBhvr>
                                        <p:cTn id="65" dur="500"/>
                                        <p:tgtEl>
                                          <p:spTgt spid="19490"/>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19494"/>
                                        </p:tgtEl>
                                        <p:attrNameLst>
                                          <p:attrName>style.visibility</p:attrName>
                                        </p:attrNameLst>
                                      </p:cBhvr>
                                      <p:to>
                                        <p:strVal val="visible"/>
                                      </p:to>
                                    </p:set>
                                    <p:animEffect transition="in" filter="fade">
                                      <p:cBhvr>
                                        <p:cTn id="71" dur="500"/>
                                        <p:tgtEl>
                                          <p:spTgt spid="19494"/>
                                        </p:tgtEl>
                                      </p:cBhvr>
                                    </p:animEffect>
                                  </p:childTnLst>
                                </p:cTn>
                              </p:par>
                              <p:par>
                                <p:cTn id="72" presetID="10"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par>
                                <p:cTn id="75" presetID="10"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19501"/>
                                        </p:tgtEl>
                                        <p:attrNameLst>
                                          <p:attrName>style.visibility</p:attrName>
                                        </p:attrNameLst>
                                      </p:cBhvr>
                                      <p:to>
                                        <p:strVal val="visible"/>
                                      </p:to>
                                    </p:set>
                                    <p:animEffect transition="in" filter="fade">
                                      <p:cBhvr>
                                        <p:cTn id="80" dur="500"/>
                                        <p:tgtEl>
                                          <p:spTgt spid="1950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473"/>
                                        </p:tgtEl>
                                        <p:attrNameLst>
                                          <p:attrName>style.visibility</p:attrName>
                                        </p:attrNameLst>
                                      </p:cBhvr>
                                      <p:to>
                                        <p:strVal val="visible"/>
                                      </p:to>
                                    </p:set>
                                    <p:animEffect transition="in" filter="fade">
                                      <p:cBhvr>
                                        <p:cTn id="85" dur="500"/>
                                        <p:tgtEl>
                                          <p:spTgt spid="19473"/>
                                        </p:tgtEl>
                                      </p:cBhvr>
                                    </p:animEffect>
                                  </p:childTnLst>
                                </p:cTn>
                              </p:par>
                            </p:childTnLst>
                          </p:cTn>
                        </p:par>
                        <p:par>
                          <p:cTn id="86" fill="hold" nodeType="afterGroup">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9474"/>
                                        </p:tgtEl>
                                        <p:attrNameLst>
                                          <p:attrName>style.visibility</p:attrName>
                                        </p:attrNameLst>
                                      </p:cBhvr>
                                      <p:to>
                                        <p:strVal val="visible"/>
                                      </p:to>
                                    </p:set>
                                    <p:animEffect transition="in" filter="fade">
                                      <p:cBhvr>
                                        <p:cTn id="89"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69" grpId="0"/>
      <p:bldP spid="19470" grpId="0"/>
      <p:bldP spid="19471" grpId="0"/>
      <p:bldP spid="19472" grpId="0"/>
      <p:bldP spid="19473" grpId="0"/>
      <p:bldP spid="19474" grpId="0"/>
      <p:bldP spid="19475" grpId="0"/>
      <p:bldP spid="19488" grpId="0"/>
      <p:bldP spid="19489" grpId="0"/>
      <p:bldP spid="1949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What Is Diabetes Mellitus?</a:t>
            </a:r>
            <a:endParaRPr lang="en-MY" sz="4800" b="1" dirty="0"/>
          </a:p>
        </p:txBody>
      </p:sp>
      <p:sp>
        <p:nvSpPr>
          <p:cNvPr id="3" name="Content Placeholder 2"/>
          <p:cNvSpPr>
            <a:spLocks noGrp="1"/>
          </p:cNvSpPr>
          <p:nvPr>
            <p:ph idx="1"/>
          </p:nvPr>
        </p:nvSpPr>
        <p:spPr>
          <a:xfrm>
            <a:off x="304807" y="1397000"/>
            <a:ext cx="8639175" cy="4318000"/>
          </a:xfrm>
        </p:spPr>
        <p:txBody>
          <a:bodyPr/>
          <a:lstStyle/>
          <a:p>
            <a:r>
              <a:rPr lang="en-US" sz="3600" dirty="0" smtClean="0"/>
              <a:t>Diabetes is a chronic, metabolic disease characterized by elevated levels of blood glucose, which leads over time to serious damage to the heart, blood vessels, eyes, kidneys and nerves</a:t>
            </a:r>
            <a:endParaRPr lang="en-MY" sz="3600" dirty="0"/>
          </a:p>
        </p:txBody>
      </p:sp>
      <p:sp>
        <p:nvSpPr>
          <p:cNvPr id="4" name="TextBox 3"/>
          <p:cNvSpPr txBox="1"/>
          <p:nvPr/>
        </p:nvSpPr>
        <p:spPr>
          <a:xfrm>
            <a:off x="381004" y="6248406"/>
            <a:ext cx="2585365" cy="615513"/>
          </a:xfrm>
          <a:prstGeom prst="rect">
            <a:avLst/>
          </a:prstGeom>
          <a:noFill/>
        </p:spPr>
        <p:txBody>
          <a:bodyPr wrap="none" lIns="91397" tIns="45700" rIns="91397" bIns="45700" rtlCol="0">
            <a:spAutoFit/>
          </a:bodyPr>
          <a:lstStyle/>
          <a:p>
            <a:pPr defTabSz="913227" fontAlgn="base"/>
            <a:r>
              <a:rPr lang="en-MY" sz="1600" dirty="0" smtClean="0">
                <a:solidFill>
                  <a:srgbClr val="FFFFFF"/>
                </a:solidFill>
              </a:rPr>
              <a:t>World Health Organization</a:t>
            </a:r>
            <a:endParaRPr lang="en-MY" sz="1600" dirty="0">
              <a:solidFill>
                <a:srgbClr val="FFFFFF"/>
              </a:solidFill>
            </a:endParaRPr>
          </a:p>
          <a:p>
            <a:pPr defTabSz="913227"/>
            <a:endParaRPr lang="en-MY" dirty="0">
              <a:solidFill>
                <a:srgbClr val="000000"/>
              </a:solidFill>
            </a:endParaRPr>
          </a:p>
        </p:txBody>
      </p:sp>
    </p:spTree>
    <p:extLst>
      <p:ext uri="{BB962C8B-B14F-4D97-AF65-F5344CB8AC3E}">
        <p14:creationId xmlns:p14="http://schemas.microsoft.com/office/powerpoint/2010/main" val="675196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Monogenic diabetes</a:t>
            </a:r>
            <a:endParaRPr lang="en-US" dirty="0"/>
          </a:p>
        </p:txBody>
      </p:sp>
      <p:sp>
        <p:nvSpPr>
          <p:cNvPr id="3" name="Content Placeholder 2"/>
          <p:cNvSpPr>
            <a:spLocks noGrp="1"/>
          </p:cNvSpPr>
          <p:nvPr>
            <p:ph idx="1"/>
          </p:nvPr>
        </p:nvSpPr>
        <p:spPr/>
        <p:txBody>
          <a:bodyPr/>
          <a:lstStyle/>
          <a:p>
            <a:r>
              <a:rPr lang="en-US" dirty="0" smtClean="0"/>
              <a:t>Inheritance of mutation in single gene</a:t>
            </a:r>
          </a:p>
          <a:p>
            <a:r>
              <a:rPr lang="en-US" dirty="0" smtClean="0"/>
              <a:t>Dominant ,recessive or </a:t>
            </a:r>
            <a:r>
              <a:rPr lang="en-US" dirty="0" err="1" smtClean="0"/>
              <a:t>denovo</a:t>
            </a:r>
            <a:endParaRPr lang="en-US" dirty="0" smtClean="0"/>
          </a:p>
          <a:p>
            <a:r>
              <a:rPr lang="en-US" dirty="0" smtClean="0"/>
              <a:t>Most are due to mutations in genes which regulate </a:t>
            </a:r>
            <a:r>
              <a:rPr lang="el-GR" dirty="0" smtClean="0"/>
              <a:t>β</a:t>
            </a:r>
            <a:r>
              <a:rPr lang="en-US" dirty="0" smtClean="0"/>
              <a:t>cell function</a:t>
            </a:r>
          </a:p>
          <a:p>
            <a:r>
              <a:rPr lang="en-US" dirty="0" smtClean="0"/>
              <a:t>Rare cases due to insulin resistance</a:t>
            </a:r>
          </a:p>
          <a:p>
            <a:r>
              <a:rPr lang="en-US" dirty="0" smtClean="0"/>
              <a:t>Can mimic type 1 or type 2 diabetes</a:t>
            </a:r>
          </a:p>
        </p:txBody>
      </p:sp>
    </p:spTree>
    <p:extLst>
      <p:ext uri="{BB962C8B-B14F-4D97-AF65-F5344CB8AC3E}">
        <p14:creationId xmlns:p14="http://schemas.microsoft.com/office/powerpoint/2010/main" val="650790561"/>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Pathophysiologic</a:t>
            </a:r>
            <a:r>
              <a:rPr lang="en-US" dirty="0" smtClean="0"/>
              <a:t> classification </a:t>
            </a:r>
            <a:endParaRPr lang="en-US" dirty="0"/>
          </a:p>
        </p:txBody>
      </p:sp>
      <p:sp>
        <p:nvSpPr>
          <p:cNvPr id="3" name="Content Placeholder 2"/>
          <p:cNvSpPr>
            <a:spLocks noGrp="1"/>
          </p:cNvSpPr>
          <p:nvPr>
            <p:ph idx="1"/>
          </p:nvPr>
        </p:nvSpPr>
        <p:spPr/>
        <p:txBody>
          <a:bodyPr>
            <a:normAutofit/>
          </a:bodyPr>
          <a:lstStyle/>
          <a:p>
            <a:pPr>
              <a:buNone/>
            </a:pPr>
            <a:r>
              <a:rPr lang="en-US" sz="2800" dirty="0"/>
              <a:t>ASSOCIATED WITH INSULIN RESISTANCE </a:t>
            </a:r>
            <a:endParaRPr lang="en-US" sz="2800" dirty="0" smtClean="0"/>
          </a:p>
          <a:p>
            <a:r>
              <a:rPr lang="en-US" sz="2800" dirty="0" smtClean="0"/>
              <a:t>Mutations </a:t>
            </a:r>
            <a:r>
              <a:rPr lang="en-US" sz="2800" dirty="0"/>
              <a:t>in the insulin receptor </a:t>
            </a:r>
            <a:r>
              <a:rPr lang="en-US" sz="2800" dirty="0" smtClean="0"/>
              <a:t>gene</a:t>
            </a:r>
          </a:p>
          <a:p>
            <a:pPr lvl="1">
              <a:buNone/>
            </a:pPr>
            <a:r>
              <a:rPr lang="en-US" sz="2400" dirty="0" smtClean="0"/>
              <a:t> </a:t>
            </a:r>
            <a:r>
              <a:rPr lang="en-US" sz="2400" dirty="0"/>
              <a:t>• Type A insulin </a:t>
            </a:r>
            <a:r>
              <a:rPr lang="en-US" sz="2400" dirty="0" smtClean="0"/>
              <a:t>resistance</a:t>
            </a:r>
          </a:p>
          <a:p>
            <a:pPr lvl="1">
              <a:buNone/>
            </a:pPr>
            <a:r>
              <a:rPr lang="en-US" sz="2400" dirty="0" smtClean="0"/>
              <a:t> </a:t>
            </a:r>
            <a:r>
              <a:rPr lang="en-US" sz="2400" dirty="0"/>
              <a:t>• </a:t>
            </a:r>
            <a:r>
              <a:rPr lang="en-US" sz="2400" dirty="0" err="1" smtClean="0"/>
              <a:t>Leprechaunism</a:t>
            </a:r>
            <a:endParaRPr lang="en-US" sz="2400" dirty="0" smtClean="0"/>
          </a:p>
          <a:p>
            <a:pPr lvl="1">
              <a:buNone/>
            </a:pPr>
            <a:r>
              <a:rPr lang="en-US" sz="2400" dirty="0" smtClean="0"/>
              <a:t> </a:t>
            </a:r>
            <a:r>
              <a:rPr lang="en-US" sz="2400" dirty="0"/>
              <a:t>• </a:t>
            </a:r>
            <a:r>
              <a:rPr lang="en-US" sz="2400" dirty="0" err="1"/>
              <a:t>Rabson</a:t>
            </a:r>
            <a:r>
              <a:rPr lang="en-US" sz="2400" dirty="0"/>
              <a:t>-Mendenhall </a:t>
            </a:r>
            <a:r>
              <a:rPr lang="en-US" sz="2400" dirty="0" smtClean="0"/>
              <a:t>syndrome</a:t>
            </a:r>
          </a:p>
          <a:p>
            <a:r>
              <a:rPr lang="en-US" sz="2800" dirty="0" smtClean="0"/>
              <a:t> </a:t>
            </a:r>
            <a:r>
              <a:rPr lang="en-US" sz="2800" dirty="0" err="1"/>
              <a:t>Lipoatrophic</a:t>
            </a:r>
            <a:r>
              <a:rPr lang="en-US" sz="2800" dirty="0"/>
              <a:t> </a:t>
            </a:r>
            <a:r>
              <a:rPr lang="en-US" sz="2800" dirty="0" smtClean="0"/>
              <a:t>diabetes</a:t>
            </a:r>
          </a:p>
          <a:p>
            <a:r>
              <a:rPr lang="en-US" sz="2800" dirty="0" smtClean="0"/>
              <a:t> </a:t>
            </a:r>
            <a:r>
              <a:rPr lang="en-US" sz="2800" dirty="0"/>
              <a:t>Mutations in the PPAR</a:t>
            </a:r>
            <a:r>
              <a:rPr lang="el-GR" sz="2800" dirty="0"/>
              <a:t>γ </a:t>
            </a:r>
            <a:r>
              <a:rPr lang="en-US" sz="2800" dirty="0"/>
              <a:t>gene </a:t>
            </a:r>
          </a:p>
        </p:txBody>
      </p:sp>
    </p:spTree>
    <p:extLst>
      <p:ext uri="{BB962C8B-B14F-4D97-AF65-F5344CB8AC3E}">
        <p14:creationId xmlns:p14="http://schemas.microsoft.com/office/powerpoint/2010/main" val="368378901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12700">
              <a:buNone/>
            </a:pPr>
            <a:r>
              <a:rPr lang="en-US" sz="2800" dirty="0"/>
              <a:t>ASSOCIATED WITH DEFECTIVE INSULIN SECRETION </a:t>
            </a:r>
            <a:endParaRPr lang="en-US" sz="2400" dirty="0" smtClean="0"/>
          </a:p>
          <a:p>
            <a:r>
              <a:rPr lang="en-US" sz="2400" dirty="0" smtClean="0"/>
              <a:t>Mutations </a:t>
            </a:r>
            <a:r>
              <a:rPr lang="en-US" sz="2400" dirty="0"/>
              <a:t>in the insulin or </a:t>
            </a:r>
            <a:r>
              <a:rPr lang="en-US" sz="2400" dirty="0" err="1"/>
              <a:t>proinsulin</a:t>
            </a:r>
            <a:r>
              <a:rPr lang="en-US" sz="2400" dirty="0"/>
              <a:t> </a:t>
            </a:r>
            <a:r>
              <a:rPr lang="en-US" sz="2400" dirty="0" smtClean="0"/>
              <a:t>genes</a:t>
            </a:r>
          </a:p>
          <a:p>
            <a:r>
              <a:rPr lang="en-US" sz="2400" dirty="0" smtClean="0"/>
              <a:t> </a:t>
            </a:r>
            <a:r>
              <a:rPr lang="en-US" sz="2400" dirty="0"/>
              <a:t>Mitochondrial gene </a:t>
            </a:r>
            <a:r>
              <a:rPr lang="en-US" sz="2400" dirty="0" smtClean="0"/>
              <a:t>mutations</a:t>
            </a:r>
          </a:p>
          <a:p>
            <a:r>
              <a:rPr lang="en-US" sz="2400" dirty="0" smtClean="0"/>
              <a:t> </a:t>
            </a:r>
            <a:r>
              <a:rPr lang="en-US" sz="2400" dirty="0"/>
              <a:t>Maturity-onset Diabetes of the Young (MODY</a:t>
            </a:r>
            <a:r>
              <a:rPr lang="en-US" sz="2400" dirty="0" smtClean="0"/>
              <a:t>)</a:t>
            </a:r>
          </a:p>
          <a:p>
            <a:pPr lvl="1"/>
            <a:r>
              <a:rPr lang="en-US" sz="2000" dirty="0" smtClean="0"/>
              <a:t> </a:t>
            </a:r>
            <a:r>
              <a:rPr lang="en-US" sz="2000" dirty="0"/>
              <a:t>HNF-4</a:t>
            </a:r>
            <a:r>
              <a:rPr lang="el-GR" sz="2000" dirty="0"/>
              <a:t>α (</a:t>
            </a:r>
            <a:r>
              <a:rPr lang="en-US" sz="2000" dirty="0"/>
              <a:t>MODY </a:t>
            </a:r>
            <a:r>
              <a:rPr lang="en-US" sz="2000" dirty="0" smtClean="0"/>
              <a:t>1)</a:t>
            </a:r>
          </a:p>
          <a:p>
            <a:pPr lvl="1"/>
            <a:r>
              <a:rPr lang="en-US" sz="2000" dirty="0" smtClean="0"/>
              <a:t> </a:t>
            </a:r>
            <a:r>
              <a:rPr lang="en-US" sz="2000" dirty="0" err="1"/>
              <a:t>Glucokinase</a:t>
            </a:r>
            <a:r>
              <a:rPr lang="en-US" sz="2000" dirty="0"/>
              <a:t> (MODY 2</a:t>
            </a:r>
            <a:r>
              <a:rPr lang="en-US" sz="2000" dirty="0" smtClean="0"/>
              <a:t>)</a:t>
            </a:r>
          </a:p>
          <a:p>
            <a:pPr lvl="1"/>
            <a:r>
              <a:rPr lang="en-US" sz="2000" dirty="0" smtClean="0"/>
              <a:t> </a:t>
            </a:r>
            <a:r>
              <a:rPr lang="en-US" sz="2000" dirty="0"/>
              <a:t>HNF-1</a:t>
            </a:r>
            <a:r>
              <a:rPr lang="el-GR" sz="2000" dirty="0"/>
              <a:t>α (</a:t>
            </a:r>
            <a:r>
              <a:rPr lang="en-US" sz="2000" dirty="0"/>
              <a:t>MODY 3</a:t>
            </a:r>
            <a:r>
              <a:rPr lang="en-US" sz="2000" dirty="0" smtClean="0"/>
              <a:t>)</a:t>
            </a:r>
          </a:p>
          <a:p>
            <a:pPr lvl="1"/>
            <a:r>
              <a:rPr lang="en-US" sz="2000" dirty="0" smtClean="0"/>
              <a:t> </a:t>
            </a:r>
            <a:r>
              <a:rPr lang="en-US" sz="2000" dirty="0"/>
              <a:t>IPF-1 (MODY 4</a:t>
            </a:r>
            <a:r>
              <a:rPr lang="en-US" sz="2000" dirty="0" smtClean="0"/>
              <a:t>)</a:t>
            </a:r>
          </a:p>
          <a:p>
            <a:pPr lvl="1"/>
            <a:r>
              <a:rPr lang="en-US" sz="2000" dirty="0" smtClean="0"/>
              <a:t> </a:t>
            </a:r>
            <a:r>
              <a:rPr lang="en-US" sz="2000" dirty="0"/>
              <a:t>HNF-1</a:t>
            </a:r>
            <a:r>
              <a:rPr lang="el-GR" sz="2000" dirty="0"/>
              <a:t>β (</a:t>
            </a:r>
            <a:r>
              <a:rPr lang="en-US" sz="2000" dirty="0"/>
              <a:t>MODY 5</a:t>
            </a:r>
            <a:r>
              <a:rPr lang="en-US" sz="2000" dirty="0" smtClean="0"/>
              <a:t>)</a:t>
            </a:r>
          </a:p>
          <a:p>
            <a:pPr lvl="1"/>
            <a:r>
              <a:rPr lang="en-US" sz="2000" dirty="0" smtClean="0"/>
              <a:t> </a:t>
            </a:r>
            <a:r>
              <a:rPr lang="en-US" sz="2000" dirty="0"/>
              <a:t>NeuroD1/Beta2 (MODY 6) </a:t>
            </a:r>
          </a:p>
        </p:txBody>
      </p:sp>
    </p:spTree>
    <p:extLst>
      <p:ext uri="{BB962C8B-B14F-4D97-AF65-F5344CB8AC3E}">
        <p14:creationId xmlns:p14="http://schemas.microsoft.com/office/powerpoint/2010/main" val="242281455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z="4000" dirty="0">
                <a:latin typeface="Arial" panose="020B0604020202020204" pitchFamily="34" charset="0"/>
              </a:rPr>
              <a:t>Diseases of the exocrine </a:t>
            </a:r>
            <a:r>
              <a:rPr lang="ms-MY" sz="4000" dirty="0" smtClean="0">
                <a:latin typeface="Arial" panose="020B0604020202020204" pitchFamily="34" charset="0"/>
              </a:rPr>
              <a:t>pancreas</a:t>
            </a:r>
            <a:endParaRPr lang="ms-MY" sz="4000" dirty="0"/>
          </a:p>
        </p:txBody>
      </p:sp>
      <p:sp>
        <p:nvSpPr>
          <p:cNvPr id="3" name="Content Placeholder 2"/>
          <p:cNvSpPr>
            <a:spLocks noGrp="1"/>
          </p:cNvSpPr>
          <p:nvPr>
            <p:ph idx="1"/>
          </p:nvPr>
        </p:nvSpPr>
        <p:spPr/>
        <p:txBody>
          <a:bodyPr/>
          <a:lstStyle/>
          <a:p>
            <a:pPr marL="0" indent="0">
              <a:buNone/>
            </a:pPr>
            <a:r>
              <a:rPr lang="ms-MY" dirty="0" smtClean="0">
                <a:latin typeface="Arial" panose="020B0604020202020204" pitchFamily="34" charset="0"/>
              </a:rPr>
              <a:t>1. Pancreatitis</a:t>
            </a:r>
          </a:p>
          <a:p>
            <a:pPr marL="0" indent="0">
              <a:buNone/>
            </a:pPr>
            <a:r>
              <a:rPr lang="ms-MY" dirty="0" smtClean="0">
                <a:latin typeface="Arial" panose="020B0604020202020204" pitchFamily="34" charset="0"/>
              </a:rPr>
              <a:t>2</a:t>
            </a:r>
            <a:r>
              <a:rPr lang="ms-MY" dirty="0">
                <a:latin typeface="Arial" panose="020B0604020202020204" pitchFamily="34" charset="0"/>
              </a:rPr>
              <a:t>. </a:t>
            </a:r>
            <a:r>
              <a:rPr lang="ms-MY" dirty="0" smtClean="0">
                <a:latin typeface="Arial" panose="020B0604020202020204" pitchFamily="34" charset="0"/>
              </a:rPr>
              <a:t>Trauma/pancreatectomy</a:t>
            </a:r>
          </a:p>
          <a:p>
            <a:pPr marL="0" indent="0">
              <a:buNone/>
            </a:pPr>
            <a:r>
              <a:rPr lang="ms-MY" dirty="0" smtClean="0">
                <a:latin typeface="Arial" panose="020B0604020202020204" pitchFamily="34" charset="0"/>
              </a:rPr>
              <a:t>3</a:t>
            </a:r>
            <a:r>
              <a:rPr lang="ms-MY" dirty="0">
                <a:latin typeface="Arial" panose="020B0604020202020204" pitchFamily="34" charset="0"/>
              </a:rPr>
              <a:t>. </a:t>
            </a:r>
            <a:r>
              <a:rPr lang="ms-MY" dirty="0" smtClean="0">
                <a:latin typeface="Arial" panose="020B0604020202020204" pitchFamily="34" charset="0"/>
              </a:rPr>
              <a:t>Neoplasia</a:t>
            </a:r>
          </a:p>
          <a:p>
            <a:pPr marL="0" indent="0">
              <a:buNone/>
            </a:pPr>
            <a:r>
              <a:rPr lang="ms-MY" dirty="0" smtClean="0">
                <a:latin typeface="Arial" panose="020B0604020202020204" pitchFamily="34" charset="0"/>
              </a:rPr>
              <a:t>4</a:t>
            </a:r>
            <a:r>
              <a:rPr lang="ms-MY" dirty="0">
                <a:latin typeface="Arial" panose="020B0604020202020204" pitchFamily="34" charset="0"/>
              </a:rPr>
              <a:t>. </a:t>
            </a:r>
            <a:r>
              <a:rPr lang="ms-MY" dirty="0" smtClean="0">
                <a:latin typeface="Arial" panose="020B0604020202020204" pitchFamily="34" charset="0"/>
              </a:rPr>
              <a:t>Cystic fibrosis</a:t>
            </a:r>
          </a:p>
          <a:p>
            <a:pPr marL="0" indent="0">
              <a:buNone/>
            </a:pPr>
            <a:r>
              <a:rPr lang="ms-MY" dirty="0" smtClean="0">
                <a:latin typeface="Arial" panose="020B0604020202020204" pitchFamily="34" charset="0"/>
              </a:rPr>
              <a:t>5</a:t>
            </a:r>
            <a:r>
              <a:rPr lang="ms-MY" dirty="0">
                <a:latin typeface="Arial" panose="020B0604020202020204" pitchFamily="34" charset="0"/>
              </a:rPr>
              <a:t>. </a:t>
            </a:r>
            <a:r>
              <a:rPr lang="ms-MY" dirty="0" smtClean="0">
                <a:latin typeface="Arial" panose="020B0604020202020204" pitchFamily="34" charset="0"/>
              </a:rPr>
              <a:t>Hemochromatosis</a:t>
            </a:r>
          </a:p>
          <a:p>
            <a:pPr marL="0" indent="0">
              <a:buNone/>
            </a:pPr>
            <a:r>
              <a:rPr lang="ms-MY" dirty="0" smtClean="0">
                <a:latin typeface="Arial" panose="020B0604020202020204" pitchFamily="34" charset="0"/>
              </a:rPr>
              <a:t>6</a:t>
            </a:r>
            <a:r>
              <a:rPr lang="ms-MY" dirty="0">
                <a:latin typeface="Arial" panose="020B0604020202020204" pitchFamily="34" charset="0"/>
              </a:rPr>
              <a:t>. Fibrocalculous pancreatopathy</a:t>
            </a:r>
            <a:endParaRPr lang="ms-MY" dirty="0"/>
          </a:p>
        </p:txBody>
      </p:sp>
      <p:sp>
        <p:nvSpPr>
          <p:cNvPr id="4" name="Slide Number Placeholder 3"/>
          <p:cNvSpPr>
            <a:spLocks noGrp="1"/>
          </p:cNvSpPr>
          <p:nvPr>
            <p:ph type="sldNum" sz="quarter" idx="12"/>
          </p:nvPr>
        </p:nvSpPr>
        <p:spPr/>
        <p:txBody>
          <a:bodyPr/>
          <a:lstStyle/>
          <a:p>
            <a:fld id="{1DE8CC41-888C-41F2-A85C-BF28F011B8A4}" type="slidenum">
              <a:rPr lang="en-GB" altLang="en-US" smtClean="0"/>
              <a:pPr/>
              <a:t>23</a:t>
            </a:fld>
            <a:endParaRPr lang="en-GB" altLang="en-US"/>
          </a:p>
        </p:txBody>
      </p:sp>
    </p:spTree>
    <p:extLst>
      <p:ext uri="{BB962C8B-B14F-4D97-AF65-F5344CB8AC3E}">
        <p14:creationId xmlns:p14="http://schemas.microsoft.com/office/powerpoint/2010/main" val="64928595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98500" y="673101"/>
            <a:ext cx="79883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Classified </a:t>
            </a:r>
            <a:r>
              <a:rPr lang="en-US" sz="2400" dirty="0">
                <a:solidFill>
                  <a:prstClr val="black"/>
                </a:solidFill>
              </a:rPr>
              <a:t>as type 3c DM (T3cDM</a:t>
            </a:r>
            <a:r>
              <a:rPr lang="en-US" sz="2400" dirty="0" smtClean="0">
                <a:solidFill>
                  <a:prstClr val="black"/>
                </a:solidFill>
              </a:rPr>
              <a:t>)</a:t>
            </a:r>
          </a:p>
          <a:p>
            <a:pPr marL="285750" indent="-285750">
              <a:buFont typeface="Arial" panose="020B0604020202020204" pitchFamily="34" charset="0"/>
              <a:buChar char="•"/>
            </a:pPr>
            <a:r>
              <a:rPr lang="en-US" sz="2400" dirty="0">
                <a:solidFill>
                  <a:prstClr val="black"/>
                </a:solidFill>
              </a:rPr>
              <a:t>5-10% of </a:t>
            </a:r>
            <a:r>
              <a:rPr lang="en-US" sz="2400" dirty="0" smtClean="0">
                <a:solidFill>
                  <a:prstClr val="black"/>
                </a:solidFill>
              </a:rPr>
              <a:t>Western </a:t>
            </a:r>
            <a:r>
              <a:rPr lang="en-US" sz="2400" dirty="0">
                <a:solidFill>
                  <a:prstClr val="black"/>
                </a:solidFill>
              </a:rPr>
              <a:t>diabetic </a:t>
            </a:r>
            <a:r>
              <a:rPr lang="en-US" sz="2400" dirty="0" smtClean="0">
                <a:solidFill>
                  <a:prstClr val="black"/>
                </a:solidFill>
              </a:rPr>
              <a:t>population</a:t>
            </a:r>
          </a:p>
          <a:p>
            <a:pPr marL="285750" indent="-285750">
              <a:buFont typeface="Arial" panose="020B0604020202020204" pitchFamily="34" charset="0"/>
              <a:buChar char="•"/>
            </a:pPr>
            <a:r>
              <a:rPr lang="en-US" sz="2400" dirty="0" smtClean="0">
                <a:solidFill>
                  <a:prstClr val="black"/>
                </a:solidFill>
              </a:rPr>
              <a:t>Most </a:t>
            </a:r>
            <a:r>
              <a:rPr lang="en-US" sz="2400" dirty="0">
                <a:solidFill>
                  <a:prstClr val="black"/>
                </a:solidFill>
              </a:rPr>
              <a:t>common cause </a:t>
            </a:r>
            <a:r>
              <a:rPr lang="en-US" sz="2400" dirty="0" smtClean="0">
                <a:solidFill>
                  <a:prstClr val="black"/>
                </a:solidFill>
              </a:rPr>
              <a:t>is </a:t>
            </a:r>
            <a:r>
              <a:rPr lang="en-US" sz="2400" dirty="0">
                <a:solidFill>
                  <a:prstClr val="black"/>
                </a:solidFill>
              </a:rPr>
              <a:t>chronic pancreatitis (CP), </a:t>
            </a:r>
            <a:r>
              <a:rPr lang="en-US" sz="2400" dirty="0" smtClean="0">
                <a:solidFill>
                  <a:prstClr val="black"/>
                </a:solidFill>
              </a:rPr>
              <a:t>found </a:t>
            </a:r>
            <a:r>
              <a:rPr lang="en-US" sz="2400" dirty="0">
                <a:solidFill>
                  <a:prstClr val="black"/>
                </a:solidFill>
              </a:rPr>
              <a:t>in 78.5% of </a:t>
            </a:r>
            <a:r>
              <a:rPr lang="en-US" sz="2400" dirty="0" smtClean="0">
                <a:solidFill>
                  <a:prstClr val="black"/>
                </a:solidFill>
              </a:rPr>
              <a:t>T3cDM</a:t>
            </a:r>
          </a:p>
          <a:p>
            <a:pPr marL="285750" indent="-285750">
              <a:buFont typeface="Arial" panose="020B0604020202020204" pitchFamily="34" charset="0"/>
              <a:buChar char="•"/>
            </a:pPr>
            <a:r>
              <a:rPr lang="en-US" sz="2400" dirty="0" smtClean="0">
                <a:solidFill>
                  <a:prstClr val="black"/>
                </a:solidFill>
              </a:rPr>
              <a:t>BMI </a:t>
            </a:r>
            <a:r>
              <a:rPr lang="en-US" sz="2400" dirty="0">
                <a:solidFill>
                  <a:prstClr val="black"/>
                </a:solidFill>
              </a:rPr>
              <a:t>&lt;25 kg/ m2 or </a:t>
            </a:r>
            <a:r>
              <a:rPr lang="en-US" sz="2400" dirty="0" smtClean="0">
                <a:solidFill>
                  <a:prstClr val="black"/>
                </a:solidFill>
              </a:rPr>
              <a:t>absence </a:t>
            </a:r>
            <a:r>
              <a:rPr lang="en-US" sz="2400" dirty="0">
                <a:solidFill>
                  <a:prstClr val="black"/>
                </a:solidFill>
              </a:rPr>
              <a:t>of </a:t>
            </a:r>
            <a:r>
              <a:rPr lang="en-US" sz="2400" dirty="0" smtClean="0">
                <a:solidFill>
                  <a:prstClr val="black"/>
                </a:solidFill>
              </a:rPr>
              <a:t> </a:t>
            </a:r>
            <a:r>
              <a:rPr lang="en-US" sz="2400" dirty="0">
                <a:solidFill>
                  <a:prstClr val="black"/>
                </a:solidFill>
              </a:rPr>
              <a:t>family history of diabetes might </a:t>
            </a:r>
            <a:r>
              <a:rPr lang="en-US" sz="2400" dirty="0" smtClean="0">
                <a:solidFill>
                  <a:prstClr val="black"/>
                </a:solidFill>
              </a:rPr>
              <a:t>raise  </a:t>
            </a:r>
            <a:r>
              <a:rPr lang="en-US" sz="2400" dirty="0">
                <a:solidFill>
                  <a:prstClr val="black"/>
                </a:solidFill>
              </a:rPr>
              <a:t>suspicion of </a:t>
            </a:r>
            <a:r>
              <a:rPr lang="en-US" sz="2400" dirty="0" smtClean="0">
                <a:solidFill>
                  <a:prstClr val="black"/>
                </a:solidFill>
              </a:rPr>
              <a:t>T3cDM</a:t>
            </a:r>
          </a:p>
          <a:p>
            <a:pPr marL="285750" indent="-285750">
              <a:buFont typeface="Arial" panose="020B0604020202020204" pitchFamily="34" charset="0"/>
              <a:buChar char="•"/>
            </a:pPr>
            <a:r>
              <a:rPr lang="en-US" sz="2400" dirty="0">
                <a:solidFill>
                  <a:prstClr val="black"/>
                </a:solidFill>
              </a:rPr>
              <a:t>Clinical features, such as “brittle diabetes” due to problems with </a:t>
            </a:r>
            <a:r>
              <a:rPr lang="en-US" sz="2400" dirty="0" err="1">
                <a:solidFill>
                  <a:prstClr val="black"/>
                </a:solidFill>
              </a:rPr>
              <a:t>hypoglycaemia</a:t>
            </a:r>
            <a:r>
              <a:rPr lang="en-US" sz="2400" dirty="0">
                <a:solidFill>
                  <a:prstClr val="black"/>
                </a:solidFill>
              </a:rPr>
              <a:t> </a:t>
            </a:r>
            <a:r>
              <a:rPr lang="en-US" sz="2400" dirty="0" smtClean="0">
                <a:solidFill>
                  <a:prstClr val="black"/>
                </a:solidFill>
              </a:rPr>
              <a:t> </a:t>
            </a:r>
            <a:r>
              <a:rPr lang="en-US" sz="2400" dirty="0">
                <a:solidFill>
                  <a:prstClr val="black"/>
                </a:solidFill>
              </a:rPr>
              <a:t>and serologic markers (e.g., postprandial pancreatic polypeptide deficiency</a:t>
            </a:r>
            <a:r>
              <a:rPr lang="en-US" sz="2400" dirty="0" smtClean="0">
                <a:solidFill>
                  <a:prstClr val="black"/>
                </a:solidFill>
              </a:rPr>
              <a:t>)</a:t>
            </a:r>
          </a:p>
          <a:p>
            <a:pPr marL="285750" indent="-285750">
              <a:buFont typeface="Arial" panose="020B0604020202020204" pitchFamily="34" charset="0"/>
              <a:buChar char="•"/>
            </a:pPr>
            <a:r>
              <a:rPr lang="en-US" sz="2400" dirty="0">
                <a:solidFill>
                  <a:prstClr val="black"/>
                </a:solidFill>
              </a:rPr>
              <a:t>Absence of pancreatic polypeptide response to </a:t>
            </a:r>
            <a:r>
              <a:rPr lang="en-US" sz="2400" dirty="0" smtClean="0">
                <a:solidFill>
                  <a:prstClr val="black"/>
                </a:solidFill>
              </a:rPr>
              <a:t>mix nutrition </a:t>
            </a:r>
            <a:r>
              <a:rPr lang="en-US" sz="2400" dirty="0">
                <a:solidFill>
                  <a:prstClr val="black"/>
                </a:solidFill>
              </a:rPr>
              <a:t>ingestion seems to be specific diagnostic criteria of type </a:t>
            </a:r>
            <a:r>
              <a:rPr lang="en-US" sz="2400" dirty="0" smtClean="0">
                <a:solidFill>
                  <a:prstClr val="black"/>
                </a:solidFill>
              </a:rPr>
              <a:t>3cDM</a:t>
            </a:r>
          </a:p>
          <a:p>
            <a:pPr marL="285750" indent="-285750">
              <a:buFont typeface="Arial" panose="020B0604020202020204" pitchFamily="34" charset="0"/>
              <a:buChar char="•"/>
            </a:pPr>
            <a:r>
              <a:rPr lang="en-US" sz="2400" dirty="0">
                <a:solidFill>
                  <a:prstClr val="black"/>
                </a:solidFill>
              </a:rPr>
              <a:t>CP and DM - both are risk factors for the development of pancreatic cancer - combined presence increases the risk for the disease by </a:t>
            </a:r>
            <a:r>
              <a:rPr lang="en-US" sz="2400" dirty="0" smtClean="0">
                <a:solidFill>
                  <a:prstClr val="black"/>
                </a:solidFill>
              </a:rPr>
              <a:t>33-fold</a:t>
            </a:r>
          </a:p>
        </p:txBody>
      </p:sp>
      <p:sp>
        <p:nvSpPr>
          <p:cNvPr id="5" name="TextBox 4"/>
          <p:cNvSpPr txBox="1"/>
          <p:nvPr/>
        </p:nvSpPr>
        <p:spPr>
          <a:xfrm>
            <a:off x="1079500" y="6400800"/>
            <a:ext cx="3679212" cy="261610"/>
          </a:xfrm>
          <a:prstGeom prst="rect">
            <a:avLst/>
          </a:prstGeom>
          <a:noFill/>
        </p:spPr>
        <p:txBody>
          <a:bodyPr wrap="none" rtlCol="0">
            <a:spAutoFit/>
          </a:bodyPr>
          <a:lstStyle/>
          <a:p>
            <a:r>
              <a:rPr lang="ms-MY" sz="1100" dirty="0" smtClean="0">
                <a:solidFill>
                  <a:prstClr val="black"/>
                </a:solidFill>
              </a:rPr>
              <a:t>Vujasinovic et al </a:t>
            </a:r>
            <a:r>
              <a:rPr lang="en-US" sz="1100" dirty="0" smtClean="0">
                <a:solidFill>
                  <a:prstClr val="black"/>
                </a:solidFill>
              </a:rPr>
              <a:t>JOP</a:t>
            </a:r>
            <a:r>
              <a:rPr lang="en-US" sz="1100" dirty="0">
                <a:solidFill>
                  <a:prstClr val="black"/>
                </a:solidFill>
              </a:rPr>
              <a:t>. J Pancreas </a:t>
            </a:r>
            <a:r>
              <a:rPr lang="en-US" sz="1100" dirty="0" smtClean="0">
                <a:solidFill>
                  <a:prstClr val="black"/>
                </a:solidFill>
              </a:rPr>
              <a:t>2016 </a:t>
            </a:r>
            <a:r>
              <a:rPr lang="en-US" sz="1100" dirty="0">
                <a:solidFill>
                  <a:prstClr val="black"/>
                </a:solidFill>
              </a:rPr>
              <a:t>May 09; 17(3):263-268</a:t>
            </a:r>
            <a:endParaRPr lang="ms-MY" sz="1100" dirty="0">
              <a:solidFill>
                <a:prstClr val="black"/>
              </a:solidFill>
            </a:endParaRPr>
          </a:p>
        </p:txBody>
      </p:sp>
      <p:sp>
        <p:nvSpPr>
          <p:cNvPr id="2" name="TextBox 1"/>
          <p:cNvSpPr txBox="1"/>
          <p:nvPr/>
        </p:nvSpPr>
        <p:spPr>
          <a:xfrm flipH="1">
            <a:off x="439417" y="0"/>
            <a:ext cx="8094982" cy="707886"/>
          </a:xfrm>
          <a:prstGeom prst="rect">
            <a:avLst/>
          </a:prstGeom>
          <a:noFill/>
        </p:spPr>
        <p:txBody>
          <a:bodyPr wrap="square" rtlCol="0">
            <a:spAutoFit/>
          </a:bodyPr>
          <a:lstStyle/>
          <a:p>
            <a:r>
              <a:rPr lang="en-US" sz="4000" b="1" dirty="0">
                <a:solidFill>
                  <a:prstClr val="black"/>
                </a:solidFill>
              </a:rPr>
              <a:t>DM secondary to pancreatic diseases</a:t>
            </a:r>
            <a:endParaRPr lang="ms-MY" sz="4000" b="1" dirty="0">
              <a:solidFill>
                <a:prstClr val="black"/>
              </a:solidFill>
            </a:endParaRPr>
          </a:p>
        </p:txBody>
      </p:sp>
    </p:spTree>
    <p:extLst>
      <p:ext uri="{BB962C8B-B14F-4D97-AF65-F5344CB8AC3E}">
        <p14:creationId xmlns:p14="http://schemas.microsoft.com/office/powerpoint/2010/main" val="401513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23455" y="1375064"/>
            <a:ext cx="8257309"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solidFill>
                  <a:prstClr val="black"/>
                </a:solidFill>
              </a:rPr>
              <a:t>Prevalence in both type I (25–74%) and type II (28–54%) diabetes</a:t>
            </a:r>
          </a:p>
          <a:p>
            <a:pPr marL="285750" indent="-285750">
              <a:buFont typeface="Arial" panose="020B0604020202020204" pitchFamily="34" charset="0"/>
              <a:buChar char="•"/>
            </a:pPr>
            <a:r>
              <a:rPr lang="en-US" sz="2200" dirty="0" smtClean="0">
                <a:solidFill>
                  <a:prstClr val="black"/>
                </a:solidFill>
              </a:rPr>
              <a:t>Risk factors - long disease duration, high insulin requirement and poor glycemic control</a:t>
            </a:r>
          </a:p>
          <a:p>
            <a:pPr marL="285750" indent="-285750">
              <a:buFont typeface="Arial" panose="020B0604020202020204" pitchFamily="34" charset="0"/>
              <a:buChar char="•"/>
            </a:pPr>
            <a:r>
              <a:rPr lang="en-US" sz="2200" dirty="0">
                <a:solidFill>
                  <a:prstClr val="black"/>
                </a:solidFill>
              </a:rPr>
              <a:t>C</a:t>
            </a:r>
            <a:r>
              <a:rPr lang="en-US" sz="2200" dirty="0" smtClean="0">
                <a:solidFill>
                  <a:prstClr val="black"/>
                </a:solidFill>
              </a:rPr>
              <a:t>hronic pancreatitis patients may suffer from type III diabetes characterized by destruction of islet cells by inflammatory and fibrotic injury</a:t>
            </a:r>
          </a:p>
          <a:p>
            <a:pPr marL="285750" indent="-285750">
              <a:buFont typeface="Arial" panose="020B0604020202020204" pitchFamily="34" charset="0"/>
              <a:buChar char="•"/>
            </a:pPr>
            <a:r>
              <a:rPr lang="en-US" sz="2200" dirty="0" smtClean="0">
                <a:solidFill>
                  <a:prstClr val="black"/>
                </a:solidFill>
              </a:rPr>
              <a:t>Type III diabetes differs from type I diabetes as damage of pancreatic islets not limited to insulin secreting beta cells but more diffused as also affects glucagon and pancreatic polypeptide secreting alpha and PP cells.</a:t>
            </a:r>
          </a:p>
          <a:p>
            <a:pPr marL="285750" indent="-285750">
              <a:buFont typeface="Arial" panose="020B0604020202020204" pitchFamily="34" charset="0"/>
              <a:buChar char="•"/>
            </a:pPr>
            <a:r>
              <a:rPr lang="en-US" sz="2200" dirty="0" smtClean="0">
                <a:solidFill>
                  <a:prstClr val="black"/>
                </a:solidFill>
              </a:rPr>
              <a:t>Type I diabetes patients, prevalence of both severe (10–30%) and moderate (22–56%) PEI seems higher than in children, possibly suggesting that exocrine pancreatic function decreases in parallel with the duration of disease and increase in insulin requirement</a:t>
            </a:r>
            <a:endParaRPr lang="en-US" sz="2200" dirty="0">
              <a:solidFill>
                <a:prstClr val="black"/>
              </a:solidFill>
            </a:endParaRPr>
          </a:p>
        </p:txBody>
      </p:sp>
      <p:sp>
        <p:nvSpPr>
          <p:cNvPr id="3" name="TextBox 2"/>
          <p:cNvSpPr txBox="1"/>
          <p:nvPr/>
        </p:nvSpPr>
        <p:spPr>
          <a:xfrm>
            <a:off x="775837" y="6373117"/>
            <a:ext cx="4312399" cy="261610"/>
          </a:xfrm>
          <a:prstGeom prst="rect">
            <a:avLst/>
          </a:prstGeom>
          <a:noFill/>
        </p:spPr>
        <p:txBody>
          <a:bodyPr wrap="none" rtlCol="0">
            <a:spAutoFit/>
          </a:bodyPr>
          <a:lstStyle/>
          <a:p>
            <a:r>
              <a:rPr lang="en-US" sz="1100" dirty="0" err="1" smtClean="0">
                <a:solidFill>
                  <a:prstClr val="black"/>
                </a:solidFill>
              </a:rPr>
              <a:t>Piciucchi</a:t>
            </a:r>
            <a:r>
              <a:rPr lang="en-US" sz="1100" dirty="0" smtClean="0">
                <a:solidFill>
                  <a:prstClr val="black"/>
                </a:solidFill>
              </a:rPr>
              <a:t> et al  </a:t>
            </a:r>
            <a:r>
              <a:rPr lang="en-US" sz="1100" dirty="0" err="1" smtClean="0">
                <a:solidFill>
                  <a:prstClr val="black"/>
                </a:solidFill>
              </a:rPr>
              <a:t>Int</a:t>
            </a:r>
            <a:r>
              <a:rPr lang="en-US" sz="1100" dirty="0" smtClean="0">
                <a:solidFill>
                  <a:prstClr val="black"/>
                </a:solidFill>
              </a:rPr>
              <a:t> J </a:t>
            </a:r>
            <a:r>
              <a:rPr lang="en-US" sz="1100" dirty="0" err="1" smtClean="0">
                <a:solidFill>
                  <a:prstClr val="black"/>
                </a:solidFill>
              </a:rPr>
              <a:t>Endocrinol</a:t>
            </a:r>
            <a:r>
              <a:rPr lang="en-US" sz="1100" dirty="0" smtClean="0">
                <a:solidFill>
                  <a:prstClr val="black"/>
                </a:solidFill>
              </a:rPr>
              <a:t> 2015 Mar 29. </a:t>
            </a:r>
            <a:r>
              <a:rPr lang="en-US" sz="1100" dirty="0" err="1" smtClean="0">
                <a:solidFill>
                  <a:prstClr val="black"/>
                </a:solidFill>
              </a:rPr>
              <a:t>doi</a:t>
            </a:r>
            <a:r>
              <a:rPr lang="en-US" sz="1100" dirty="0" smtClean="0">
                <a:solidFill>
                  <a:prstClr val="black"/>
                </a:solidFill>
              </a:rPr>
              <a:t>:  10.1155/2015/595649</a:t>
            </a:r>
          </a:p>
        </p:txBody>
      </p:sp>
      <p:sp>
        <p:nvSpPr>
          <p:cNvPr id="4" name="TextBox 3"/>
          <p:cNvSpPr txBox="1"/>
          <p:nvPr/>
        </p:nvSpPr>
        <p:spPr>
          <a:xfrm>
            <a:off x="577735" y="250259"/>
            <a:ext cx="7776993" cy="1077218"/>
          </a:xfrm>
          <a:prstGeom prst="rect">
            <a:avLst/>
          </a:prstGeom>
          <a:noFill/>
        </p:spPr>
        <p:txBody>
          <a:bodyPr wrap="square" rtlCol="0">
            <a:spAutoFit/>
          </a:bodyPr>
          <a:lstStyle/>
          <a:p>
            <a:r>
              <a:rPr lang="en-US" sz="3200" b="1" dirty="0" smtClean="0">
                <a:solidFill>
                  <a:prstClr val="black"/>
                </a:solidFill>
              </a:rPr>
              <a:t>Diabetes Mellitus &amp; Pancreatic Exocrine Insufficiency (PEI)</a:t>
            </a:r>
            <a:endParaRPr lang="ms-MY" sz="3200" b="1" dirty="0">
              <a:solidFill>
                <a:prstClr val="black"/>
              </a:solidFill>
            </a:endParaRPr>
          </a:p>
        </p:txBody>
      </p:sp>
    </p:spTree>
    <p:extLst>
      <p:ext uri="{BB962C8B-B14F-4D97-AF65-F5344CB8AC3E}">
        <p14:creationId xmlns:p14="http://schemas.microsoft.com/office/powerpoint/2010/main" val="4116326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71501" y="876300"/>
            <a:ext cx="8064500" cy="4585871"/>
          </a:xfrm>
          <a:prstGeom prst="rect">
            <a:avLst/>
          </a:prstGeom>
          <a:noFill/>
        </p:spPr>
        <p:txBody>
          <a:bodyPr wrap="square" rtlCol="0">
            <a:spAutoFit/>
          </a:bodyPr>
          <a:lstStyle/>
          <a:p>
            <a:r>
              <a:rPr lang="en-US" b="1" dirty="0">
                <a:solidFill>
                  <a:prstClr val="black"/>
                </a:solidFill>
              </a:rPr>
              <a:t>       </a:t>
            </a:r>
            <a:endParaRPr lang="en-US" sz="3200" b="1" dirty="0">
              <a:solidFill>
                <a:prstClr val="black"/>
              </a:solidFill>
            </a:endParaRPr>
          </a:p>
          <a:p>
            <a:pPr marL="285750" indent="-285750">
              <a:buFont typeface="Arial" panose="020B0604020202020204" pitchFamily="34" charset="0"/>
              <a:buChar char="•"/>
            </a:pPr>
            <a:r>
              <a:rPr lang="en-US" sz="3200" dirty="0" smtClean="0">
                <a:solidFill>
                  <a:prstClr val="black"/>
                </a:solidFill>
              </a:rPr>
              <a:t>Symptoms </a:t>
            </a:r>
            <a:r>
              <a:rPr lang="en-US" sz="3200" dirty="0">
                <a:solidFill>
                  <a:prstClr val="black"/>
                </a:solidFill>
              </a:rPr>
              <a:t>of EPI </a:t>
            </a:r>
            <a:r>
              <a:rPr lang="en-US" sz="3200" dirty="0" smtClean="0">
                <a:solidFill>
                  <a:prstClr val="black"/>
                </a:solidFill>
              </a:rPr>
              <a:t>related to </a:t>
            </a:r>
            <a:r>
              <a:rPr lang="en-US" sz="3200" dirty="0" err="1" smtClean="0">
                <a:solidFill>
                  <a:prstClr val="black"/>
                </a:solidFill>
              </a:rPr>
              <a:t>maldigestion</a:t>
            </a:r>
            <a:r>
              <a:rPr lang="en-US" sz="3200" dirty="0" smtClean="0">
                <a:solidFill>
                  <a:prstClr val="black"/>
                </a:solidFill>
              </a:rPr>
              <a:t> and </a:t>
            </a:r>
            <a:r>
              <a:rPr lang="en-US" sz="3200" dirty="0" err="1" smtClean="0">
                <a:solidFill>
                  <a:prstClr val="black"/>
                </a:solidFill>
              </a:rPr>
              <a:t>malabsorption</a:t>
            </a:r>
            <a:r>
              <a:rPr lang="en-US" sz="3200" dirty="0" smtClean="0">
                <a:solidFill>
                  <a:prstClr val="black"/>
                </a:solidFill>
              </a:rPr>
              <a:t>  </a:t>
            </a:r>
          </a:p>
          <a:p>
            <a:r>
              <a:rPr lang="en-US" sz="3200" dirty="0">
                <a:solidFill>
                  <a:prstClr val="black"/>
                </a:solidFill>
              </a:rPr>
              <a:t> </a:t>
            </a:r>
            <a:r>
              <a:rPr lang="en-US" sz="3200" dirty="0" smtClean="0">
                <a:solidFill>
                  <a:prstClr val="black"/>
                </a:solidFill>
              </a:rPr>
              <a:t>     (a)  </a:t>
            </a:r>
            <a:r>
              <a:rPr lang="en-US" sz="3200" dirty="0" err="1" smtClean="0">
                <a:solidFill>
                  <a:prstClr val="black"/>
                </a:solidFill>
              </a:rPr>
              <a:t>Diarrhoea</a:t>
            </a:r>
            <a:endParaRPr lang="en-US" sz="3200" dirty="0">
              <a:solidFill>
                <a:prstClr val="black"/>
              </a:solidFill>
            </a:endParaRPr>
          </a:p>
          <a:p>
            <a:r>
              <a:rPr lang="en-US" sz="3200" dirty="0" smtClean="0">
                <a:solidFill>
                  <a:prstClr val="black"/>
                </a:solidFill>
              </a:rPr>
              <a:t>      (b)  Loss </a:t>
            </a:r>
            <a:r>
              <a:rPr lang="en-US" sz="3200" dirty="0">
                <a:solidFill>
                  <a:prstClr val="black"/>
                </a:solidFill>
              </a:rPr>
              <a:t>of appetite</a:t>
            </a:r>
          </a:p>
          <a:p>
            <a:r>
              <a:rPr lang="en-US" sz="3200" dirty="0" smtClean="0">
                <a:solidFill>
                  <a:prstClr val="black"/>
                </a:solidFill>
              </a:rPr>
              <a:t>      (c)  Weight </a:t>
            </a:r>
            <a:r>
              <a:rPr lang="en-US" sz="3200" dirty="0">
                <a:solidFill>
                  <a:prstClr val="black"/>
                </a:solidFill>
              </a:rPr>
              <a:t>loss</a:t>
            </a:r>
          </a:p>
          <a:p>
            <a:r>
              <a:rPr lang="en-US" sz="3200" dirty="0" smtClean="0">
                <a:solidFill>
                  <a:prstClr val="black"/>
                </a:solidFill>
              </a:rPr>
              <a:t>      (d)  Steatorrhea </a:t>
            </a:r>
            <a:endParaRPr lang="en-US" sz="3200" dirty="0">
              <a:solidFill>
                <a:prstClr val="black"/>
              </a:solidFill>
            </a:endParaRPr>
          </a:p>
          <a:p>
            <a:r>
              <a:rPr lang="en-US" sz="3200" dirty="0" smtClean="0">
                <a:solidFill>
                  <a:prstClr val="black"/>
                </a:solidFill>
              </a:rPr>
              <a:t>      (e)  Flatulence</a:t>
            </a:r>
            <a:endParaRPr lang="en-US" sz="3200" dirty="0">
              <a:solidFill>
                <a:prstClr val="black"/>
              </a:solidFill>
            </a:endParaRPr>
          </a:p>
          <a:p>
            <a:r>
              <a:rPr lang="en-US" sz="3200" dirty="0" smtClean="0">
                <a:solidFill>
                  <a:prstClr val="black"/>
                </a:solidFill>
              </a:rPr>
              <a:t>      (f)   Abdominal </a:t>
            </a:r>
            <a:r>
              <a:rPr lang="en-US" sz="3200" dirty="0">
                <a:solidFill>
                  <a:prstClr val="black"/>
                </a:solidFill>
              </a:rPr>
              <a:t>pain </a:t>
            </a:r>
          </a:p>
          <a:p>
            <a:endParaRPr lang="ms-MY" dirty="0">
              <a:solidFill>
                <a:prstClr val="black"/>
              </a:solidFill>
            </a:endParaRPr>
          </a:p>
        </p:txBody>
      </p:sp>
      <p:sp>
        <p:nvSpPr>
          <p:cNvPr id="2" name="TextBox 1"/>
          <p:cNvSpPr txBox="1"/>
          <p:nvPr/>
        </p:nvSpPr>
        <p:spPr>
          <a:xfrm>
            <a:off x="673100" y="339435"/>
            <a:ext cx="4277453" cy="769441"/>
          </a:xfrm>
          <a:prstGeom prst="rect">
            <a:avLst/>
          </a:prstGeom>
          <a:noFill/>
        </p:spPr>
        <p:txBody>
          <a:bodyPr wrap="none" rtlCol="0">
            <a:spAutoFit/>
          </a:bodyPr>
          <a:lstStyle/>
          <a:p>
            <a:r>
              <a:rPr lang="en-US" sz="4400" b="1" dirty="0">
                <a:solidFill>
                  <a:prstClr val="black"/>
                </a:solidFill>
              </a:rPr>
              <a:t>Symptoms of EPI</a:t>
            </a:r>
            <a:r>
              <a:rPr lang="en-US" sz="4000" b="1" dirty="0">
                <a:solidFill>
                  <a:prstClr val="black"/>
                </a:solidFill>
              </a:rPr>
              <a:t> </a:t>
            </a:r>
            <a:r>
              <a:rPr lang="en-US" b="1" dirty="0">
                <a:solidFill>
                  <a:prstClr val="black"/>
                </a:solidFill>
              </a:rPr>
              <a:t> </a:t>
            </a:r>
            <a:endParaRPr lang="ms-MY" dirty="0">
              <a:solidFill>
                <a:prstClr val="black"/>
              </a:solidFill>
            </a:endParaRPr>
          </a:p>
        </p:txBody>
      </p:sp>
    </p:spTree>
    <p:extLst>
      <p:ext uri="{BB962C8B-B14F-4D97-AF65-F5344CB8AC3E}">
        <p14:creationId xmlns:p14="http://schemas.microsoft.com/office/powerpoint/2010/main" val="182305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 y="814389"/>
            <a:ext cx="9144000" cy="4965436"/>
          </a:xfrm>
          <a:prstGeom prst="rect">
            <a:avLst/>
          </a:prstGeom>
          <a:noFill/>
          <a:ln w="9525">
            <a:noFill/>
            <a:miter lim="800000"/>
            <a:headEnd/>
            <a:tailEnd/>
          </a:ln>
          <a:effectLst/>
        </p:spPr>
      </p:pic>
      <p:sp>
        <p:nvSpPr>
          <p:cNvPr id="3" name="TextBox 2"/>
          <p:cNvSpPr txBox="1"/>
          <p:nvPr/>
        </p:nvSpPr>
        <p:spPr>
          <a:xfrm>
            <a:off x="374072" y="6345382"/>
            <a:ext cx="4779819" cy="253916"/>
          </a:xfrm>
          <a:prstGeom prst="rect">
            <a:avLst/>
          </a:prstGeom>
          <a:noFill/>
        </p:spPr>
        <p:txBody>
          <a:bodyPr wrap="square" rtlCol="0">
            <a:spAutoFit/>
          </a:bodyPr>
          <a:lstStyle/>
          <a:p>
            <a:r>
              <a:rPr lang="de-DE" sz="1050" dirty="0" smtClean="0">
                <a:solidFill>
                  <a:prstClr val="black"/>
                </a:solidFill>
              </a:rPr>
              <a:t>Talukdar &amp; Reddy </a:t>
            </a:r>
            <a:r>
              <a:rPr lang="en-US" sz="1050" dirty="0" smtClean="0">
                <a:solidFill>
                  <a:prstClr val="black"/>
                </a:solidFill>
              </a:rPr>
              <a:t>Journal of The Association of Physicians of India Vol. 65 Sept 2017</a:t>
            </a:r>
            <a:endParaRPr lang="en-US" sz="1050" dirty="0">
              <a:solidFill>
                <a:prstClr val="black"/>
              </a:solidFill>
            </a:endParaRPr>
          </a:p>
        </p:txBody>
      </p:sp>
    </p:spTree>
    <p:extLst>
      <p:ext uri="{BB962C8B-B14F-4D97-AF65-F5344CB8AC3E}">
        <p14:creationId xmlns:p14="http://schemas.microsoft.com/office/powerpoint/2010/main" val="2729509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ms-MY" sz="4000" dirty="0">
                <a:latin typeface="Arial" panose="020B0604020202020204" pitchFamily="34" charset="0"/>
              </a:rPr>
              <a:t>Drug or chemical </a:t>
            </a:r>
            <a:r>
              <a:rPr lang="ms-MY" sz="4000" dirty="0" smtClean="0">
                <a:latin typeface="Arial" panose="020B0604020202020204" pitchFamily="34" charset="0"/>
              </a:rPr>
              <a:t>induced diabetes</a:t>
            </a:r>
            <a:endParaRPr lang="ms-MY" sz="4000" dirty="0"/>
          </a:p>
        </p:txBody>
      </p:sp>
      <p:sp>
        <p:nvSpPr>
          <p:cNvPr id="3" name="Content Placeholder 2"/>
          <p:cNvSpPr>
            <a:spLocks noGrp="1"/>
          </p:cNvSpPr>
          <p:nvPr>
            <p:ph idx="1"/>
          </p:nvPr>
        </p:nvSpPr>
        <p:spPr>
          <a:xfrm>
            <a:off x="457200" y="1340768"/>
            <a:ext cx="8229600" cy="4525963"/>
          </a:xfrm>
        </p:spPr>
        <p:txBody>
          <a:bodyPr/>
          <a:lstStyle/>
          <a:p>
            <a:pPr marL="0" indent="0">
              <a:buNone/>
            </a:pPr>
            <a:r>
              <a:rPr lang="ms-MY" sz="2800" dirty="0" smtClean="0">
                <a:latin typeface="Arial" panose="020B0604020202020204" pitchFamily="34" charset="0"/>
              </a:rPr>
              <a:t>1</a:t>
            </a:r>
            <a:r>
              <a:rPr lang="ms-MY" sz="2800" dirty="0">
                <a:latin typeface="Arial" panose="020B0604020202020204" pitchFamily="34" charset="0"/>
              </a:rPr>
              <a:t>. </a:t>
            </a:r>
            <a:r>
              <a:rPr lang="ms-MY" sz="2800" dirty="0" smtClean="0">
                <a:latin typeface="Arial" panose="020B0604020202020204" pitchFamily="34" charset="0"/>
              </a:rPr>
              <a:t>Vacor</a:t>
            </a:r>
          </a:p>
          <a:p>
            <a:pPr marL="0" indent="0">
              <a:buNone/>
            </a:pPr>
            <a:r>
              <a:rPr lang="ms-MY" sz="2800" dirty="0" smtClean="0">
                <a:latin typeface="Arial" panose="020B0604020202020204" pitchFamily="34" charset="0"/>
              </a:rPr>
              <a:t>2</a:t>
            </a:r>
            <a:r>
              <a:rPr lang="ms-MY" sz="2800" dirty="0">
                <a:latin typeface="Arial" panose="020B0604020202020204" pitchFamily="34" charset="0"/>
              </a:rPr>
              <a:t>. </a:t>
            </a:r>
            <a:r>
              <a:rPr lang="ms-MY" sz="2800" dirty="0" smtClean="0">
                <a:latin typeface="Arial" panose="020B0604020202020204" pitchFamily="34" charset="0"/>
              </a:rPr>
              <a:t>Pentamidine</a:t>
            </a:r>
          </a:p>
          <a:p>
            <a:pPr marL="0" indent="0">
              <a:buNone/>
            </a:pPr>
            <a:r>
              <a:rPr lang="ms-MY" sz="2800" dirty="0" smtClean="0">
                <a:latin typeface="Arial" panose="020B0604020202020204" pitchFamily="34" charset="0"/>
              </a:rPr>
              <a:t>3</a:t>
            </a:r>
            <a:r>
              <a:rPr lang="ms-MY" sz="2800" dirty="0">
                <a:latin typeface="Arial" panose="020B0604020202020204" pitchFamily="34" charset="0"/>
              </a:rPr>
              <a:t>. Nicotinic </a:t>
            </a:r>
            <a:r>
              <a:rPr lang="ms-MY" sz="2800" dirty="0" smtClean="0">
                <a:latin typeface="Arial" panose="020B0604020202020204" pitchFamily="34" charset="0"/>
              </a:rPr>
              <a:t>acid</a:t>
            </a:r>
          </a:p>
          <a:p>
            <a:pPr marL="0" indent="0">
              <a:buNone/>
            </a:pPr>
            <a:r>
              <a:rPr lang="ms-MY" sz="2800" dirty="0" smtClean="0">
                <a:latin typeface="Arial" panose="020B0604020202020204" pitchFamily="34" charset="0"/>
              </a:rPr>
              <a:t>4</a:t>
            </a:r>
            <a:r>
              <a:rPr lang="ms-MY" sz="2800" dirty="0">
                <a:latin typeface="Arial" panose="020B0604020202020204" pitchFamily="34" charset="0"/>
              </a:rPr>
              <a:t>. </a:t>
            </a:r>
            <a:r>
              <a:rPr lang="ms-MY" sz="2800" dirty="0" smtClean="0">
                <a:latin typeface="Arial" panose="020B0604020202020204" pitchFamily="34" charset="0"/>
              </a:rPr>
              <a:t>Glucocorticoids</a:t>
            </a:r>
          </a:p>
          <a:p>
            <a:pPr marL="0" indent="0">
              <a:buNone/>
            </a:pPr>
            <a:r>
              <a:rPr lang="ms-MY" sz="2800" dirty="0" smtClean="0">
                <a:latin typeface="Arial" panose="020B0604020202020204" pitchFamily="34" charset="0"/>
              </a:rPr>
              <a:t>5</a:t>
            </a:r>
            <a:r>
              <a:rPr lang="ms-MY" sz="2800" dirty="0">
                <a:latin typeface="Arial" panose="020B0604020202020204" pitchFamily="34" charset="0"/>
              </a:rPr>
              <a:t>. Thyroid </a:t>
            </a:r>
            <a:r>
              <a:rPr lang="ms-MY" sz="2800" dirty="0" smtClean="0">
                <a:latin typeface="Arial" panose="020B0604020202020204" pitchFamily="34" charset="0"/>
              </a:rPr>
              <a:t>hormone</a:t>
            </a:r>
          </a:p>
          <a:p>
            <a:pPr marL="0" indent="0">
              <a:buNone/>
            </a:pPr>
            <a:r>
              <a:rPr lang="ms-MY" sz="2800" dirty="0" smtClean="0">
                <a:latin typeface="Arial" panose="020B0604020202020204" pitchFamily="34" charset="0"/>
              </a:rPr>
              <a:t>6</a:t>
            </a:r>
            <a:r>
              <a:rPr lang="ms-MY" sz="2800" dirty="0">
                <a:latin typeface="Arial" panose="020B0604020202020204" pitchFamily="34" charset="0"/>
              </a:rPr>
              <a:t>. </a:t>
            </a:r>
            <a:r>
              <a:rPr lang="ms-MY" sz="2800" dirty="0" smtClean="0">
                <a:latin typeface="Arial" panose="020B0604020202020204" pitchFamily="34" charset="0"/>
              </a:rPr>
              <a:t>Diazoxide</a:t>
            </a:r>
          </a:p>
          <a:p>
            <a:pPr marL="0" indent="0">
              <a:buNone/>
            </a:pPr>
            <a:r>
              <a:rPr lang="ms-MY" sz="2800" dirty="0" smtClean="0">
                <a:latin typeface="Arial" panose="020B0604020202020204" pitchFamily="34" charset="0"/>
              </a:rPr>
              <a:t>7.b-Adrenergic agonists</a:t>
            </a:r>
          </a:p>
          <a:p>
            <a:pPr marL="0" indent="0">
              <a:buNone/>
            </a:pPr>
            <a:r>
              <a:rPr lang="ms-MY" sz="2800" dirty="0" smtClean="0">
                <a:latin typeface="Arial" panose="020B0604020202020204" pitchFamily="34" charset="0"/>
              </a:rPr>
              <a:t>8</a:t>
            </a:r>
            <a:r>
              <a:rPr lang="ms-MY" sz="2800" dirty="0">
                <a:latin typeface="Arial" panose="020B0604020202020204" pitchFamily="34" charset="0"/>
              </a:rPr>
              <a:t>. </a:t>
            </a:r>
            <a:r>
              <a:rPr lang="ms-MY" sz="2800" dirty="0" smtClean="0">
                <a:latin typeface="Arial" panose="020B0604020202020204" pitchFamily="34" charset="0"/>
              </a:rPr>
              <a:t>Thiazides</a:t>
            </a:r>
          </a:p>
          <a:p>
            <a:pPr marL="0" indent="0">
              <a:buNone/>
            </a:pPr>
            <a:r>
              <a:rPr lang="ms-MY" sz="2800" dirty="0" smtClean="0">
                <a:latin typeface="Arial" panose="020B0604020202020204" pitchFamily="34" charset="0"/>
              </a:rPr>
              <a:t>9</a:t>
            </a:r>
            <a:r>
              <a:rPr lang="ms-MY" sz="2800" dirty="0">
                <a:latin typeface="Arial" panose="020B0604020202020204" pitchFamily="34" charset="0"/>
              </a:rPr>
              <a:t>. </a:t>
            </a:r>
            <a:r>
              <a:rPr lang="ms-MY" sz="2800" dirty="0" smtClean="0">
                <a:latin typeface="Arial" panose="020B0604020202020204" pitchFamily="34" charset="0"/>
              </a:rPr>
              <a:t>Dilantin</a:t>
            </a:r>
          </a:p>
          <a:p>
            <a:pPr marL="0" indent="0">
              <a:buNone/>
            </a:pPr>
            <a:r>
              <a:rPr lang="ms-MY" sz="2800" dirty="0" smtClean="0">
                <a:latin typeface="Arial" panose="020B0604020202020204" pitchFamily="34" charset="0"/>
              </a:rPr>
              <a:t>10. Ɣ-Interferon</a:t>
            </a:r>
            <a:endParaRPr lang="ms-MY" sz="2800" dirty="0"/>
          </a:p>
        </p:txBody>
      </p:sp>
      <p:sp>
        <p:nvSpPr>
          <p:cNvPr id="4" name="Slide Number Placeholder 3"/>
          <p:cNvSpPr>
            <a:spLocks noGrp="1"/>
          </p:cNvSpPr>
          <p:nvPr>
            <p:ph type="sldNum" sz="quarter" idx="12"/>
          </p:nvPr>
        </p:nvSpPr>
        <p:spPr/>
        <p:txBody>
          <a:bodyPr/>
          <a:lstStyle/>
          <a:p>
            <a:fld id="{1DE8CC41-888C-41F2-A85C-BF28F011B8A4}" type="slidenum">
              <a:rPr lang="en-GB" altLang="en-US" smtClean="0"/>
              <a:pPr/>
              <a:t>28</a:t>
            </a:fld>
            <a:endParaRPr lang="en-GB" altLang="en-US"/>
          </a:p>
        </p:txBody>
      </p:sp>
    </p:spTree>
    <p:extLst>
      <p:ext uri="{BB962C8B-B14F-4D97-AF65-F5344CB8AC3E}">
        <p14:creationId xmlns:p14="http://schemas.microsoft.com/office/powerpoint/2010/main" val="3607344684"/>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457200" y="274636"/>
            <a:ext cx="8229600" cy="1282155"/>
          </a:xfrm>
        </p:spPr>
        <p:txBody>
          <a:bodyPr/>
          <a:lstStyle/>
          <a:p>
            <a:pPr eaLnBrk="1" hangingPunct="1">
              <a:defRPr/>
            </a:pPr>
            <a:r>
              <a:rPr lang="en-US" sz="4000" b="1" dirty="0">
                <a:solidFill>
                  <a:srgbClr val="002060"/>
                </a:solidFill>
              </a:rPr>
              <a:t>Gestational </a:t>
            </a:r>
            <a:r>
              <a:rPr lang="en-US" sz="4000" b="1" dirty="0" smtClean="0">
                <a:solidFill>
                  <a:srgbClr val="002060"/>
                </a:solidFill>
              </a:rPr>
              <a:t>Diabetes </a:t>
            </a:r>
            <a:r>
              <a:rPr lang="en-US" sz="4000" b="1" dirty="0">
                <a:solidFill>
                  <a:srgbClr val="002060"/>
                </a:solidFill>
              </a:rPr>
              <a:t>M</a:t>
            </a:r>
            <a:r>
              <a:rPr lang="en-US" sz="4000" b="1" dirty="0" smtClean="0">
                <a:solidFill>
                  <a:srgbClr val="002060"/>
                </a:solidFill>
              </a:rPr>
              <a:t>ellitus </a:t>
            </a:r>
            <a:r>
              <a:rPr lang="en-US" sz="4000" b="1" dirty="0">
                <a:solidFill>
                  <a:srgbClr val="002060"/>
                </a:solidFill>
              </a:rPr>
              <a:t>(GDM)</a:t>
            </a:r>
            <a:endParaRPr lang="en-GB" sz="4000" b="1" dirty="0" smtClean="0"/>
          </a:p>
        </p:txBody>
      </p:sp>
      <p:sp>
        <p:nvSpPr>
          <p:cNvPr id="662531" name="Rectangle 3"/>
          <p:cNvSpPr>
            <a:spLocks noGrp="1" noChangeArrowheads="1"/>
          </p:cNvSpPr>
          <p:nvPr>
            <p:ph type="body" idx="1"/>
          </p:nvPr>
        </p:nvSpPr>
        <p:spPr>
          <a:xfrm>
            <a:off x="611188" y="1628775"/>
            <a:ext cx="7705725" cy="4968875"/>
          </a:xfrm>
        </p:spPr>
        <p:txBody>
          <a:bodyPr/>
          <a:lstStyle/>
          <a:p>
            <a:pPr eaLnBrk="1" hangingPunct="1">
              <a:spcBef>
                <a:spcPts val="0"/>
              </a:spcBef>
              <a:defRPr/>
            </a:pPr>
            <a:r>
              <a:rPr lang="en-US" sz="3600" dirty="0" smtClean="0">
                <a:solidFill>
                  <a:srgbClr val="002060"/>
                </a:solidFill>
                <a:ea typeface="+mn-ea"/>
                <a:cs typeface="+mn-cs"/>
              </a:rPr>
              <a:t>Gestational diabetes mellitus (GDM) is any degree of glucose intolerance which is first recognised during pregnancy, whether or not the condition persisted after pregnancy. </a:t>
            </a:r>
          </a:p>
        </p:txBody>
      </p:sp>
    </p:spTree>
    <p:extLst>
      <p:ext uri="{BB962C8B-B14F-4D97-AF65-F5344CB8AC3E}">
        <p14:creationId xmlns:p14="http://schemas.microsoft.com/office/powerpoint/2010/main" val="1623942511"/>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644" y="520333"/>
            <a:ext cx="9146120" cy="51446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hidden="1"/>
          <p:cNvSpPr txBox="1"/>
          <p:nvPr/>
        </p:nvSpPr>
        <p:spPr>
          <a:xfrm>
            <a:off x="329105" y="-415499"/>
            <a:ext cx="7130474" cy="438582"/>
          </a:xfrm>
          <a:prstGeom prst="rect">
            <a:avLst/>
          </a:prstGeom>
          <a:noFill/>
        </p:spPr>
        <p:txBody>
          <a:bodyPr wrap="square" rtlCol="0">
            <a:spAutoFit/>
          </a:bodyPr>
          <a:lstStyle/>
          <a:p>
            <a:r>
              <a:rPr lang="en-US" sz="2250" b="1" dirty="0">
                <a:solidFill>
                  <a:srgbClr val="5778AE"/>
                </a:solidFill>
                <a:latin typeface="Museo Slab 700" charset="0"/>
                <a:ea typeface="Museo Slab 700" charset="0"/>
                <a:cs typeface="Museo Slab 700" charset="0"/>
              </a:rPr>
              <a:t>Diabetes around the world</a:t>
            </a:r>
          </a:p>
        </p:txBody>
      </p:sp>
      <p:sp>
        <p:nvSpPr>
          <p:cNvPr id="5" name="Rectangle 4"/>
          <p:cNvSpPr/>
          <p:nvPr/>
        </p:nvSpPr>
        <p:spPr>
          <a:xfrm>
            <a:off x="0" y="1065949"/>
            <a:ext cx="9144000" cy="553998"/>
          </a:xfrm>
          <a:prstGeom prst="rect">
            <a:avLst/>
          </a:prstGeom>
        </p:spPr>
        <p:txBody>
          <a:bodyPr wrap="square">
            <a:spAutoFit/>
          </a:bodyPr>
          <a:lstStyle/>
          <a:p>
            <a:pPr algn="ctr"/>
            <a:r>
              <a:rPr lang="en-US" sz="1500" b="1" dirty="0">
                <a:solidFill>
                  <a:srgbClr val="6787C3"/>
                </a:solidFill>
              </a:rPr>
              <a:t>Estimates and projections of the global prevalence of</a:t>
            </a:r>
          </a:p>
          <a:p>
            <a:pPr algn="ctr"/>
            <a:r>
              <a:rPr lang="en-US" sz="1500" b="1" dirty="0">
                <a:solidFill>
                  <a:srgbClr val="6787C3"/>
                </a:solidFill>
              </a:rPr>
              <a:t>diabetes in the 20–79 year age group (millions)</a:t>
            </a:r>
          </a:p>
        </p:txBody>
      </p:sp>
    </p:spTree>
    <p:extLst>
      <p:ext uri="{BB962C8B-B14F-4D97-AF65-F5344CB8AC3E}">
        <p14:creationId xmlns:p14="http://schemas.microsoft.com/office/powerpoint/2010/main" val="421401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eaLnBrk="1" hangingPunct="1">
              <a:defRPr/>
            </a:pPr>
            <a:r>
              <a:rPr lang="en-GB" sz="3600" dirty="0" smtClean="0">
                <a:ea typeface="+mj-ea"/>
                <a:cs typeface="+mj-cs"/>
              </a:rPr>
              <a:t>Maternal complications in diabetic pregnancy</a:t>
            </a:r>
          </a:p>
        </p:txBody>
      </p:sp>
      <p:sp>
        <p:nvSpPr>
          <p:cNvPr id="657411" name="Rectangle 3"/>
          <p:cNvSpPr>
            <a:spLocks noGrp="1" noChangeArrowheads="1"/>
          </p:cNvSpPr>
          <p:nvPr>
            <p:ph type="body" idx="1"/>
          </p:nvPr>
        </p:nvSpPr>
        <p:spPr/>
        <p:txBody>
          <a:bodyPr/>
          <a:lstStyle/>
          <a:p>
            <a:pPr eaLnBrk="1" hangingPunct="1">
              <a:spcBef>
                <a:spcPts val="0"/>
              </a:spcBef>
              <a:spcAft>
                <a:spcPts val="600"/>
              </a:spcAft>
              <a:defRPr/>
            </a:pPr>
            <a:r>
              <a:rPr lang="en-US" altLang="en-US" sz="2400" dirty="0" smtClean="0">
                <a:ea typeface="+mn-ea"/>
              </a:rPr>
              <a:t>Hypoglycemia, ketoacidosis</a:t>
            </a:r>
          </a:p>
          <a:p>
            <a:pPr eaLnBrk="1" hangingPunct="1">
              <a:spcBef>
                <a:spcPts val="0"/>
              </a:spcBef>
              <a:spcAft>
                <a:spcPts val="600"/>
              </a:spcAft>
              <a:defRPr/>
            </a:pPr>
            <a:r>
              <a:rPr lang="en-US" altLang="en-US" sz="2400" dirty="0" smtClean="0">
                <a:ea typeface="+mn-ea"/>
              </a:rPr>
              <a:t>Pregnancy-induced hypertension</a:t>
            </a:r>
          </a:p>
          <a:p>
            <a:pPr eaLnBrk="1" hangingPunct="1">
              <a:spcBef>
                <a:spcPts val="0"/>
              </a:spcBef>
              <a:spcAft>
                <a:spcPts val="600"/>
              </a:spcAft>
              <a:defRPr/>
            </a:pPr>
            <a:r>
              <a:rPr lang="en-US" altLang="en-US" sz="2400" dirty="0" smtClean="0">
                <a:ea typeface="+mn-ea"/>
              </a:rPr>
              <a:t>Pyelonephritis, other infections</a:t>
            </a:r>
          </a:p>
          <a:p>
            <a:pPr eaLnBrk="1" hangingPunct="1">
              <a:spcBef>
                <a:spcPts val="0"/>
              </a:spcBef>
              <a:spcAft>
                <a:spcPts val="600"/>
              </a:spcAft>
              <a:defRPr/>
            </a:pPr>
            <a:r>
              <a:rPr lang="en-US" altLang="en-US" sz="2400" dirty="0" smtClean="0">
                <a:ea typeface="+mn-ea"/>
              </a:rPr>
              <a:t>Polyhydramnios</a:t>
            </a:r>
          </a:p>
          <a:p>
            <a:pPr eaLnBrk="1" hangingPunct="1">
              <a:spcBef>
                <a:spcPts val="0"/>
              </a:spcBef>
              <a:spcAft>
                <a:spcPts val="600"/>
              </a:spcAft>
              <a:defRPr/>
            </a:pPr>
            <a:r>
              <a:rPr lang="en-US" altLang="en-US" sz="2400" dirty="0" smtClean="0">
                <a:ea typeface="+mn-ea"/>
              </a:rPr>
              <a:t>Preterm labor</a:t>
            </a:r>
          </a:p>
          <a:p>
            <a:pPr eaLnBrk="1" hangingPunct="1">
              <a:spcBef>
                <a:spcPts val="0"/>
              </a:spcBef>
              <a:spcAft>
                <a:spcPts val="600"/>
              </a:spcAft>
              <a:defRPr/>
            </a:pPr>
            <a:r>
              <a:rPr lang="en-US" altLang="en-US" sz="2400" dirty="0" smtClean="0">
                <a:ea typeface="+mn-ea"/>
              </a:rPr>
              <a:t>Worsening of chronic complications</a:t>
            </a:r>
          </a:p>
          <a:p>
            <a:pPr lvl="1" eaLnBrk="1" hangingPunct="1">
              <a:spcBef>
                <a:spcPts val="0"/>
              </a:spcBef>
              <a:spcAft>
                <a:spcPts val="600"/>
              </a:spcAft>
              <a:defRPr/>
            </a:pPr>
            <a:r>
              <a:rPr lang="en-US" altLang="en-US" sz="2000" dirty="0" smtClean="0">
                <a:ea typeface="+mn-ea"/>
              </a:rPr>
              <a:t>Retinopathy</a:t>
            </a:r>
          </a:p>
          <a:p>
            <a:pPr lvl="1" eaLnBrk="1" hangingPunct="1">
              <a:spcBef>
                <a:spcPts val="0"/>
              </a:spcBef>
              <a:spcAft>
                <a:spcPts val="600"/>
              </a:spcAft>
              <a:defRPr/>
            </a:pPr>
            <a:r>
              <a:rPr lang="en-US" altLang="en-US" sz="2000" dirty="0" smtClean="0">
                <a:ea typeface="+mn-ea"/>
              </a:rPr>
              <a:t>Nephropathy</a:t>
            </a:r>
          </a:p>
          <a:p>
            <a:pPr lvl="1" eaLnBrk="1" hangingPunct="1">
              <a:spcBef>
                <a:spcPts val="0"/>
              </a:spcBef>
              <a:spcAft>
                <a:spcPts val="600"/>
              </a:spcAft>
              <a:defRPr/>
            </a:pPr>
            <a:r>
              <a:rPr lang="en-US" altLang="en-US" sz="2000" dirty="0" smtClean="0">
                <a:ea typeface="+mn-ea"/>
              </a:rPr>
              <a:t>Neuropathy</a:t>
            </a:r>
          </a:p>
          <a:p>
            <a:pPr lvl="1" eaLnBrk="1" hangingPunct="1">
              <a:spcBef>
                <a:spcPts val="0"/>
              </a:spcBef>
              <a:spcAft>
                <a:spcPts val="600"/>
              </a:spcAft>
              <a:defRPr/>
            </a:pPr>
            <a:r>
              <a:rPr lang="en-US" altLang="en-US" sz="2000" dirty="0" smtClean="0">
                <a:ea typeface="+mn-ea"/>
              </a:rPr>
              <a:t>Cardiac disease</a:t>
            </a:r>
            <a:endParaRPr lang="en-GB" altLang="en-US" sz="2000" dirty="0" smtClean="0">
              <a:ea typeface="+mn-ea"/>
            </a:endParaRPr>
          </a:p>
        </p:txBody>
      </p:sp>
    </p:spTree>
    <p:extLst>
      <p:ext uri="{BB962C8B-B14F-4D97-AF65-F5344CB8AC3E}">
        <p14:creationId xmlns:p14="http://schemas.microsoft.com/office/powerpoint/2010/main" val="2742887120"/>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GB" sz="3600" dirty="0" smtClean="0">
                <a:ea typeface="+mj-ea"/>
                <a:cs typeface="+mj-cs"/>
              </a:rPr>
              <a:t>Complications for infants of mothers with DM</a:t>
            </a:r>
          </a:p>
        </p:txBody>
      </p:sp>
      <p:sp>
        <p:nvSpPr>
          <p:cNvPr id="449539" name="Rectangle 3"/>
          <p:cNvSpPr>
            <a:spLocks noGrp="1" noChangeArrowheads="1"/>
          </p:cNvSpPr>
          <p:nvPr>
            <p:ph type="body" idx="1"/>
          </p:nvPr>
        </p:nvSpPr>
        <p:spPr>
          <a:xfrm>
            <a:off x="457200" y="1412875"/>
            <a:ext cx="8229600" cy="5184775"/>
          </a:xfrm>
        </p:spPr>
        <p:txBody>
          <a:bodyPr/>
          <a:lstStyle/>
          <a:p>
            <a:pPr eaLnBrk="1" hangingPunct="1">
              <a:spcBef>
                <a:spcPts val="0"/>
              </a:spcBef>
              <a:spcAft>
                <a:spcPts val="600"/>
              </a:spcAft>
              <a:defRPr/>
            </a:pPr>
            <a:r>
              <a:rPr lang="en-US" sz="2400" dirty="0" smtClean="0">
                <a:ea typeface="+mn-ea"/>
                <a:cs typeface="+mn-cs"/>
              </a:rPr>
              <a:t>Congenital malformations</a:t>
            </a:r>
          </a:p>
          <a:p>
            <a:pPr eaLnBrk="1" hangingPunct="1">
              <a:spcBef>
                <a:spcPts val="0"/>
              </a:spcBef>
              <a:spcAft>
                <a:spcPts val="600"/>
              </a:spcAft>
              <a:defRPr/>
            </a:pPr>
            <a:r>
              <a:rPr lang="en-US" sz="2400" dirty="0" smtClean="0">
                <a:ea typeface="+mn-ea"/>
                <a:cs typeface="+mn-cs"/>
              </a:rPr>
              <a:t>Macrosomia</a:t>
            </a:r>
          </a:p>
          <a:p>
            <a:pPr eaLnBrk="1" hangingPunct="1">
              <a:spcBef>
                <a:spcPts val="0"/>
              </a:spcBef>
              <a:spcAft>
                <a:spcPts val="600"/>
              </a:spcAft>
              <a:defRPr/>
            </a:pPr>
            <a:r>
              <a:rPr lang="en-US" sz="2400" dirty="0" smtClean="0">
                <a:ea typeface="+mn-ea"/>
                <a:cs typeface="+mn-cs"/>
              </a:rPr>
              <a:t>Birth injury</a:t>
            </a:r>
          </a:p>
          <a:p>
            <a:pPr eaLnBrk="1" hangingPunct="1">
              <a:spcBef>
                <a:spcPts val="0"/>
              </a:spcBef>
              <a:spcAft>
                <a:spcPts val="600"/>
              </a:spcAft>
              <a:defRPr/>
            </a:pPr>
            <a:r>
              <a:rPr lang="en-US" sz="2400" dirty="0" smtClean="0">
                <a:ea typeface="+mn-ea"/>
                <a:cs typeface="+mn-cs"/>
              </a:rPr>
              <a:t>Asphyxia</a:t>
            </a:r>
          </a:p>
          <a:p>
            <a:pPr eaLnBrk="1" hangingPunct="1">
              <a:spcBef>
                <a:spcPts val="0"/>
              </a:spcBef>
              <a:spcAft>
                <a:spcPts val="600"/>
              </a:spcAft>
              <a:defRPr/>
            </a:pPr>
            <a:r>
              <a:rPr lang="en-US" sz="2400" dirty="0" smtClean="0">
                <a:ea typeface="+mn-ea"/>
                <a:cs typeface="+mn-cs"/>
              </a:rPr>
              <a:t>Respiratory Distress Syndrome</a:t>
            </a:r>
          </a:p>
          <a:p>
            <a:pPr eaLnBrk="1" hangingPunct="1">
              <a:spcBef>
                <a:spcPts val="0"/>
              </a:spcBef>
              <a:spcAft>
                <a:spcPts val="600"/>
              </a:spcAft>
              <a:defRPr/>
            </a:pPr>
            <a:r>
              <a:rPr lang="en-US" sz="2400" dirty="0" smtClean="0">
                <a:ea typeface="+mn-ea"/>
                <a:cs typeface="+mn-cs"/>
              </a:rPr>
              <a:t>Perinatal mortality </a:t>
            </a:r>
          </a:p>
          <a:p>
            <a:pPr eaLnBrk="1" hangingPunct="1">
              <a:spcBef>
                <a:spcPts val="0"/>
              </a:spcBef>
              <a:spcAft>
                <a:spcPts val="600"/>
              </a:spcAft>
              <a:defRPr/>
            </a:pPr>
            <a:r>
              <a:rPr lang="en-US" sz="2400" dirty="0" smtClean="0">
                <a:ea typeface="+mn-ea"/>
                <a:cs typeface="+mn-cs"/>
              </a:rPr>
              <a:t>Metabolic abnormalities</a:t>
            </a:r>
          </a:p>
          <a:p>
            <a:pPr lvl="1" eaLnBrk="1" hangingPunct="1">
              <a:spcBef>
                <a:spcPts val="0"/>
              </a:spcBef>
              <a:spcAft>
                <a:spcPts val="600"/>
              </a:spcAft>
              <a:defRPr/>
            </a:pPr>
            <a:r>
              <a:rPr lang="en-US" sz="2000" dirty="0" smtClean="0">
                <a:ea typeface="+mn-ea"/>
              </a:rPr>
              <a:t>Hypoglycaemia</a:t>
            </a:r>
          </a:p>
          <a:p>
            <a:pPr lvl="1" eaLnBrk="1" hangingPunct="1">
              <a:spcBef>
                <a:spcPts val="0"/>
              </a:spcBef>
              <a:spcAft>
                <a:spcPts val="600"/>
              </a:spcAft>
              <a:defRPr/>
            </a:pPr>
            <a:r>
              <a:rPr lang="en-US" sz="2000" dirty="0" smtClean="0">
                <a:ea typeface="+mn-ea"/>
              </a:rPr>
              <a:t>Hypokalemia</a:t>
            </a:r>
          </a:p>
          <a:p>
            <a:pPr lvl="1" eaLnBrk="1" hangingPunct="1">
              <a:spcBef>
                <a:spcPts val="0"/>
              </a:spcBef>
              <a:spcAft>
                <a:spcPts val="600"/>
              </a:spcAft>
              <a:defRPr/>
            </a:pPr>
            <a:r>
              <a:rPr lang="en-US" sz="2000" dirty="0" smtClean="0">
                <a:ea typeface="+mn-ea"/>
              </a:rPr>
              <a:t>Hypocalcemia</a:t>
            </a:r>
          </a:p>
          <a:p>
            <a:pPr lvl="1" eaLnBrk="1" hangingPunct="1">
              <a:spcBef>
                <a:spcPts val="0"/>
              </a:spcBef>
              <a:spcAft>
                <a:spcPts val="600"/>
              </a:spcAft>
              <a:defRPr/>
            </a:pPr>
            <a:r>
              <a:rPr lang="en-US" sz="2000" dirty="0" smtClean="0">
                <a:ea typeface="+mn-ea"/>
              </a:rPr>
              <a:t>Hyperbilirubinemia</a:t>
            </a:r>
          </a:p>
          <a:p>
            <a:pPr lvl="1" eaLnBrk="1" hangingPunct="1">
              <a:spcBef>
                <a:spcPts val="0"/>
              </a:spcBef>
              <a:spcAft>
                <a:spcPts val="600"/>
              </a:spcAft>
              <a:defRPr/>
            </a:pPr>
            <a:r>
              <a:rPr lang="en-US" sz="2000" dirty="0" err="1" smtClean="0">
                <a:ea typeface="+mn-ea"/>
              </a:rPr>
              <a:t>Erythrosis</a:t>
            </a:r>
            <a:r>
              <a:rPr lang="en-US" sz="2000" dirty="0" smtClean="0">
                <a:ea typeface="+mn-ea"/>
              </a:rPr>
              <a:t> </a:t>
            </a:r>
            <a:endParaRPr lang="en-GB" sz="2000" dirty="0" smtClean="0">
              <a:ea typeface="+mn-ea"/>
            </a:endParaRPr>
          </a:p>
        </p:txBody>
      </p:sp>
    </p:spTree>
    <p:extLst>
      <p:ext uri="{BB962C8B-B14F-4D97-AF65-F5344CB8AC3E}">
        <p14:creationId xmlns:p14="http://schemas.microsoft.com/office/powerpoint/2010/main" val="4223950040"/>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468313" y="115888"/>
            <a:ext cx="8229600" cy="1143000"/>
          </a:xfrm>
        </p:spPr>
        <p:txBody>
          <a:bodyPr/>
          <a:lstStyle/>
          <a:p>
            <a:pPr eaLnBrk="1" hangingPunct="1">
              <a:defRPr/>
            </a:pPr>
            <a:r>
              <a:rPr lang="en-GB" sz="3600" dirty="0" smtClean="0">
                <a:ea typeface="+mj-ea"/>
                <a:cs typeface="+mj-cs"/>
              </a:rPr>
              <a:t>Screening - risk factors </a:t>
            </a:r>
            <a:endParaRPr lang="en-GB" sz="2000" dirty="0" smtClean="0">
              <a:ea typeface="+mj-ea"/>
              <a:cs typeface="+mj-cs"/>
            </a:endParaRPr>
          </a:p>
        </p:txBody>
      </p:sp>
      <p:sp>
        <p:nvSpPr>
          <p:cNvPr id="665603" name="Rectangle 3"/>
          <p:cNvSpPr>
            <a:spLocks noGrp="1" noChangeArrowheads="1"/>
          </p:cNvSpPr>
          <p:nvPr>
            <p:ph type="body" idx="1"/>
          </p:nvPr>
        </p:nvSpPr>
        <p:spPr>
          <a:xfrm>
            <a:off x="684213" y="1268413"/>
            <a:ext cx="8135937" cy="4537075"/>
          </a:xfrm>
        </p:spPr>
        <p:txBody>
          <a:bodyPr/>
          <a:lstStyle/>
          <a:p>
            <a:pPr eaLnBrk="1" hangingPunct="1">
              <a:spcBef>
                <a:spcPct val="0"/>
              </a:spcBef>
              <a:spcAft>
                <a:spcPts val="600"/>
              </a:spcAft>
            </a:pPr>
            <a:r>
              <a:rPr lang="en-US" altLang="en-US" sz="2400" smtClean="0"/>
              <a:t>BMI &gt;27 kg/m</a:t>
            </a:r>
            <a:r>
              <a:rPr lang="en-US" altLang="en-US" sz="2400" baseline="30000" smtClean="0"/>
              <a:t>2</a:t>
            </a:r>
            <a:r>
              <a:rPr lang="en-US" altLang="en-US" sz="2400" smtClean="0"/>
              <a:t> </a:t>
            </a:r>
          </a:p>
          <a:p>
            <a:pPr eaLnBrk="1" hangingPunct="1">
              <a:spcBef>
                <a:spcPct val="0"/>
              </a:spcBef>
              <a:spcAft>
                <a:spcPts val="600"/>
              </a:spcAft>
            </a:pPr>
            <a:r>
              <a:rPr lang="en-US" altLang="en-US" sz="2400" smtClean="0"/>
              <a:t>Previous macrosomic baby weighing ≥4 kg </a:t>
            </a:r>
          </a:p>
          <a:p>
            <a:pPr eaLnBrk="1" hangingPunct="1">
              <a:spcBef>
                <a:spcPct val="0"/>
              </a:spcBef>
              <a:spcAft>
                <a:spcPts val="600"/>
              </a:spcAft>
            </a:pPr>
            <a:r>
              <a:rPr lang="en-US" altLang="en-US" sz="2400" smtClean="0"/>
              <a:t>Previous gestational diabetes mellitus </a:t>
            </a:r>
          </a:p>
          <a:p>
            <a:pPr eaLnBrk="1" hangingPunct="1">
              <a:spcBef>
                <a:spcPct val="0"/>
              </a:spcBef>
              <a:spcAft>
                <a:spcPts val="600"/>
              </a:spcAft>
            </a:pPr>
            <a:r>
              <a:rPr lang="en-US" altLang="en-US" sz="2400" smtClean="0"/>
              <a:t>First-degree relative with diabetes </a:t>
            </a:r>
          </a:p>
          <a:p>
            <a:pPr eaLnBrk="1" hangingPunct="1">
              <a:spcBef>
                <a:spcPct val="0"/>
              </a:spcBef>
              <a:spcAft>
                <a:spcPts val="600"/>
              </a:spcAft>
            </a:pPr>
            <a:r>
              <a:rPr lang="en-US" altLang="en-US" sz="2400" smtClean="0"/>
              <a:t>History of unexplained intrauterine death </a:t>
            </a:r>
          </a:p>
          <a:p>
            <a:pPr eaLnBrk="1" hangingPunct="1">
              <a:spcBef>
                <a:spcPct val="0"/>
              </a:spcBef>
              <a:spcAft>
                <a:spcPts val="600"/>
              </a:spcAft>
            </a:pPr>
            <a:r>
              <a:rPr lang="en-US" altLang="en-US" sz="2400" smtClean="0"/>
              <a:t>History of congenital anomalies </a:t>
            </a:r>
          </a:p>
          <a:p>
            <a:pPr eaLnBrk="1" hangingPunct="1">
              <a:spcBef>
                <a:spcPct val="0"/>
              </a:spcBef>
              <a:spcAft>
                <a:spcPts val="600"/>
              </a:spcAft>
            </a:pPr>
            <a:r>
              <a:rPr lang="en-US" altLang="en-US" sz="2400" smtClean="0"/>
              <a:t>Glycosuria at the first or any prenatal visit </a:t>
            </a:r>
          </a:p>
          <a:p>
            <a:pPr eaLnBrk="1" hangingPunct="1">
              <a:spcBef>
                <a:spcPct val="0"/>
              </a:spcBef>
              <a:spcAft>
                <a:spcPts val="600"/>
              </a:spcAft>
            </a:pPr>
            <a:r>
              <a:rPr lang="en-US" altLang="en-US" sz="2400" smtClean="0"/>
              <a:t>Current obstetric problems (essential hypertension, pregnancy-induced hypertension, polyhydramnios and current use of steroids) </a:t>
            </a:r>
          </a:p>
        </p:txBody>
      </p:sp>
    </p:spTree>
    <p:extLst>
      <p:ext uri="{BB962C8B-B14F-4D97-AF65-F5344CB8AC3E}">
        <p14:creationId xmlns:p14="http://schemas.microsoft.com/office/powerpoint/2010/main" val="22294361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1714500"/>
            <a:ext cx="8229600" cy="3714750"/>
          </a:xfrm>
        </p:spPr>
        <p:txBody>
          <a:bodyPr>
            <a:normAutofit fontScale="92500"/>
          </a:bodyPr>
          <a:lstStyle/>
          <a:p>
            <a:pPr>
              <a:lnSpc>
                <a:spcPct val="90000"/>
              </a:lnSpc>
              <a:spcBef>
                <a:spcPct val="0"/>
              </a:spcBef>
              <a:spcAft>
                <a:spcPts val="1200"/>
              </a:spcAft>
              <a:buClr>
                <a:schemeClr val="bg1"/>
              </a:buClr>
            </a:pPr>
            <a:r>
              <a:rPr lang="en-US" dirty="0"/>
              <a:t>Test for undiagnosed diabetes at the 1</a:t>
            </a:r>
            <a:r>
              <a:rPr lang="en-US" baseline="30000" dirty="0"/>
              <a:t>st</a:t>
            </a:r>
            <a:r>
              <a:rPr lang="en-US" dirty="0"/>
              <a:t> prenatal visit in those with risk factors, using standard diagnostic criteria. </a:t>
            </a:r>
            <a:r>
              <a:rPr lang="en-US" dirty="0">
                <a:solidFill>
                  <a:schemeClr val="accent6"/>
                </a:solidFill>
              </a:rPr>
              <a:t>B</a:t>
            </a:r>
          </a:p>
          <a:p>
            <a:pPr>
              <a:lnSpc>
                <a:spcPct val="90000"/>
              </a:lnSpc>
              <a:spcBef>
                <a:spcPct val="0"/>
              </a:spcBef>
              <a:spcAft>
                <a:spcPts val="1200"/>
              </a:spcAft>
              <a:buClr>
                <a:schemeClr val="bg1"/>
              </a:buClr>
            </a:pPr>
            <a:r>
              <a:rPr lang="en-US" dirty="0"/>
              <a:t>Test for GDM at 24–28 weeks of gestation in pregnant women not previously known to have diabetes. </a:t>
            </a:r>
            <a:r>
              <a:rPr lang="en-US" dirty="0">
                <a:solidFill>
                  <a:schemeClr val="accent6"/>
                </a:solidFill>
              </a:rPr>
              <a:t>A</a:t>
            </a:r>
          </a:p>
          <a:p>
            <a:pPr>
              <a:lnSpc>
                <a:spcPct val="90000"/>
              </a:lnSpc>
              <a:spcBef>
                <a:spcPct val="0"/>
              </a:spcBef>
              <a:spcAft>
                <a:spcPts val="1200"/>
              </a:spcAft>
              <a:buClr>
                <a:schemeClr val="bg1"/>
              </a:buClr>
            </a:pPr>
            <a:r>
              <a:rPr lang="en-US" dirty="0"/>
              <a:t>Test women with GDM for persistent diabetes at 4–12 weeks postpartum, using the OGTT and clinically appropriate </a:t>
            </a:r>
            <a:r>
              <a:rPr lang="en-US" dirty="0" smtClean="0"/>
              <a:t>non-pregnancy </a:t>
            </a:r>
            <a:r>
              <a:rPr lang="en-US" dirty="0"/>
              <a:t>diagnostic criteria. </a:t>
            </a:r>
            <a:r>
              <a:rPr lang="en-US" dirty="0">
                <a:solidFill>
                  <a:schemeClr val="accent6"/>
                </a:solidFill>
              </a:rPr>
              <a:t>E</a:t>
            </a:r>
          </a:p>
        </p:txBody>
      </p:sp>
      <p:sp>
        <p:nvSpPr>
          <p:cNvPr id="48131" name="Title 1"/>
          <p:cNvSpPr>
            <a:spLocks noGrp="1"/>
          </p:cNvSpPr>
          <p:nvPr>
            <p:ph type="title" idx="4294967295"/>
          </p:nvPr>
        </p:nvSpPr>
        <p:spPr>
          <a:xfrm>
            <a:off x="-76200" y="742950"/>
            <a:ext cx="9220200" cy="857250"/>
          </a:xfrm>
        </p:spPr>
        <p:txBody>
          <a:bodyPr>
            <a:normAutofit/>
          </a:bodyPr>
          <a:lstStyle/>
          <a:p>
            <a:r>
              <a:rPr lang="en-US" sz="2800" dirty="0"/>
              <a:t>Gestational Diabetes Mellitus (GDM): Recommendations</a:t>
            </a:r>
          </a:p>
        </p:txBody>
      </p:sp>
      <p:sp>
        <p:nvSpPr>
          <p:cNvPr id="5"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spTree>
    <p:extLst>
      <p:ext uri="{BB962C8B-B14F-4D97-AF65-F5344CB8AC3E}">
        <p14:creationId xmlns:p14="http://schemas.microsoft.com/office/powerpoint/2010/main" val="376547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685800" y="342181"/>
            <a:ext cx="7772400" cy="1143000"/>
          </a:xfrm>
        </p:spPr>
        <p:txBody>
          <a:bodyPr/>
          <a:lstStyle/>
          <a:p>
            <a:r>
              <a:rPr lang="en-US" dirty="0" smtClean="0"/>
              <a:t>Type 1 Diabetes Mellitus</a:t>
            </a:r>
          </a:p>
        </p:txBody>
      </p:sp>
      <p:sp>
        <p:nvSpPr>
          <p:cNvPr id="17410" name="Content Placeholder 4"/>
          <p:cNvSpPr>
            <a:spLocks noGrp="1"/>
          </p:cNvSpPr>
          <p:nvPr>
            <p:ph idx="1"/>
          </p:nvPr>
        </p:nvSpPr>
        <p:spPr>
          <a:xfrm>
            <a:off x="685800" y="1752600"/>
            <a:ext cx="7772400" cy="4343400"/>
          </a:xfrm>
        </p:spPr>
        <p:txBody>
          <a:bodyPr/>
          <a:lstStyle/>
          <a:p>
            <a:r>
              <a:rPr lang="en-US" dirty="0" smtClean="0"/>
              <a:t>Characterized by absolute insulin deficiency</a:t>
            </a:r>
          </a:p>
          <a:p>
            <a:r>
              <a:rPr lang="en-US" dirty="0" smtClean="0"/>
              <a:t>Pathophysiology and etiology</a:t>
            </a:r>
          </a:p>
          <a:p>
            <a:pPr lvl="1"/>
            <a:r>
              <a:rPr lang="en-US" dirty="0" smtClean="0"/>
              <a:t>Result of pancreatic beta cell destruction</a:t>
            </a:r>
          </a:p>
          <a:p>
            <a:pPr lvl="2"/>
            <a:r>
              <a:rPr lang="en-US" dirty="0" smtClean="0"/>
              <a:t>Prone to ketosis</a:t>
            </a:r>
          </a:p>
          <a:p>
            <a:pPr lvl="1"/>
            <a:r>
              <a:rPr lang="en-US" dirty="0" smtClean="0"/>
              <a:t>Total deficit of circulating insulin</a:t>
            </a:r>
          </a:p>
          <a:p>
            <a:pPr lvl="1"/>
            <a:r>
              <a:rPr lang="en-US" dirty="0" smtClean="0"/>
              <a:t>Autoimmune</a:t>
            </a:r>
          </a:p>
          <a:p>
            <a:pPr lvl="1"/>
            <a:r>
              <a:rPr lang="en-US" dirty="0" smtClean="0"/>
              <a:t>Idiopathic</a:t>
            </a:r>
          </a:p>
          <a:p>
            <a:endParaRPr lang="en-US" dirty="0" smtClean="0"/>
          </a:p>
        </p:txBody>
      </p:sp>
    </p:spTree>
    <p:extLst>
      <p:ext uri="{BB962C8B-B14F-4D97-AF65-F5344CB8AC3E}">
        <p14:creationId xmlns:p14="http://schemas.microsoft.com/office/powerpoint/2010/main" val="1560737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idx="4294967295"/>
          </p:nvPr>
        </p:nvSpPr>
        <p:spPr/>
        <p:txBody>
          <a:bodyPr/>
          <a:lstStyle/>
          <a:p>
            <a:r>
              <a:rPr lang="en-US" dirty="0"/>
              <a:t>Staging of Type 1 Diabetes</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grpSp>
        <p:nvGrpSpPr>
          <p:cNvPr id="2" name="Group 4">
            <a:extLst>
              <a:ext uri="{FF2B5EF4-FFF2-40B4-BE49-F238E27FC236}">
                <a16:creationId xmlns="" xmlns:a16="http://schemas.microsoft.com/office/drawing/2014/main" id="{A1986AF0-603F-47BA-A9C8-574D360C076F}"/>
              </a:ext>
            </a:extLst>
          </p:cNvPr>
          <p:cNvGrpSpPr>
            <a:grpSpLocks noChangeAspect="1"/>
          </p:cNvGrpSpPr>
          <p:nvPr/>
        </p:nvGrpSpPr>
        <p:grpSpPr bwMode="auto">
          <a:xfrm>
            <a:off x="18845" y="2276872"/>
            <a:ext cx="9089659" cy="2808311"/>
            <a:chOff x="144" y="996"/>
            <a:chExt cx="5424" cy="1375"/>
          </a:xfrm>
        </p:grpSpPr>
        <p:sp>
          <p:nvSpPr>
            <p:cNvPr id="4" name="AutoShape 3">
              <a:extLst>
                <a:ext uri="{FF2B5EF4-FFF2-40B4-BE49-F238E27FC236}">
                  <a16:creationId xmlns="" xmlns:a16="http://schemas.microsoft.com/office/drawing/2014/main" id="{17CC3CD8-6FA5-4CB3-B78D-E7A8BC29A588}"/>
                </a:ext>
              </a:extLst>
            </p:cNvPr>
            <p:cNvSpPr>
              <a:spLocks noChangeAspect="1" noChangeArrowheads="1" noTextEdit="1"/>
            </p:cNvSpPr>
            <p:nvPr/>
          </p:nvSpPr>
          <p:spPr bwMode="auto">
            <a:xfrm>
              <a:off x="144" y="996"/>
              <a:ext cx="5424"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2533" name="Picture 5">
              <a:extLst>
                <a:ext uri="{FF2B5EF4-FFF2-40B4-BE49-F238E27FC236}">
                  <a16:creationId xmlns="" xmlns:a16="http://schemas.microsoft.com/office/drawing/2014/main" id="{910AC097-04ED-427C-814B-16BD1C188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96"/>
              <a:ext cx="543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30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H="1">
            <a:off x="5995990" y="5626100"/>
            <a:ext cx="395287" cy="0"/>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11" name="Line 3"/>
          <p:cNvSpPr>
            <a:spLocks noChangeShapeType="1"/>
          </p:cNvSpPr>
          <p:nvPr/>
        </p:nvSpPr>
        <p:spPr bwMode="auto">
          <a:xfrm>
            <a:off x="7153275" y="5626100"/>
            <a:ext cx="395288" cy="0"/>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12" name="Line 4"/>
          <p:cNvSpPr>
            <a:spLocks noChangeShapeType="1"/>
          </p:cNvSpPr>
          <p:nvPr/>
        </p:nvSpPr>
        <p:spPr bwMode="auto">
          <a:xfrm rot="-1800000">
            <a:off x="7134225" y="5284789"/>
            <a:ext cx="395288" cy="1587"/>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13" name="Line 5"/>
          <p:cNvSpPr>
            <a:spLocks noChangeShapeType="1"/>
          </p:cNvSpPr>
          <p:nvPr/>
        </p:nvSpPr>
        <p:spPr bwMode="auto">
          <a:xfrm rot="1800000" flipH="1">
            <a:off x="6003925" y="5284789"/>
            <a:ext cx="395288" cy="1587"/>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14" name="Rectangle 6"/>
          <p:cNvSpPr>
            <a:spLocks noGrp="1" noChangeArrowheads="1"/>
          </p:cNvSpPr>
          <p:nvPr>
            <p:ph type="title"/>
          </p:nvPr>
        </p:nvSpPr>
        <p:spPr>
          <a:xfrm>
            <a:off x="609600" y="304800"/>
            <a:ext cx="7772400" cy="1143000"/>
          </a:xfrm>
        </p:spPr>
        <p:txBody>
          <a:bodyPr/>
          <a:lstStyle/>
          <a:p>
            <a:pPr eaLnBrk="1" hangingPunct="1"/>
            <a:r>
              <a:rPr lang="en-US" dirty="0">
                <a:latin typeface="Arial" charset="0"/>
              </a:rPr>
              <a:t>Type 1 Diabetes</a:t>
            </a:r>
          </a:p>
        </p:txBody>
      </p:sp>
      <p:sp>
        <p:nvSpPr>
          <p:cNvPr id="17415" name="Rectangle 7"/>
          <p:cNvSpPr>
            <a:spLocks noGrp="1" noChangeArrowheads="1"/>
          </p:cNvSpPr>
          <p:nvPr>
            <p:ph type="body" idx="1"/>
          </p:nvPr>
        </p:nvSpPr>
        <p:spPr>
          <a:xfrm>
            <a:off x="152400" y="1447800"/>
            <a:ext cx="3886200" cy="4114800"/>
          </a:xfrm>
        </p:spPr>
        <p:txBody>
          <a:bodyPr/>
          <a:lstStyle/>
          <a:p>
            <a:pPr marL="374650" indent="-374650" eaLnBrk="1" hangingPunct="1"/>
            <a:r>
              <a:rPr lang="en-US" sz="2800" dirty="0">
                <a:latin typeface="Arial" charset="0"/>
              </a:rPr>
              <a:t>Beta</a:t>
            </a:r>
            <a:r>
              <a:rPr lang="en-US" sz="2800" dirty="0">
                <a:latin typeface="Arial" charset="0"/>
                <a:cs typeface="Arial" charset="0"/>
              </a:rPr>
              <a:t> </a:t>
            </a:r>
            <a:r>
              <a:rPr lang="en-US" sz="2800" dirty="0">
                <a:latin typeface="Arial" charset="0"/>
              </a:rPr>
              <a:t>cell destruction</a:t>
            </a:r>
          </a:p>
          <a:p>
            <a:pPr lvl="1" eaLnBrk="1" hangingPunct="1"/>
            <a:r>
              <a:rPr lang="en-US" sz="2400" dirty="0">
                <a:latin typeface="Arial" charset="0"/>
                <a:ea typeface="ＭＳ Ｐゴシック" charset="0"/>
              </a:rPr>
              <a:t>Usually leading to absolute </a:t>
            </a:r>
            <a:br>
              <a:rPr lang="en-US" sz="2400" dirty="0">
                <a:latin typeface="Arial" charset="0"/>
                <a:ea typeface="ＭＳ Ｐゴシック" charset="0"/>
              </a:rPr>
            </a:br>
            <a:r>
              <a:rPr lang="en-US" sz="2400" dirty="0">
                <a:latin typeface="Arial" charset="0"/>
                <a:ea typeface="ＭＳ Ｐゴシック" charset="0"/>
              </a:rPr>
              <a:t>insulin deficiency</a:t>
            </a:r>
          </a:p>
          <a:p>
            <a:pPr marL="374650" indent="-374650" eaLnBrk="1" hangingPunct="1"/>
            <a:r>
              <a:rPr lang="en-US" sz="2800" dirty="0">
                <a:latin typeface="Arial" charset="0"/>
              </a:rPr>
              <a:t>Immune mediated</a:t>
            </a:r>
          </a:p>
          <a:p>
            <a:pPr marL="374650" indent="-374650" eaLnBrk="1" hangingPunct="1"/>
            <a:r>
              <a:rPr lang="en-US" sz="2800" dirty="0">
                <a:latin typeface="Arial" charset="0"/>
              </a:rPr>
              <a:t>Idiopathic</a:t>
            </a:r>
          </a:p>
        </p:txBody>
      </p:sp>
      <p:sp>
        <p:nvSpPr>
          <p:cNvPr id="17417" name="Text Box 9"/>
          <p:cNvSpPr txBox="1">
            <a:spLocks noChangeArrowheads="1"/>
          </p:cNvSpPr>
          <p:nvPr/>
        </p:nvSpPr>
        <p:spPr bwMode="auto">
          <a:xfrm>
            <a:off x="6022976" y="1196975"/>
            <a:ext cx="146386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600" b="1">
                <a:solidFill>
                  <a:srgbClr val="FFF07D"/>
                </a:solidFill>
              </a:rPr>
              <a:t>Inflammation</a:t>
            </a:r>
          </a:p>
        </p:txBody>
      </p:sp>
      <p:pic>
        <p:nvPicPr>
          <p:cNvPr id="1741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r="62073"/>
          <a:stretch>
            <a:fillRect/>
          </a:stretch>
        </p:blipFill>
        <p:spPr bwMode="auto">
          <a:xfrm>
            <a:off x="6283325" y="2143125"/>
            <a:ext cx="952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7419" name="Text Box 11"/>
          <p:cNvSpPr txBox="1">
            <a:spLocks noChangeArrowheads="1"/>
          </p:cNvSpPr>
          <p:nvPr/>
        </p:nvSpPr>
        <p:spPr bwMode="auto">
          <a:xfrm>
            <a:off x="6499227" y="2655890"/>
            <a:ext cx="57900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T cell</a:t>
            </a:r>
            <a:endParaRPr lang="en-US" sz="1200" b="1">
              <a:solidFill>
                <a:srgbClr val="FFCC00"/>
              </a:solidFill>
            </a:endParaRPr>
          </a:p>
        </p:txBody>
      </p:sp>
      <p:sp>
        <p:nvSpPr>
          <p:cNvPr id="17420" name="Text Box 12"/>
          <p:cNvSpPr txBox="1">
            <a:spLocks noChangeArrowheads="1"/>
          </p:cNvSpPr>
          <p:nvPr/>
        </p:nvSpPr>
        <p:spPr bwMode="auto">
          <a:xfrm>
            <a:off x="5576889" y="1776414"/>
            <a:ext cx="58221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TNF</a:t>
            </a:r>
            <a:r>
              <a:rPr lang="en-US" sz="1200" b="1">
                <a:solidFill>
                  <a:srgbClr val="FFFFFF"/>
                </a:solidFill>
                <a:latin typeface="Symbol" charset="0"/>
              </a:rPr>
              <a:t>a</a:t>
            </a:r>
            <a:endParaRPr lang="en-US" sz="1200" b="1">
              <a:solidFill>
                <a:srgbClr val="FFCC00"/>
              </a:solidFill>
              <a:latin typeface="Symbol" charset="0"/>
            </a:endParaRPr>
          </a:p>
        </p:txBody>
      </p:sp>
      <p:sp>
        <p:nvSpPr>
          <p:cNvPr id="17421" name="Text Box 13"/>
          <p:cNvSpPr txBox="1">
            <a:spLocks noChangeArrowheads="1"/>
          </p:cNvSpPr>
          <p:nvPr/>
        </p:nvSpPr>
        <p:spPr bwMode="auto">
          <a:xfrm>
            <a:off x="7215188" y="1716090"/>
            <a:ext cx="49725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IFN</a:t>
            </a:r>
            <a:r>
              <a:rPr lang="en-US" sz="1200" b="1">
                <a:solidFill>
                  <a:srgbClr val="FFFFFF"/>
                </a:solidFill>
                <a:latin typeface="Symbol" charset="0"/>
              </a:rPr>
              <a:t>g</a:t>
            </a:r>
            <a:endParaRPr lang="en-US" sz="1200" b="1">
              <a:solidFill>
                <a:srgbClr val="FFCC00"/>
              </a:solidFill>
              <a:latin typeface="Symbol" charset="0"/>
            </a:endParaRPr>
          </a:p>
        </p:txBody>
      </p:sp>
      <p:sp>
        <p:nvSpPr>
          <p:cNvPr id="17422" name="Text Box 14"/>
          <p:cNvSpPr txBox="1">
            <a:spLocks noChangeArrowheads="1"/>
          </p:cNvSpPr>
          <p:nvPr/>
        </p:nvSpPr>
        <p:spPr bwMode="auto">
          <a:xfrm>
            <a:off x="6523039" y="1520826"/>
            <a:ext cx="54373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FasL</a:t>
            </a:r>
            <a:endParaRPr lang="en-US" sz="1200" b="1">
              <a:solidFill>
                <a:srgbClr val="FFCC00"/>
              </a:solidFill>
              <a:latin typeface="Symbol" charset="0"/>
            </a:endParaRPr>
          </a:p>
        </p:txBody>
      </p:sp>
      <p:sp>
        <p:nvSpPr>
          <p:cNvPr id="17423" name="Line 15"/>
          <p:cNvSpPr>
            <a:spLocks noChangeShapeType="1"/>
          </p:cNvSpPr>
          <p:nvPr/>
        </p:nvSpPr>
        <p:spPr bwMode="auto">
          <a:xfrm flipH="1" flipV="1">
            <a:off x="5989640" y="2030413"/>
            <a:ext cx="225425" cy="188912"/>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24" name="Line 16"/>
          <p:cNvSpPr>
            <a:spLocks noChangeShapeType="1"/>
          </p:cNvSpPr>
          <p:nvPr/>
        </p:nvSpPr>
        <p:spPr bwMode="auto">
          <a:xfrm rot="1759631" flipH="1" flipV="1">
            <a:off x="6684965" y="1773239"/>
            <a:ext cx="147637" cy="279400"/>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25" name="Line 17"/>
          <p:cNvSpPr>
            <a:spLocks noChangeShapeType="1"/>
          </p:cNvSpPr>
          <p:nvPr/>
        </p:nvSpPr>
        <p:spPr bwMode="auto">
          <a:xfrm rot="19840369" flipV="1">
            <a:off x="7169152" y="2025650"/>
            <a:ext cx="263525" cy="147639"/>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26" name="Text Box 18"/>
          <p:cNvSpPr txBox="1">
            <a:spLocks noChangeArrowheads="1"/>
          </p:cNvSpPr>
          <p:nvPr/>
        </p:nvSpPr>
        <p:spPr bwMode="auto">
          <a:xfrm>
            <a:off x="5583239" y="2997200"/>
            <a:ext cx="236154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600" b="1">
                <a:solidFill>
                  <a:srgbClr val="FFF07D"/>
                </a:solidFill>
              </a:rPr>
              <a:t>Autoimmune Reaction</a:t>
            </a:r>
          </a:p>
        </p:txBody>
      </p:sp>
      <p:pic>
        <p:nvPicPr>
          <p:cNvPr id="1742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l="-377"/>
          <a:stretch>
            <a:fillRect/>
          </a:stretch>
        </p:blipFill>
        <p:spPr bwMode="auto">
          <a:xfrm>
            <a:off x="3276600" y="3502026"/>
            <a:ext cx="2520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7428"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8940" y="3287714"/>
            <a:ext cx="197008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7429" name="Text Box 21"/>
          <p:cNvSpPr txBox="1">
            <a:spLocks noChangeArrowheads="1"/>
          </p:cNvSpPr>
          <p:nvPr/>
        </p:nvSpPr>
        <p:spPr bwMode="auto">
          <a:xfrm>
            <a:off x="4730750" y="3287714"/>
            <a:ext cx="109036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Macrophage</a:t>
            </a:r>
            <a:endParaRPr lang="en-US" sz="1200" b="1">
              <a:solidFill>
                <a:srgbClr val="FFCC00"/>
              </a:solidFill>
            </a:endParaRPr>
          </a:p>
        </p:txBody>
      </p:sp>
      <p:sp>
        <p:nvSpPr>
          <p:cNvPr id="17430" name="Text Box 22"/>
          <p:cNvSpPr txBox="1">
            <a:spLocks noChangeArrowheads="1"/>
          </p:cNvSpPr>
          <p:nvPr/>
        </p:nvSpPr>
        <p:spPr bwMode="auto">
          <a:xfrm>
            <a:off x="6821490" y="4070351"/>
            <a:ext cx="81624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Beta cell</a:t>
            </a:r>
            <a:endParaRPr lang="en-US" sz="1200" b="1">
              <a:solidFill>
                <a:srgbClr val="FFCC00"/>
              </a:solidFill>
            </a:endParaRPr>
          </a:p>
        </p:txBody>
      </p:sp>
      <p:sp>
        <p:nvSpPr>
          <p:cNvPr id="17431" name="Text Box 23"/>
          <p:cNvSpPr txBox="1">
            <a:spLocks noChangeArrowheads="1"/>
          </p:cNvSpPr>
          <p:nvPr/>
        </p:nvSpPr>
        <p:spPr bwMode="auto">
          <a:xfrm>
            <a:off x="7781926" y="4408490"/>
            <a:ext cx="98777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CD8</a:t>
            </a:r>
            <a:r>
              <a:rPr lang="en-US" sz="1200" b="1" baseline="30000">
                <a:solidFill>
                  <a:srgbClr val="FFFFFF"/>
                </a:solidFill>
              </a:rPr>
              <a:t>+</a:t>
            </a:r>
            <a:r>
              <a:rPr lang="en-US" sz="1200" b="1">
                <a:solidFill>
                  <a:srgbClr val="FFFFFF"/>
                </a:solidFill>
              </a:rPr>
              <a:t> T cell</a:t>
            </a:r>
            <a:endParaRPr lang="en-US" sz="1200" b="1">
              <a:solidFill>
                <a:srgbClr val="FFCC00"/>
              </a:solidFill>
            </a:endParaRPr>
          </a:p>
        </p:txBody>
      </p:sp>
      <p:sp>
        <p:nvSpPr>
          <p:cNvPr id="17432" name="Text Box 24"/>
          <p:cNvSpPr txBox="1">
            <a:spLocks noChangeArrowheads="1"/>
          </p:cNvSpPr>
          <p:nvPr/>
        </p:nvSpPr>
        <p:spPr bwMode="auto">
          <a:xfrm>
            <a:off x="6059488" y="3478213"/>
            <a:ext cx="58221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TNF</a:t>
            </a:r>
            <a:r>
              <a:rPr lang="en-US" sz="1200" b="1">
                <a:solidFill>
                  <a:srgbClr val="FFFFFF"/>
                </a:solidFill>
                <a:latin typeface="Symbol" charset="0"/>
              </a:rPr>
              <a:t>a</a:t>
            </a:r>
            <a:endParaRPr lang="en-US" sz="1200" b="1">
              <a:solidFill>
                <a:srgbClr val="FFCC00"/>
              </a:solidFill>
              <a:latin typeface="Symbol" charset="0"/>
            </a:endParaRPr>
          </a:p>
        </p:txBody>
      </p:sp>
      <p:sp>
        <p:nvSpPr>
          <p:cNvPr id="17433" name="Text Box 25"/>
          <p:cNvSpPr txBox="1">
            <a:spLocks noChangeArrowheads="1"/>
          </p:cNvSpPr>
          <p:nvPr/>
        </p:nvSpPr>
        <p:spPr bwMode="auto">
          <a:xfrm>
            <a:off x="6126164" y="3906839"/>
            <a:ext cx="45877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IL-1</a:t>
            </a:r>
            <a:endParaRPr lang="en-US" sz="1200" b="1">
              <a:solidFill>
                <a:srgbClr val="FFCC00"/>
              </a:solidFill>
              <a:latin typeface="Symbol" charset="0"/>
            </a:endParaRPr>
          </a:p>
        </p:txBody>
      </p:sp>
      <p:sp>
        <p:nvSpPr>
          <p:cNvPr id="17434" name="Text Box 26"/>
          <p:cNvSpPr txBox="1">
            <a:spLocks noChangeArrowheads="1"/>
          </p:cNvSpPr>
          <p:nvPr/>
        </p:nvSpPr>
        <p:spPr bwMode="auto">
          <a:xfrm>
            <a:off x="6137275" y="4356102"/>
            <a:ext cx="41549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NO</a:t>
            </a:r>
            <a:endParaRPr lang="en-US" sz="1200" b="1">
              <a:solidFill>
                <a:srgbClr val="FFCC00"/>
              </a:solidFill>
              <a:latin typeface="Symbol" charset="0"/>
            </a:endParaRPr>
          </a:p>
        </p:txBody>
      </p:sp>
      <p:sp>
        <p:nvSpPr>
          <p:cNvPr id="17435" name="Text Box 27"/>
          <p:cNvSpPr txBox="1">
            <a:spLocks noChangeArrowheads="1"/>
          </p:cNvSpPr>
          <p:nvPr/>
        </p:nvSpPr>
        <p:spPr bwMode="auto">
          <a:xfrm>
            <a:off x="7713664" y="3429002"/>
            <a:ext cx="679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Class I</a:t>
            </a:r>
            <a:br>
              <a:rPr lang="en-US" sz="1200" b="1">
                <a:solidFill>
                  <a:srgbClr val="FFFFFF"/>
                </a:solidFill>
              </a:rPr>
            </a:br>
            <a:r>
              <a:rPr lang="en-US" sz="1200" b="1">
                <a:solidFill>
                  <a:srgbClr val="FFFFFF"/>
                </a:solidFill>
              </a:rPr>
              <a:t>MHC</a:t>
            </a:r>
            <a:endParaRPr lang="en-US" sz="1200" b="1">
              <a:solidFill>
                <a:srgbClr val="FFCC00"/>
              </a:solidFill>
              <a:latin typeface="Symbol" charset="0"/>
            </a:endParaRPr>
          </a:p>
        </p:txBody>
      </p:sp>
      <p:sp>
        <p:nvSpPr>
          <p:cNvPr id="17436" name="Line 28"/>
          <p:cNvSpPr>
            <a:spLocks noChangeShapeType="1"/>
          </p:cNvSpPr>
          <p:nvPr/>
        </p:nvSpPr>
        <p:spPr bwMode="auto">
          <a:xfrm>
            <a:off x="5710240" y="4267200"/>
            <a:ext cx="344487" cy="187325"/>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37" name="Line 29"/>
          <p:cNvSpPr>
            <a:spLocks noChangeShapeType="1"/>
          </p:cNvSpPr>
          <p:nvPr/>
        </p:nvSpPr>
        <p:spPr bwMode="auto">
          <a:xfrm rot="-342042">
            <a:off x="5775327" y="4027489"/>
            <a:ext cx="346075" cy="33337"/>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38" name="Line 30"/>
          <p:cNvSpPr>
            <a:spLocks noChangeShapeType="1"/>
          </p:cNvSpPr>
          <p:nvPr/>
        </p:nvSpPr>
        <p:spPr bwMode="auto">
          <a:xfrm rot="20588384" flipV="1">
            <a:off x="5824540" y="3679826"/>
            <a:ext cx="249237" cy="11113"/>
          </a:xfrm>
          <a:prstGeom prst="line">
            <a:avLst/>
          </a:prstGeom>
          <a:noFill/>
          <a:ln w="38100">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39" name="Text Box 31"/>
          <p:cNvSpPr txBox="1">
            <a:spLocks noChangeArrowheads="1"/>
          </p:cNvSpPr>
          <p:nvPr/>
        </p:nvSpPr>
        <p:spPr bwMode="auto">
          <a:xfrm>
            <a:off x="3354389" y="4567239"/>
            <a:ext cx="115127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Dendritic cell</a:t>
            </a:r>
            <a:endParaRPr lang="en-US" sz="1200" b="1">
              <a:solidFill>
                <a:srgbClr val="FFCC00"/>
              </a:solidFill>
            </a:endParaRPr>
          </a:p>
        </p:txBody>
      </p:sp>
      <p:sp>
        <p:nvSpPr>
          <p:cNvPr id="17440" name="Text Box 32"/>
          <p:cNvSpPr txBox="1">
            <a:spLocks noChangeArrowheads="1"/>
          </p:cNvSpPr>
          <p:nvPr/>
        </p:nvSpPr>
        <p:spPr bwMode="auto">
          <a:xfrm>
            <a:off x="5656264" y="4752975"/>
            <a:ext cx="222689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600" b="1">
                <a:solidFill>
                  <a:srgbClr val="FFF07D"/>
                </a:solidFill>
              </a:rPr>
              <a:t>Beta</a:t>
            </a:r>
            <a:r>
              <a:rPr lang="en-US" sz="1600" b="1">
                <a:solidFill>
                  <a:srgbClr val="FFF07D"/>
                </a:solidFill>
                <a:cs typeface="Arial" charset="0"/>
              </a:rPr>
              <a:t> </a:t>
            </a:r>
            <a:r>
              <a:rPr lang="en-US" sz="1600" b="1">
                <a:solidFill>
                  <a:srgbClr val="FFF07D"/>
                </a:solidFill>
                <a:ea typeface="Arial" charset="0"/>
                <a:cs typeface="Arial" charset="0"/>
              </a:rPr>
              <a:t>cell Destruction</a:t>
            </a:r>
          </a:p>
        </p:txBody>
      </p:sp>
      <p:sp>
        <p:nvSpPr>
          <p:cNvPr id="17441" name="Text Box 33"/>
          <p:cNvSpPr txBox="1">
            <a:spLocks noChangeArrowheads="1"/>
          </p:cNvSpPr>
          <p:nvPr/>
        </p:nvSpPr>
        <p:spPr bwMode="auto">
          <a:xfrm>
            <a:off x="4359276" y="3644902"/>
            <a:ext cx="7232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defTabSz="913227">
              <a:lnSpc>
                <a:spcPct val="90000"/>
              </a:lnSpc>
              <a:spcBef>
                <a:spcPct val="30000"/>
              </a:spcBef>
              <a:buClr>
                <a:srgbClr val="FFCC00"/>
              </a:buClr>
            </a:pPr>
            <a:r>
              <a:rPr lang="en-US" sz="1200" b="1">
                <a:solidFill>
                  <a:srgbClr val="FFFFFF"/>
                </a:solidFill>
              </a:rPr>
              <a:t>Class II</a:t>
            </a:r>
            <a:br>
              <a:rPr lang="en-US" sz="1200" b="1">
                <a:solidFill>
                  <a:srgbClr val="FFFFFF"/>
                </a:solidFill>
              </a:rPr>
            </a:br>
            <a:r>
              <a:rPr lang="en-US" sz="1200" b="1">
                <a:solidFill>
                  <a:srgbClr val="FFFFFF"/>
                </a:solidFill>
              </a:rPr>
              <a:t>MHC</a:t>
            </a:r>
            <a:endParaRPr lang="en-US" sz="1200" b="1">
              <a:solidFill>
                <a:srgbClr val="FFCC00"/>
              </a:solidFill>
              <a:latin typeface="Symbol" charset="0"/>
            </a:endParaRPr>
          </a:p>
        </p:txBody>
      </p:sp>
      <p:pic>
        <p:nvPicPr>
          <p:cNvPr id="17442"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8077" y="5072064"/>
            <a:ext cx="1120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7443" name="Line 35"/>
          <p:cNvSpPr>
            <a:spLocks noChangeShapeType="1"/>
          </p:cNvSpPr>
          <p:nvPr/>
        </p:nvSpPr>
        <p:spPr bwMode="auto">
          <a:xfrm rot="1800000" flipV="1">
            <a:off x="7134225" y="5978526"/>
            <a:ext cx="395288" cy="1588"/>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17444" name="Line 36"/>
          <p:cNvSpPr>
            <a:spLocks noChangeShapeType="1"/>
          </p:cNvSpPr>
          <p:nvPr/>
        </p:nvSpPr>
        <p:spPr bwMode="auto">
          <a:xfrm rot="-1800000" flipH="1" flipV="1">
            <a:off x="6003925" y="5978526"/>
            <a:ext cx="395288" cy="1588"/>
          </a:xfrm>
          <a:prstGeom prst="line">
            <a:avLst/>
          </a:prstGeom>
          <a:noFill/>
          <a:ln w="38100" cap="rnd">
            <a:solidFill>
              <a:schemeClr val="tx2"/>
            </a:solidFill>
            <a:prstDash val="sysDot"/>
            <a:round/>
            <a:headEnd/>
            <a:tailEnd type="triangle" w="sm" len="sm"/>
          </a:ln>
          <a:extLst>
            <a:ext uri="{909E8E84-426E-40DD-AFC4-6F175D3DCCD1}">
              <a14:hiddenFill xmlns:a14="http://schemas.microsoft.com/office/drawing/2010/main">
                <a:noFill/>
              </a14:hiddenFill>
            </a:ext>
          </a:extLst>
        </p:spPr>
        <p:txBody>
          <a:bodyPr/>
          <a:lstStyle/>
          <a:p>
            <a:pPr defTabSz="913227"/>
            <a:endParaRPr lang="en-US">
              <a:solidFill>
                <a:srgbClr val="000000"/>
              </a:solidFill>
            </a:endParaRPr>
          </a:p>
        </p:txBody>
      </p:sp>
      <p:sp>
        <p:nvSpPr>
          <p:cNvPr id="37" name="Text Placeholder 30"/>
          <p:cNvSpPr txBox="1">
            <a:spLocks/>
          </p:cNvSpPr>
          <p:nvPr/>
        </p:nvSpPr>
        <p:spPr bwMode="auto">
          <a:xfrm>
            <a:off x="2806700" y="6553202"/>
            <a:ext cx="6337300" cy="2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defTabSz="913227"/>
            <a:r>
              <a:rPr lang="en-US" sz="1000" dirty="0" err="1" smtClean="0">
                <a:solidFill>
                  <a:srgbClr val="FFFFFF"/>
                </a:solidFill>
              </a:rPr>
              <a:t>Maahs</a:t>
            </a:r>
            <a:r>
              <a:rPr lang="en-US" sz="1000" dirty="0" smtClean="0">
                <a:solidFill>
                  <a:srgbClr val="FFFFFF"/>
                </a:solidFill>
              </a:rPr>
              <a:t> DM, et al.</a:t>
            </a:r>
            <a:r>
              <a:rPr lang="en-US" sz="1000" i="1" dirty="0" smtClean="0">
                <a:solidFill>
                  <a:srgbClr val="FFFFFF"/>
                </a:solidFill>
              </a:rPr>
              <a:t> </a:t>
            </a:r>
            <a:r>
              <a:rPr lang="en-US" sz="1000" i="1" dirty="0" err="1" smtClean="0">
                <a:solidFill>
                  <a:srgbClr val="FFFFFF"/>
                </a:solidFill>
              </a:rPr>
              <a:t>Endocrinol</a:t>
            </a:r>
            <a:r>
              <a:rPr lang="en-US" sz="1000" i="1" dirty="0" smtClean="0">
                <a:solidFill>
                  <a:srgbClr val="FFFFFF"/>
                </a:solidFill>
              </a:rPr>
              <a:t> </a:t>
            </a:r>
            <a:r>
              <a:rPr lang="en-US" sz="1000" i="1" dirty="0" err="1" smtClean="0">
                <a:solidFill>
                  <a:srgbClr val="FFFFFF"/>
                </a:solidFill>
              </a:rPr>
              <a:t>Metab</a:t>
            </a:r>
            <a:r>
              <a:rPr lang="en-US" sz="1000" i="1" dirty="0" smtClean="0">
                <a:solidFill>
                  <a:srgbClr val="FFFFFF"/>
                </a:solidFill>
              </a:rPr>
              <a:t> </a:t>
            </a:r>
            <a:r>
              <a:rPr lang="en-US" sz="1000" i="1" dirty="0" err="1" smtClean="0">
                <a:solidFill>
                  <a:srgbClr val="FFFFFF"/>
                </a:solidFill>
              </a:rPr>
              <a:t>Clin</a:t>
            </a:r>
            <a:r>
              <a:rPr lang="en-US" sz="1000" i="1" dirty="0" smtClean="0">
                <a:solidFill>
                  <a:srgbClr val="FFFFFF"/>
                </a:solidFill>
              </a:rPr>
              <a:t> North Am</a:t>
            </a:r>
            <a:r>
              <a:rPr lang="en-US" sz="1000" dirty="0" smtClean="0">
                <a:solidFill>
                  <a:srgbClr val="FFFFFF"/>
                </a:solidFill>
              </a:rPr>
              <a:t>. 2010;39:481-497</a:t>
            </a:r>
            <a:r>
              <a:rPr lang="en-US" dirty="0" smtClean="0">
                <a:solidFill>
                  <a:srgbClr val="FFFFFF"/>
                </a:solidFill>
              </a:rPr>
              <a:t>.</a:t>
            </a:r>
            <a:endParaRPr lang="it-IT" dirty="0" smtClean="0">
              <a:solidFill>
                <a:srgbClr val="FFFFFF"/>
              </a:solidFill>
            </a:endParaRPr>
          </a:p>
        </p:txBody>
      </p:sp>
    </p:spTree>
    <p:extLst>
      <p:ext uri="{BB962C8B-B14F-4D97-AF65-F5344CB8AC3E}">
        <p14:creationId xmlns:p14="http://schemas.microsoft.com/office/powerpoint/2010/main" val="38150552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152400"/>
            <a:ext cx="7848600" cy="1143000"/>
          </a:xfrm>
        </p:spPr>
        <p:txBody>
          <a:bodyPr/>
          <a:lstStyle/>
          <a:p>
            <a:r>
              <a:rPr lang="en-US" dirty="0" smtClean="0"/>
              <a:t>Pathophysiology of T1DM</a:t>
            </a:r>
          </a:p>
        </p:txBody>
      </p:sp>
      <p:sp>
        <p:nvSpPr>
          <p:cNvPr id="3" name="Content Placeholder 2"/>
          <p:cNvSpPr>
            <a:spLocks noGrp="1"/>
          </p:cNvSpPr>
          <p:nvPr>
            <p:ph idx="1"/>
          </p:nvPr>
        </p:nvSpPr>
        <p:spPr>
          <a:xfrm>
            <a:off x="533400" y="1371600"/>
            <a:ext cx="8077200" cy="4191000"/>
          </a:xfrm>
        </p:spPr>
        <p:txBody>
          <a:bodyPr/>
          <a:lstStyle/>
          <a:p>
            <a:r>
              <a:rPr lang="en-US" sz="2400" dirty="0" smtClean="0"/>
              <a:t>Chronic autoimmune disorder occurring in genetically susceptible individuals </a:t>
            </a:r>
          </a:p>
          <a:p>
            <a:pPr lvl="1"/>
            <a:r>
              <a:rPr lang="en-US" sz="2000" dirty="0" smtClean="0"/>
              <a:t>May be precipitated by environmental factors</a:t>
            </a:r>
          </a:p>
          <a:p>
            <a:r>
              <a:rPr lang="en-US" sz="2400" dirty="0"/>
              <a:t>I</a:t>
            </a:r>
            <a:r>
              <a:rPr lang="en-US" sz="2400" dirty="0" smtClean="0"/>
              <a:t>mmune system is triggered to develop an autoimmune response against</a:t>
            </a:r>
          </a:p>
          <a:p>
            <a:pPr lvl="1"/>
            <a:r>
              <a:rPr lang="en-US" sz="1800" dirty="0" smtClean="0"/>
              <a:t>Altered pancreatic beta cell antigens</a:t>
            </a:r>
          </a:p>
          <a:p>
            <a:pPr lvl="1"/>
            <a:r>
              <a:rPr lang="en-US" sz="1800" dirty="0" smtClean="0"/>
              <a:t>Molecules in beta cells that resemble a viral protein </a:t>
            </a:r>
          </a:p>
          <a:p>
            <a:r>
              <a:rPr lang="en-US" sz="2400" dirty="0" smtClean="0"/>
              <a:t>~ 85% of T1DM patients have circulating islet cell antibodies</a:t>
            </a:r>
          </a:p>
          <a:p>
            <a:pPr lvl="1"/>
            <a:r>
              <a:rPr lang="en-US" sz="2000" dirty="0" smtClean="0"/>
              <a:t>Majority also have detectable anti-insulin antibodies</a:t>
            </a:r>
            <a:endParaRPr lang="en-US" sz="1400" dirty="0" smtClean="0"/>
          </a:p>
          <a:p>
            <a:r>
              <a:rPr lang="en-US" sz="2400" dirty="0" smtClean="0"/>
              <a:t>Most islet cell antibodies are directed against glutamic acid decarboxylase (GAD) within pancreatic beta cells </a:t>
            </a:r>
          </a:p>
        </p:txBody>
      </p:sp>
      <p:sp>
        <p:nvSpPr>
          <p:cNvPr id="4" name="Text Placeholder 30"/>
          <p:cNvSpPr txBox="1">
            <a:spLocks/>
          </p:cNvSpPr>
          <p:nvPr/>
        </p:nvSpPr>
        <p:spPr bwMode="auto">
          <a:xfrm>
            <a:off x="2806700" y="6553202"/>
            <a:ext cx="6337300" cy="2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defTabSz="913227"/>
            <a:r>
              <a:rPr lang="en-US" sz="1000" dirty="0" err="1" smtClean="0">
                <a:solidFill>
                  <a:srgbClr val="FFFFFF"/>
                </a:solidFill>
              </a:rPr>
              <a:t>Maahs</a:t>
            </a:r>
            <a:r>
              <a:rPr lang="en-US" sz="1000" dirty="0" smtClean="0">
                <a:solidFill>
                  <a:srgbClr val="FFFFFF"/>
                </a:solidFill>
              </a:rPr>
              <a:t> DM, et al.</a:t>
            </a:r>
            <a:r>
              <a:rPr lang="en-US" sz="1000" i="1" dirty="0" smtClean="0">
                <a:solidFill>
                  <a:srgbClr val="FFFFFF"/>
                </a:solidFill>
              </a:rPr>
              <a:t> </a:t>
            </a:r>
            <a:r>
              <a:rPr lang="en-US" sz="1000" i="1" dirty="0" err="1" smtClean="0">
                <a:solidFill>
                  <a:srgbClr val="FFFFFF"/>
                </a:solidFill>
              </a:rPr>
              <a:t>Endocrinol</a:t>
            </a:r>
            <a:r>
              <a:rPr lang="en-US" sz="1000" i="1" dirty="0" smtClean="0">
                <a:solidFill>
                  <a:srgbClr val="FFFFFF"/>
                </a:solidFill>
              </a:rPr>
              <a:t> </a:t>
            </a:r>
            <a:r>
              <a:rPr lang="en-US" sz="1000" i="1" dirty="0" err="1" smtClean="0">
                <a:solidFill>
                  <a:srgbClr val="FFFFFF"/>
                </a:solidFill>
              </a:rPr>
              <a:t>Metab</a:t>
            </a:r>
            <a:r>
              <a:rPr lang="en-US" sz="1000" i="1" dirty="0" smtClean="0">
                <a:solidFill>
                  <a:srgbClr val="FFFFFF"/>
                </a:solidFill>
              </a:rPr>
              <a:t> </a:t>
            </a:r>
            <a:r>
              <a:rPr lang="en-US" sz="1000" i="1" dirty="0" err="1" smtClean="0">
                <a:solidFill>
                  <a:srgbClr val="FFFFFF"/>
                </a:solidFill>
              </a:rPr>
              <a:t>Clin</a:t>
            </a:r>
            <a:r>
              <a:rPr lang="en-US" sz="1000" i="1" dirty="0" smtClean="0">
                <a:solidFill>
                  <a:srgbClr val="FFFFFF"/>
                </a:solidFill>
              </a:rPr>
              <a:t> North Am</a:t>
            </a:r>
            <a:r>
              <a:rPr lang="en-US" sz="1000" dirty="0" smtClean="0">
                <a:solidFill>
                  <a:srgbClr val="FFFFFF"/>
                </a:solidFill>
              </a:rPr>
              <a:t>. 2010;39:481-497.</a:t>
            </a:r>
            <a:endParaRPr lang="it-IT" sz="1000" dirty="0" smtClean="0">
              <a:solidFill>
                <a:srgbClr val="FFFFFF"/>
              </a:solidFill>
            </a:endParaRPr>
          </a:p>
        </p:txBody>
      </p:sp>
    </p:spTree>
    <p:extLst>
      <p:ext uri="{BB962C8B-B14F-4D97-AF65-F5344CB8AC3E}">
        <p14:creationId xmlns:p14="http://schemas.microsoft.com/office/powerpoint/2010/main" val="294818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694426" y="324928"/>
            <a:ext cx="7772400" cy="1143000"/>
          </a:xfrm>
        </p:spPr>
        <p:txBody>
          <a:bodyPr>
            <a:noAutofit/>
          </a:bodyPr>
          <a:lstStyle/>
          <a:p>
            <a:r>
              <a:rPr lang="en-US" dirty="0" smtClean="0"/>
              <a:t>Autoimmune Basis for</a:t>
            </a:r>
            <a:br>
              <a:rPr lang="en-US" dirty="0" smtClean="0"/>
            </a:br>
            <a:r>
              <a:rPr lang="en-US" dirty="0" smtClean="0"/>
              <a:t>Type 1 Diabetes</a:t>
            </a:r>
          </a:p>
        </p:txBody>
      </p:sp>
      <p:pic>
        <p:nvPicPr>
          <p:cNvPr id="20482" name="Picture 4"/>
          <p:cNvPicPr>
            <a:picLocks noChangeAspect="1"/>
          </p:cNvPicPr>
          <p:nvPr/>
        </p:nvPicPr>
        <p:blipFill>
          <a:blip r:embed="rId3" cstate="print"/>
          <a:srcRect/>
          <a:stretch>
            <a:fillRect/>
          </a:stretch>
        </p:blipFill>
        <p:spPr bwMode="auto">
          <a:xfrm>
            <a:off x="533400" y="1845623"/>
            <a:ext cx="8077200" cy="3987800"/>
          </a:xfrm>
          <a:prstGeom prst="rect">
            <a:avLst/>
          </a:prstGeom>
          <a:noFill/>
          <a:ln w="38100">
            <a:solidFill>
              <a:schemeClr val="tx1"/>
            </a:solidFill>
            <a:miter lim="800000"/>
            <a:headEnd/>
            <a:tailEnd/>
          </a:ln>
        </p:spPr>
      </p:pic>
      <p:sp>
        <p:nvSpPr>
          <p:cNvPr id="20483" name="TextBox 5"/>
          <p:cNvSpPr txBox="1">
            <a:spLocks noChangeArrowheads="1"/>
          </p:cNvSpPr>
          <p:nvPr/>
        </p:nvSpPr>
        <p:spPr bwMode="auto">
          <a:xfrm>
            <a:off x="3886200" y="6600111"/>
            <a:ext cx="5257800" cy="246221"/>
          </a:xfrm>
          <a:prstGeom prst="rect">
            <a:avLst/>
          </a:prstGeom>
          <a:noFill/>
          <a:ln w="9525">
            <a:noFill/>
            <a:miter lim="800000"/>
            <a:headEnd/>
            <a:tailEnd/>
          </a:ln>
        </p:spPr>
        <p:txBody>
          <a:bodyPr>
            <a:spAutoFit/>
          </a:bodyPr>
          <a:lstStyle/>
          <a:p>
            <a:pPr algn="r" defTabSz="913227"/>
            <a:r>
              <a:rPr lang="en-US" sz="1000" dirty="0">
                <a:solidFill>
                  <a:srgbClr val="FFFFFF"/>
                </a:solidFill>
              </a:rPr>
              <a:t>Atkinson MA. </a:t>
            </a:r>
            <a:r>
              <a:rPr lang="en-US" sz="1000" i="1" dirty="0">
                <a:solidFill>
                  <a:srgbClr val="FFFFFF"/>
                </a:solidFill>
              </a:rPr>
              <a:t>Diabetes</a:t>
            </a:r>
            <a:r>
              <a:rPr lang="en-US" sz="1000" dirty="0">
                <a:solidFill>
                  <a:srgbClr val="FFFFFF"/>
                </a:solidFill>
              </a:rPr>
              <a:t>. </a:t>
            </a:r>
            <a:r>
              <a:rPr lang="en-US" sz="1000" dirty="0" smtClean="0">
                <a:solidFill>
                  <a:srgbClr val="FFFFFF"/>
                </a:solidFill>
              </a:rPr>
              <a:t>2005;54:1253-1263</a:t>
            </a:r>
            <a:r>
              <a:rPr lang="en-US" sz="1000" dirty="0">
                <a:solidFill>
                  <a:srgbClr val="FFFFFF"/>
                </a:solidFill>
              </a:rPr>
              <a:t>.</a:t>
            </a:r>
          </a:p>
        </p:txBody>
      </p:sp>
    </p:spTree>
    <p:extLst>
      <p:ext uri="{BB962C8B-B14F-4D97-AF65-F5344CB8AC3E}">
        <p14:creationId xmlns:p14="http://schemas.microsoft.com/office/powerpoint/2010/main" val="246321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a:t>
            </a:r>
            <a:br>
              <a:rPr lang="en-US" dirty="0"/>
            </a:br>
            <a:r>
              <a:rPr lang="en-US" dirty="0"/>
              <a:t>Type 2 Diabetes</a:t>
            </a:r>
          </a:p>
        </p:txBody>
      </p:sp>
      <p:sp>
        <p:nvSpPr>
          <p:cNvPr id="3" name="Slide Number Placeholder 2"/>
          <p:cNvSpPr>
            <a:spLocks noGrp="1"/>
          </p:cNvSpPr>
          <p:nvPr>
            <p:ph type="sldNum" sz="quarter" idx="4"/>
          </p:nvPr>
        </p:nvSpPr>
        <p:spPr/>
        <p:txBody>
          <a:bodyPr/>
          <a:lstStyle/>
          <a:p>
            <a:fld id="{BD3A386A-7AC3-EE41-8AD6-E5E6E76DA569}" type="slidenum">
              <a:rPr lang="en-US" smtClean="0">
                <a:solidFill>
                  <a:prstClr val="black">
                    <a:lumMod val="50000"/>
                    <a:lumOff val="50000"/>
                  </a:prstClr>
                </a:solidFill>
              </a:rPr>
              <a:pPr/>
              <a:t>39</a:t>
            </a:fld>
            <a:endParaRPr lang="en-US" dirty="0">
              <a:solidFill>
                <a:prstClr val="black">
                  <a:lumMod val="50000"/>
                  <a:lumOff val="50000"/>
                </a:prstClr>
              </a:solidFill>
            </a:endParaRPr>
          </a:p>
        </p:txBody>
      </p:sp>
      <p:graphicFrame>
        <p:nvGraphicFramePr>
          <p:cNvPr id="4" name="Table 3"/>
          <p:cNvGraphicFramePr>
            <a:graphicFrameLocks noGrp="1"/>
          </p:cNvGraphicFramePr>
          <p:nvPr>
            <p:extLst/>
          </p:nvPr>
        </p:nvGraphicFramePr>
        <p:xfrm>
          <a:off x="1524000" y="1659466"/>
          <a:ext cx="6096000" cy="3957470"/>
        </p:xfrm>
        <a:graphic>
          <a:graphicData uri="http://schemas.openxmlformats.org/drawingml/2006/table">
            <a:tbl>
              <a:tblPr firstRow="1" bandRow="1">
                <a:tableStyleId>{10A1B5D5-9B99-4C35-A422-299274C87663}</a:tableStyleId>
              </a:tblPr>
              <a:tblGrid>
                <a:gridCol w="2455333">
                  <a:extLst>
                    <a:ext uri="{9D8B030D-6E8A-4147-A177-3AD203B41FA5}">
                      <a16:colId xmlns="" xmlns:a16="http://schemas.microsoft.com/office/drawing/2014/main" val="20000"/>
                    </a:ext>
                  </a:extLst>
                </a:gridCol>
                <a:gridCol w="3640667">
                  <a:extLst>
                    <a:ext uri="{9D8B030D-6E8A-4147-A177-3AD203B41FA5}">
                      <a16:colId xmlns="" xmlns:a16="http://schemas.microsoft.com/office/drawing/2014/main" val="20001"/>
                    </a:ext>
                  </a:extLst>
                </a:gridCol>
              </a:tblGrid>
              <a:tr h="346979">
                <a:tc>
                  <a:txBody>
                    <a:bodyPr/>
                    <a:lstStyle/>
                    <a:p>
                      <a:pPr marL="0" marR="0">
                        <a:spcBef>
                          <a:spcPts val="0"/>
                        </a:spcBef>
                        <a:spcAft>
                          <a:spcPts val="0"/>
                        </a:spcAft>
                      </a:pPr>
                      <a:r>
                        <a:rPr lang="en-US" sz="1600" dirty="0"/>
                        <a:t>Organ System</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Defect</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0"/>
                  </a:ext>
                </a:extLst>
              </a:tr>
              <a:tr h="346979">
                <a:tc>
                  <a:txBody>
                    <a:bodyPr/>
                    <a:lstStyle/>
                    <a:p>
                      <a:pPr marL="0" marR="0">
                        <a:spcBef>
                          <a:spcPts val="0"/>
                        </a:spcBef>
                        <a:spcAft>
                          <a:spcPts val="0"/>
                        </a:spcAft>
                      </a:pPr>
                      <a:r>
                        <a:rPr lang="en-US" sz="1600" b="1" dirty="0"/>
                        <a:t>Major Role</a:t>
                      </a:r>
                      <a:endParaRPr lang="en-US" sz="1600" b="1" dirty="0">
                        <a:latin typeface="+mn-lt"/>
                        <a:ea typeface="Cambria"/>
                        <a:cs typeface="Times New Roman"/>
                      </a:endParaRPr>
                    </a:p>
                  </a:txBody>
                  <a:tcPr marL="68580" marR="68580" marT="0" marB="0" anchor="ctr"/>
                </a:tc>
                <a:tc>
                  <a:txBody>
                    <a:bodyPr/>
                    <a:lstStyle/>
                    <a:p>
                      <a:pPr marL="0" marR="0">
                        <a:spcBef>
                          <a:spcPts val="0"/>
                        </a:spcBef>
                        <a:spcAft>
                          <a:spcPts val="0"/>
                        </a:spcAft>
                      </a:pP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1"/>
                  </a:ext>
                </a:extLst>
              </a:tr>
              <a:tr h="346979">
                <a:tc>
                  <a:txBody>
                    <a:bodyPr/>
                    <a:lstStyle/>
                    <a:p>
                      <a:pPr marL="0" marR="0">
                        <a:spcBef>
                          <a:spcPts val="0"/>
                        </a:spcBef>
                        <a:spcAft>
                          <a:spcPts val="0"/>
                        </a:spcAft>
                      </a:pPr>
                      <a:r>
                        <a:rPr lang="en-US" sz="1600" dirty="0"/>
                        <a:t>Pancreatic beta cells</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Decreased insulin secretion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2"/>
                  </a:ext>
                </a:extLst>
              </a:tr>
              <a:tr h="346979">
                <a:tc>
                  <a:txBody>
                    <a:bodyPr/>
                    <a:lstStyle/>
                    <a:p>
                      <a:pPr marL="0" marR="0">
                        <a:spcBef>
                          <a:spcPts val="0"/>
                        </a:spcBef>
                        <a:spcAft>
                          <a:spcPts val="0"/>
                        </a:spcAft>
                      </a:pPr>
                      <a:r>
                        <a:rPr lang="en-US" sz="1600" dirty="0"/>
                        <a:t>Muscle</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Inefficient glucose uptake</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3"/>
                  </a:ext>
                </a:extLst>
              </a:tr>
              <a:tr h="487680">
                <a:tc>
                  <a:txBody>
                    <a:bodyPr/>
                    <a:lstStyle/>
                    <a:p>
                      <a:pPr marL="0" marR="0">
                        <a:spcBef>
                          <a:spcPts val="0"/>
                        </a:spcBef>
                        <a:spcAft>
                          <a:spcPts val="0"/>
                        </a:spcAft>
                      </a:pPr>
                      <a:r>
                        <a:rPr lang="en-US" sz="1600" dirty="0"/>
                        <a:t>Liver</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Increased endogenous glucose secretion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4"/>
                  </a:ext>
                </a:extLst>
              </a:tr>
              <a:tr h="346979">
                <a:tc>
                  <a:txBody>
                    <a:bodyPr/>
                    <a:lstStyle/>
                    <a:p>
                      <a:pPr marL="0" marR="0">
                        <a:spcBef>
                          <a:spcPts val="0"/>
                        </a:spcBef>
                        <a:spcAft>
                          <a:spcPts val="0"/>
                        </a:spcAft>
                      </a:pPr>
                      <a:r>
                        <a:rPr lang="en-US" sz="1600" b="1" dirty="0"/>
                        <a:t>Contributing Role</a:t>
                      </a:r>
                      <a:endParaRPr lang="en-US" sz="1600" b="1" dirty="0">
                        <a:latin typeface="+mn-lt"/>
                        <a:ea typeface="Cambria"/>
                        <a:cs typeface="Times New Roman"/>
                      </a:endParaRPr>
                    </a:p>
                  </a:txBody>
                  <a:tcPr marL="68580" marR="68580" marT="0" marB="0" anchor="ctr"/>
                </a:tc>
                <a:tc>
                  <a:txBody>
                    <a:bodyPr/>
                    <a:lstStyle/>
                    <a:p>
                      <a:pPr marL="0" marR="0">
                        <a:spcBef>
                          <a:spcPts val="0"/>
                        </a:spcBef>
                        <a:spcAft>
                          <a:spcPts val="0"/>
                        </a:spcAft>
                      </a:pP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5"/>
                  </a:ext>
                </a:extLst>
              </a:tr>
              <a:tr h="346979">
                <a:tc>
                  <a:txBody>
                    <a:bodyPr/>
                    <a:lstStyle/>
                    <a:p>
                      <a:pPr marL="0" marR="0">
                        <a:spcBef>
                          <a:spcPts val="0"/>
                        </a:spcBef>
                        <a:spcAft>
                          <a:spcPts val="0"/>
                        </a:spcAft>
                      </a:pPr>
                      <a:r>
                        <a:rPr lang="en-US" sz="1600" dirty="0"/>
                        <a:t>Adipose tissue</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Increased FFA production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6"/>
                  </a:ext>
                </a:extLst>
              </a:tr>
              <a:tr h="346979">
                <a:tc>
                  <a:txBody>
                    <a:bodyPr/>
                    <a:lstStyle/>
                    <a:p>
                      <a:pPr marL="0" marR="0">
                        <a:spcBef>
                          <a:spcPts val="0"/>
                        </a:spcBef>
                        <a:spcAft>
                          <a:spcPts val="0"/>
                        </a:spcAft>
                      </a:pPr>
                      <a:r>
                        <a:rPr lang="en-US" sz="1600" dirty="0"/>
                        <a:t>Digestive tract</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Decreased incretin effect</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7"/>
                  </a:ext>
                </a:extLst>
              </a:tr>
              <a:tr h="346979">
                <a:tc>
                  <a:txBody>
                    <a:bodyPr/>
                    <a:lstStyle/>
                    <a:p>
                      <a:pPr marL="0" marR="0">
                        <a:spcBef>
                          <a:spcPts val="0"/>
                        </a:spcBef>
                        <a:spcAft>
                          <a:spcPts val="0"/>
                        </a:spcAft>
                      </a:pPr>
                      <a:r>
                        <a:rPr lang="en-US" sz="1600" dirty="0"/>
                        <a:t>Pancreatic alpha cells</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Increased glucagon secretion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8"/>
                  </a:ext>
                </a:extLst>
              </a:tr>
              <a:tr h="346979">
                <a:tc>
                  <a:txBody>
                    <a:bodyPr/>
                    <a:lstStyle/>
                    <a:p>
                      <a:pPr marL="0" marR="0">
                        <a:spcBef>
                          <a:spcPts val="0"/>
                        </a:spcBef>
                        <a:spcAft>
                          <a:spcPts val="0"/>
                        </a:spcAft>
                      </a:pPr>
                      <a:r>
                        <a:rPr lang="en-US" sz="1600" dirty="0"/>
                        <a:t>Kidney</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Increased glucose reabsorption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09"/>
                  </a:ext>
                </a:extLst>
              </a:tr>
              <a:tr h="346979">
                <a:tc>
                  <a:txBody>
                    <a:bodyPr/>
                    <a:lstStyle/>
                    <a:p>
                      <a:pPr marL="0" marR="0">
                        <a:spcBef>
                          <a:spcPts val="0"/>
                        </a:spcBef>
                        <a:spcAft>
                          <a:spcPts val="0"/>
                        </a:spcAft>
                      </a:pPr>
                      <a:r>
                        <a:rPr lang="en-US" sz="1600" dirty="0"/>
                        <a:t>Nervous system</a:t>
                      </a:r>
                      <a:endParaRPr lang="en-US" sz="1600" dirty="0">
                        <a:latin typeface="+mn-lt"/>
                        <a:ea typeface="Cambria"/>
                        <a:cs typeface="Times New Roman"/>
                      </a:endParaRPr>
                    </a:p>
                  </a:txBody>
                  <a:tcPr marL="68580" marR="68580" marT="0" marB="0" anchor="ctr"/>
                </a:tc>
                <a:tc>
                  <a:txBody>
                    <a:bodyPr/>
                    <a:lstStyle/>
                    <a:p>
                      <a:pPr marL="0" marR="0">
                        <a:spcBef>
                          <a:spcPts val="0"/>
                        </a:spcBef>
                        <a:spcAft>
                          <a:spcPts val="0"/>
                        </a:spcAft>
                      </a:pPr>
                      <a:r>
                        <a:rPr lang="en-US" sz="1600" dirty="0"/>
                        <a:t>Neurotransmitter dysfunction</a:t>
                      </a:r>
                      <a:endParaRPr lang="en-US" sz="1600" dirty="0">
                        <a:latin typeface="+mn-lt"/>
                        <a:ea typeface="Cambria"/>
                        <a:cs typeface="Times New Roman"/>
                      </a:endParaRPr>
                    </a:p>
                  </a:txBody>
                  <a:tcPr marL="68580" marR="68580" marT="0" marB="0" anchor="ctr"/>
                </a:tc>
                <a:extLst>
                  <a:ext uri="{0D108BD9-81ED-4DB2-BD59-A6C34878D82A}">
                    <a16:rowId xmlns="" xmlns:a16="http://schemas.microsoft.com/office/drawing/2014/main" val="10010"/>
                  </a:ext>
                </a:extLst>
              </a:tr>
            </a:tbl>
          </a:graphicData>
        </a:graphic>
      </p:graphicFrame>
      <p:sp>
        <p:nvSpPr>
          <p:cNvPr id="5" name="Text Box 28"/>
          <p:cNvSpPr txBox="1">
            <a:spLocks noChangeArrowheads="1"/>
          </p:cNvSpPr>
          <p:nvPr/>
        </p:nvSpPr>
        <p:spPr bwMode="auto">
          <a:xfrm>
            <a:off x="36513" y="6559621"/>
            <a:ext cx="6759575" cy="246221"/>
          </a:xfrm>
          <a:prstGeom prst="rect">
            <a:avLst/>
          </a:prstGeom>
          <a:noFill/>
        </p:spPr>
        <p:txBody>
          <a:bodyPr wrap="square" rtlCol="0" anchor="b">
            <a:spAutoFit/>
          </a:bodyPr>
          <a:lstStyle>
            <a:defPPr>
              <a:defRPr lang="en-US"/>
            </a:defPPr>
            <a:lvl1pPr algn="r">
              <a:defRPr sz="1000">
                <a:solidFill>
                  <a:srgbClr val="FFFFFF"/>
                </a:solidFill>
              </a:defRPr>
            </a:lvl1pPr>
          </a:lstStyle>
          <a:p>
            <a:pPr algn="l" defTabSz="913227"/>
            <a:r>
              <a:rPr lang="en-US" dirty="0">
                <a:solidFill>
                  <a:prstClr val="black"/>
                </a:solidFill>
              </a:rPr>
              <a:t>DeFronzo RA. </a:t>
            </a:r>
            <a:r>
              <a:rPr lang="en-US" i="1" dirty="0">
                <a:solidFill>
                  <a:prstClr val="black"/>
                </a:solidFill>
              </a:rPr>
              <a:t>Diabetes</a:t>
            </a:r>
            <a:r>
              <a:rPr lang="en-US" dirty="0">
                <a:solidFill>
                  <a:prstClr val="black"/>
                </a:solidFill>
              </a:rPr>
              <a:t>. 2009;58:773-795 </a:t>
            </a:r>
          </a:p>
        </p:txBody>
      </p:sp>
    </p:spTree>
    <p:extLst>
      <p:ext uri="{BB962C8B-B14F-4D97-AF65-F5344CB8AC3E}">
        <p14:creationId xmlns:p14="http://schemas.microsoft.com/office/powerpoint/2010/main" val="297762054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hidden="1"/>
          <p:cNvSpPr txBox="1"/>
          <p:nvPr/>
        </p:nvSpPr>
        <p:spPr>
          <a:xfrm>
            <a:off x="329105" y="-415499"/>
            <a:ext cx="7130474" cy="438582"/>
          </a:xfrm>
          <a:prstGeom prst="rect">
            <a:avLst/>
          </a:prstGeom>
          <a:noFill/>
        </p:spPr>
        <p:txBody>
          <a:bodyPr wrap="square" rtlCol="0">
            <a:spAutoFit/>
          </a:bodyPr>
          <a:lstStyle/>
          <a:p>
            <a:r>
              <a:rPr lang="en-US" sz="2250" b="1" dirty="0">
                <a:solidFill>
                  <a:srgbClr val="5778AE"/>
                </a:solidFill>
                <a:latin typeface="Museo Slab 700" charset="0"/>
                <a:ea typeface="Museo Slab 700" charset="0"/>
                <a:cs typeface="Museo Slab 700" charset="0"/>
              </a:rPr>
              <a:t>Diabetes around the world</a:t>
            </a:r>
          </a:p>
        </p:txBody>
      </p:sp>
      <p:sp>
        <p:nvSpPr>
          <p:cNvPr id="8" name="Rectangle 7"/>
          <p:cNvSpPr/>
          <p:nvPr/>
        </p:nvSpPr>
        <p:spPr>
          <a:xfrm>
            <a:off x="433434" y="1252196"/>
            <a:ext cx="8042020" cy="323165"/>
          </a:xfrm>
          <a:prstGeom prst="rect">
            <a:avLst/>
          </a:prstGeom>
        </p:spPr>
        <p:txBody>
          <a:bodyPr wrap="square">
            <a:spAutoFit/>
          </a:bodyPr>
          <a:lstStyle/>
          <a:p>
            <a:pPr algn="ctr"/>
            <a:r>
              <a:rPr lang="en-US" sz="1500" b="1" dirty="0">
                <a:solidFill>
                  <a:srgbClr val="5B89C7"/>
                </a:solidFill>
              </a:rPr>
              <a:t>Number of people (20-79 years) with diabetes globally and by IDF Region</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229" b="14450"/>
          <a:stretch/>
        </p:blipFill>
        <p:spPr bwMode="auto">
          <a:xfrm>
            <a:off x="329106" y="1587501"/>
            <a:ext cx="8436941"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19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lvl="0"/>
            <a:r>
              <a:rPr lang="en-US" sz="1800" dirty="0"/>
              <a:t>Age ≥45 years</a:t>
            </a:r>
          </a:p>
          <a:p>
            <a:pPr lvl="0"/>
            <a:r>
              <a:rPr lang="en-US" sz="1800" dirty="0"/>
              <a:t>Family history of T2D or cardiovascular disease</a:t>
            </a:r>
          </a:p>
          <a:p>
            <a:pPr lvl="0"/>
            <a:r>
              <a:rPr lang="en-US" sz="1800" dirty="0"/>
              <a:t>Overweight or obese</a:t>
            </a:r>
          </a:p>
          <a:p>
            <a:r>
              <a:rPr lang="en-US" sz="1800" dirty="0"/>
              <a:t>Sedentary lifestyle</a:t>
            </a:r>
          </a:p>
          <a:p>
            <a:pPr lvl="0"/>
            <a:r>
              <a:rPr lang="en-US" sz="1800" dirty="0"/>
              <a:t>Non-Caucasian ancestry</a:t>
            </a:r>
          </a:p>
          <a:p>
            <a:r>
              <a:rPr lang="en-US" sz="1800" dirty="0"/>
              <a:t>Previously identified IGT, IFG, and/or metabolic syndrome</a:t>
            </a:r>
          </a:p>
          <a:p>
            <a:r>
              <a:rPr lang="en-US" sz="1800" dirty="0"/>
              <a:t>PCOS, acanthosis nigricans, or NAFLD</a:t>
            </a:r>
          </a:p>
          <a:p>
            <a:pPr lvl="0"/>
            <a:r>
              <a:rPr lang="en-US" sz="1800" dirty="0"/>
              <a:t>Hypertension (BP &gt;140/90 mmHg)</a:t>
            </a:r>
          </a:p>
          <a:p>
            <a:pPr lvl="0"/>
            <a:r>
              <a:rPr lang="en-US" sz="1800" dirty="0"/>
              <a:t>Dyslipidemia (HDL-C &lt;35 mg/dL and/or triglycerides &gt;250 mg/dL)</a:t>
            </a:r>
          </a:p>
        </p:txBody>
      </p:sp>
      <p:sp>
        <p:nvSpPr>
          <p:cNvPr id="9" name="Content Placeholder 8"/>
          <p:cNvSpPr>
            <a:spLocks noGrp="1"/>
          </p:cNvSpPr>
          <p:nvPr>
            <p:ph sz="half" idx="2"/>
          </p:nvPr>
        </p:nvSpPr>
        <p:spPr/>
        <p:txBody>
          <a:bodyPr>
            <a:normAutofit/>
          </a:bodyPr>
          <a:lstStyle/>
          <a:p>
            <a:pPr lvl="0"/>
            <a:r>
              <a:rPr lang="en-US" sz="2000" dirty="0"/>
              <a:t>History of gestational diabetes</a:t>
            </a:r>
          </a:p>
          <a:p>
            <a:pPr lvl="0"/>
            <a:r>
              <a:rPr lang="en-US" sz="2000" dirty="0"/>
              <a:t>Delivery of baby weighing</a:t>
            </a:r>
            <a:br>
              <a:rPr lang="en-US" sz="2000" dirty="0"/>
            </a:br>
            <a:r>
              <a:rPr lang="en-US" sz="2000" dirty="0"/>
              <a:t>&gt;4 kg (&gt;9 lb)</a:t>
            </a:r>
          </a:p>
          <a:p>
            <a:pPr lvl="0"/>
            <a:r>
              <a:rPr lang="en-US" sz="2000" dirty="0"/>
              <a:t>Antipsychotic therapy for schizophrenia or severe bipolar disease</a:t>
            </a:r>
          </a:p>
          <a:p>
            <a:pPr lvl="0"/>
            <a:r>
              <a:rPr lang="en-US" sz="2000" dirty="0"/>
              <a:t>Chronic glucocorticoid exposure</a:t>
            </a:r>
          </a:p>
          <a:p>
            <a:pPr lvl="0"/>
            <a:r>
              <a:rPr lang="en-US" sz="2000" dirty="0"/>
              <a:t>Sleep disorders</a:t>
            </a:r>
          </a:p>
          <a:p>
            <a:pPr lvl="1"/>
            <a:r>
              <a:rPr lang="en-US" sz="1800" dirty="0"/>
              <a:t>Obstructive sleep apnea</a:t>
            </a:r>
          </a:p>
          <a:p>
            <a:pPr lvl="1"/>
            <a:r>
              <a:rPr lang="en-US" sz="1800" dirty="0"/>
              <a:t>Chronic sleep deprivation</a:t>
            </a:r>
          </a:p>
          <a:p>
            <a:pPr lvl="1"/>
            <a:r>
              <a:rPr lang="en-US" sz="1800" dirty="0"/>
              <a:t>Night shift work</a:t>
            </a:r>
          </a:p>
        </p:txBody>
      </p:sp>
      <p:sp>
        <p:nvSpPr>
          <p:cNvPr id="71681" name="Title 1"/>
          <p:cNvSpPr>
            <a:spLocks noGrp="1"/>
          </p:cNvSpPr>
          <p:nvPr>
            <p:ph type="title"/>
          </p:nvPr>
        </p:nvSpPr>
        <p:spPr/>
        <p:txBody>
          <a:bodyPr/>
          <a:lstStyle/>
          <a:p>
            <a:r>
              <a:rPr lang="en-US" dirty="0"/>
              <a:t>Risk Factors for Prediabetes and Type 2 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solidFill>
                  <a:prstClr val="black">
                    <a:lumMod val="50000"/>
                    <a:lumOff val="50000"/>
                  </a:prstClr>
                </a:solidFill>
              </a:rPr>
              <a:pPr/>
              <a:t>40</a:t>
            </a:fld>
            <a:endParaRPr lang="en-US" dirty="0">
              <a:solidFill>
                <a:prstClr val="black">
                  <a:lumMod val="50000"/>
                  <a:lumOff val="50000"/>
                </a:prstClr>
              </a:solidFill>
            </a:endParaRPr>
          </a:p>
        </p:txBody>
      </p:sp>
      <p:sp>
        <p:nvSpPr>
          <p:cNvPr id="71682" name="Rectangle 1"/>
          <p:cNvSpPr>
            <a:spLocks noChangeArrowheads="1"/>
          </p:cNvSpPr>
          <p:nvPr/>
        </p:nvSpPr>
        <p:spPr bwMode="auto">
          <a:xfrm>
            <a:off x="0" y="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3227" fontAlgn="base">
              <a:spcBef>
                <a:spcPct val="0"/>
              </a:spcBef>
              <a:spcAft>
                <a:spcPct val="0"/>
              </a:spcAft>
            </a:pPr>
            <a:r>
              <a:rPr lang="en-US" dirty="0">
                <a:solidFill>
                  <a:srgbClr val="000000"/>
                </a:solidFill>
                <a:cs typeface="ＭＳ Ｐゴシック" charset="0"/>
              </a:rPr>
              <a:t/>
            </a:r>
            <a:br>
              <a:rPr lang="en-US" dirty="0">
                <a:solidFill>
                  <a:srgbClr val="000000"/>
                </a:solidFill>
                <a:cs typeface="ＭＳ Ｐゴシック" charset="0"/>
              </a:rPr>
            </a:br>
            <a:endParaRPr lang="en-US" dirty="0">
              <a:solidFill>
                <a:srgbClr val="000000"/>
              </a:solidFill>
              <a:cs typeface="ＭＳ Ｐゴシック" charset="0"/>
            </a:endParaRPr>
          </a:p>
        </p:txBody>
      </p:sp>
      <p:sp>
        <p:nvSpPr>
          <p:cNvPr id="71699" name="Rectangle 2"/>
          <p:cNvSpPr>
            <a:spLocks noChangeArrowheads="1"/>
          </p:cNvSpPr>
          <p:nvPr/>
        </p:nvSpPr>
        <p:spPr bwMode="auto">
          <a:xfrm>
            <a:off x="39189" y="6184365"/>
            <a:ext cx="808590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defTabSz="913227" fontAlgn="base">
              <a:spcBef>
                <a:spcPts val="600"/>
              </a:spcBef>
            </a:pPr>
            <a:r>
              <a:rPr lang="en-US" sz="1000" dirty="0">
                <a:solidFill>
                  <a:prstClr val="black"/>
                </a:solidFill>
              </a:rPr>
              <a:t>BP, blood pressure; HCL-C, high density lipoprotein cholesterol;  IFG, impaired fasting glucose; IGT, impaired glucose tolerance; NAFLD, nonalcoholic fatty liver disease; PCOS, polycystic ovary syndrome; T2D, type 2 diabetes.</a:t>
            </a:r>
          </a:p>
          <a:p>
            <a:pPr defTabSz="913227">
              <a:spcBef>
                <a:spcPts val="600"/>
              </a:spcBef>
            </a:pPr>
            <a:r>
              <a:rPr lang="en-US" sz="1000" dirty="0">
                <a:solidFill>
                  <a:prstClr val="black"/>
                </a:solidFill>
              </a:rPr>
              <a:t>Handelsman YH, et al. </a:t>
            </a:r>
            <a:r>
              <a:rPr lang="en-US" sz="1000" i="1" dirty="0">
                <a:solidFill>
                  <a:prstClr val="black"/>
                </a:solidFill>
              </a:rPr>
              <a:t>Endocr Pract</a:t>
            </a:r>
            <a:r>
              <a:rPr lang="en-US" sz="1000" dirty="0">
                <a:solidFill>
                  <a:prstClr val="black"/>
                </a:solidFill>
              </a:rPr>
              <a:t>. 2015;21(suppl 1):1-87.</a:t>
            </a:r>
          </a:p>
        </p:txBody>
      </p:sp>
    </p:spTree>
    <p:extLst>
      <p:ext uri="{BB962C8B-B14F-4D97-AF65-F5344CB8AC3E}">
        <p14:creationId xmlns:p14="http://schemas.microsoft.com/office/powerpoint/2010/main" val="219793966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title"/>
          </p:nvPr>
        </p:nvSpPr>
        <p:spPr/>
        <p:txBody>
          <a:bodyPr/>
          <a:lstStyle/>
          <a:p>
            <a:r>
              <a:rPr lang="en-GB"/>
              <a:t>Insulin resistance and </a:t>
            </a:r>
            <a:r>
              <a:rPr lang="en-US">
                <a:sym typeface="Symbol" pitchFamily="18" charset="2"/>
              </a:rPr>
              <a:t></a:t>
            </a:r>
            <a:r>
              <a:rPr lang="en-GB">
                <a:cs typeface="Arial" charset="0"/>
              </a:rPr>
              <a:t>-cell dysfunction are core defects of type 2 diabetes</a:t>
            </a:r>
          </a:p>
        </p:txBody>
      </p:sp>
      <p:grpSp>
        <p:nvGrpSpPr>
          <p:cNvPr id="2" name="Group 30"/>
          <p:cNvGrpSpPr>
            <a:grpSpLocks/>
          </p:cNvGrpSpPr>
          <p:nvPr/>
        </p:nvGrpSpPr>
        <p:grpSpPr bwMode="auto">
          <a:xfrm>
            <a:off x="468316" y="1585914"/>
            <a:ext cx="8105775" cy="4284663"/>
            <a:chOff x="295" y="999"/>
            <a:chExt cx="5106" cy="2699"/>
          </a:xfrm>
        </p:grpSpPr>
        <p:sp>
          <p:nvSpPr>
            <p:cNvPr id="305154" name="Freeform 2"/>
            <p:cNvSpPr>
              <a:spLocks/>
            </p:cNvSpPr>
            <p:nvPr/>
          </p:nvSpPr>
          <p:spPr bwMode="auto">
            <a:xfrm>
              <a:off x="661" y="2382"/>
              <a:ext cx="4174" cy="1043"/>
            </a:xfrm>
            <a:custGeom>
              <a:avLst/>
              <a:gdLst/>
              <a:ahLst/>
              <a:cxnLst>
                <a:cxn ang="0">
                  <a:pos x="3242" y="346"/>
                </a:cxn>
                <a:cxn ang="0">
                  <a:pos x="3474" y="216"/>
                </a:cxn>
                <a:cxn ang="0">
                  <a:pos x="3598" y="152"/>
                </a:cxn>
                <a:cxn ang="0">
                  <a:pos x="3728" y="94"/>
                </a:cxn>
                <a:cxn ang="0">
                  <a:pos x="3862" y="46"/>
                </a:cxn>
                <a:cxn ang="0">
                  <a:pos x="4000" y="14"/>
                </a:cxn>
                <a:cxn ang="0">
                  <a:pos x="4072" y="6"/>
                </a:cxn>
                <a:cxn ang="0">
                  <a:pos x="4144" y="0"/>
                </a:cxn>
                <a:cxn ang="0">
                  <a:pos x="2986" y="16"/>
                </a:cxn>
                <a:cxn ang="0">
                  <a:pos x="2836" y="90"/>
                </a:cxn>
                <a:cxn ang="0">
                  <a:pos x="2692" y="170"/>
                </a:cxn>
                <a:cxn ang="0">
                  <a:pos x="2532" y="274"/>
                </a:cxn>
                <a:cxn ang="0">
                  <a:pos x="2452" y="336"/>
                </a:cxn>
                <a:cxn ang="0">
                  <a:pos x="2372" y="402"/>
                </a:cxn>
                <a:cxn ang="0">
                  <a:pos x="2296" y="472"/>
                </a:cxn>
                <a:cxn ang="0">
                  <a:pos x="2226" y="548"/>
                </a:cxn>
                <a:cxn ang="0">
                  <a:pos x="2164" y="628"/>
                </a:cxn>
                <a:cxn ang="0">
                  <a:pos x="2112" y="712"/>
                </a:cxn>
                <a:cxn ang="0">
                  <a:pos x="2072" y="800"/>
                </a:cxn>
                <a:cxn ang="0">
                  <a:pos x="2032" y="712"/>
                </a:cxn>
                <a:cxn ang="0">
                  <a:pos x="1980" y="628"/>
                </a:cxn>
                <a:cxn ang="0">
                  <a:pos x="1918" y="548"/>
                </a:cxn>
                <a:cxn ang="0">
                  <a:pos x="1848" y="472"/>
                </a:cxn>
                <a:cxn ang="0">
                  <a:pos x="1774" y="402"/>
                </a:cxn>
                <a:cxn ang="0">
                  <a:pos x="1694" y="336"/>
                </a:cxn>
                <a:cxn ang="0">
                  <a:pos x="1612" y="274"/>
                </a:cxn>
                <a:cxn ang="0">
                  <a:pos x="1452" y="170"/>
                </a:cxn>
                <a:cxn ang="0">
                  <a:pos x="1308" y="90"/>
                </a:cxn>
                <a:cxn ang="0">
                  <a:pos x="1158" y="16"/>
                </a:cxn>
                <a:cxn ang="0">
                  <a:pos x="0" y="0"/>
                </a:cxn>
                <a:cxn ang="0">
                  <a:pos x="74" y="6"/>
                </a:cxn>
                <a:cxn ang="0">
                  <a:pos x="144" y="14"/>
                </a:cxn>
                <a:cxn ang="0">
                  <a:pos x="284" y="46"/>
                </a:cxn>
                <a:cxn ang="0">
                  <a:pos x="418" y="94"/>
                </a:cxn>
                <a:cxn ang="0">
                  <a:pos x="548" y="152"/>
                </a:cxn>
                <a:cxn ang="0">
                  <a:pos x="672" y="216"/>
                </a:cxn>
                <a:cxn ang="0">
                  <a:pos x="902" y="346"/>
                </a:cxn>
                <a:cxn ang="0">
                  <a:pos x="1070" y="440"/>
                </a:cxn>
                <a:cxn ang="0">
                  <a:pos x="1184" y="508"/>
                </a:cxn>
                <a:cxn ang="0">
                  <a:pos x="1288" y="580"/>
                </a:cxn>
                <a:cxn ang="0">
                  <a:pos x="1386" y="652"/>
                </a:cxn>
                <a:cxn ang="0">
                  <a:pos x="1514" y="760"/>
                </a:cxn>
                <a:cxn ang="0">
                  <a:pos x="1662" y="898"/>
                </a:cxn>
                <a:cxn ang="0">
                  <a:pos x="1486" y="962"/>
                </a:cxn>
                <a:cxn ang="0">
                  <a:pos x="2616" y="962"/>
                </a:cxn>
                <a:cxn ang="0">
                  <a:pos x="2484" y="898"/>
                </a:cxn>
                <a:cxn ang="0">
                  <a:pos x="2630" y="760"/>
                </a:cxn>
                <a:cxn ang="0">
                  <a:pos x="2760" y="652"/>
                </a:cxn>
                <a:cxn ang="0">
                  <a:pos x="2856" y="580"/>
                </a:cxn>
                <a:cxn ang="0">
                  <a:pos x="2962" y="508"/>
                </a:cxn>
                <a:cxn ang="0">
                  <a:pos x="3076" y="440"/>
                </a:cxn>
              </a:cxnLst>
              <a:rect l="0" t="0" r="r" b="b"/>
              <a:pathLst>
                <a:path w="4144" h="1354">
                  <a:moveTo>
                    <a:pt x="3136" y="406"/>
                  </a:moveTo>
                  <a:lnTo>
                    <a:pt x="3242" y="346"/>
                  </a:lnTo>
                  <a:lnTo>
                    <a:pt x="3354" y="282"/>
                  </a:lnTo>
                  <a:lnTo>
                    <a:pt x="3474" y="216"/>
                  </a:lnTo>
                  <a:lnTo>
                    <a:pt x="3536" y="182"/>
                  </a:lnTo>
                  <a:lnTo>
                    <a:pt x="3598" y="152"/>
                  </a:lnTo>
                  <a:lnTo>
                    <a:pt x="3662" y="122"/>
                  </a:lnTo>
                  <a:lnTo>
                    <a:pt x="3728" y="94"/>
                  </a:lnTo>
                  <a:lnTo>
                    <a:pt x="3794" y="68"/>
                  </a:lnTo>
                  <a:lnTo>
                    <a:pt x="3862" y="46"/>
                  </a:lnTo>
                  <a:lnTo>
                    <a:pt x="3930" y="28"/>
                  </a:lnTo>
                  <a:lnTo>
                    <a:pt x="4000" y="14"/>
                  </a:lnTo>
                  <a:lnTo>
                    <a:pt x="4036" y="10"/>
                  </a:lnTo>
                  <a:lnTo>
                    <a:pt x="4072" y="6"/>
                  </a:lnTo>
                  <a:lnTo>
                    <a:pt x="4108" y="2"/>
                  </a:lnTo>
                  <a:lnTo>
                    <a:pt x="4144" y="0"/>
                  </a:lnTo>
                  <a:lnTo>
                    <a:pt x="3020" y="0"/>
                  </a:lnTo>
                  <a:lnTo>
                    <a:pt x="2986" y="16"/>
                  </a:lnTo>
                  <a:lnTo>
                    <a:pt x="2896" y="58"/>
                  </a:lnTo>
                  <a:lnTo>
                    <a:pt x="2836" y="90"/>
                  </a:lnTo>
                  <a:lnTo>
                    <a:pt x="2768" y="126"/>
                  </a:lnTo>
                  <a:lnTo>
                    <a:pt x="2692" y="170"/>
                  </a:lnTo>
                  <a:lnTo>
                    <a:pt x="2614" y="220"/>
                  </a:lnTo>
                  <a:lnTo>
                    <a:pt x="2532" y="274"/>
                  </a:lnTo>
                  <a:lnTo>
                    <a:pt x="2492" y="304"/>
                  </a:lnTo>
                  <a:lnTo>
                    <a:pt x="2452" y="336"/>
                  </a:lnTo>
                  <a:lnTo>
                    <a:pt x="2412" y="368"/>
                  </a:lnTo>
                  <a:lnTo>
                    <a:pt x="2372" y="402"/>
                  </a:lnTo>
                  <a:lnTo>
                    <a:pt x="2334" y="436"/>
                  </a:lnTo>
                  <a:lnTo>
                    <a:pt x="2296" y="472"/>
                  </a:lnTo>
                  <a:lnTo>
                    <a:pt x="2260" y="510"/>
                  </a:lnTo>
                  <a:lnTo>
                    <a:pt x="2226" y="548"/>
                  </a:lnTo>
                  <a:lnTo>
                    <a:pt x="2194" y="588"/>
                  </a:lnTo>
                  <a:lnTo>
                    <a:pt x="2164" y="628"/>
                  </a:lnTo>
                  <a:lnTo>
                    <a:pt x="2138" y="670"/>
                  </a:lnTo>
                  <a:lnTo>
                    <a:pt x="2112" y="712"/>
                  </a:lnTo>
                  <a:lnTo>
                    <a:pt x="2092" y="756"/>
                  </a:lnTo>
                  <a:lnTo>
                    <a:pt x="2072" y="800"/>
                  </a:lnTo>
                  <a:lnTo>
                    <a:pt x="2054" y="756"/>
                  </a:lnTo>
                  <a:lnTo>
                    <a:pt x="2032" y="712"/>
                  </a:lnTo>
                  <a:lnTo>
                    <a:pt x="2008" y="670"/>
                  </a:lnTo>
                  <a:lnTo>
                    <a:pt x="1980" y="628"/>
                  </a:lnTo>
                  <a:lnTo>
                    <a:pt x="1950" y="588"/>
                  </a:lnTo>
                  <a:lnTo>
                    <a:pt x="1918" y="548"/>
                  </a:lnTo>
                  <a:lnTo>
                    <a:pt x="1884" y="510"/>
                  </a:lnTo>
                  <a:lnTo>
                    <a:pt x="1848" y="472"/>
                  </a:lnTo>
                  <a:lnTo>
                    <a:pt x="1812" y="436"/>
                  </a:lnTo>
                  <a:lnTo>
                    <a:pt x="1774" y="402"/>
                  </a:lnTo>
                  <a:lnTo>
                    <a:pt x="1734" y="368"/>
                  </a:lnTo>
                  <a:lnTo>
                    <a:pt x="1694" y="336"/>
                  </a:lnTo>
                  <a:lnTo>
                    <a:pt x="1654" y="304"/>
                  </a:lnTo>
                  <a:lnTo>
                    <a:pt x="1612" y="274"/>
                  </a:lnTo>
                  <a:lnTo>
                    <a:pt x="1532" y="220"/>
                  </a:lnTo>
                  <a:lnTo>
                    <a:pt x="1452" y="170"/>
                  </a:lnTo>
                  <a:lnTo>
                    <a:pt x="1378" y="126"/>
                  </a:lnTo>
                  <a:lnTo>
                    <a:pt x="1308" y="90"/>
                  </a:lnTo>
                  <a:lnTo>
                    <a:pt x="1248" y="58"/>
                  </a:lnTo>
                  <a:lnTo>
                    <a:pt x="1158" y="16"/>
                  </a:lnTo>
                  <a:lnTo>
                    <a:pt x="1126" y="0"/>
                  </a:lnTo>
                  <a:lnTo>
                    <a:pt x="0" y="0"/>
                  </a:lnTo>
                  <a:lnTo>
                    <a:pt x="38" y="2"/>
                  </a:lnTo>
                  <a:lnTo>
                    <a:pt x="74" y="6"/>
                  </a:lnTo>
                  <a:lnTo>
                    <a:pt x="108" y="10"/>
                  </a:lnTo>
                  <a:lnTo>
                    <a:pt x="144" y="14"/>
                  </a:lnTo>
                  <a:lnTo>
                    <a:pt x="214" y="28"/>
                  </a:lnTo>
                  <a:lnTo>
                    <a:pt x="284" y="46"/>
                  </a:lnTo>
                  <a:lnTo>
                    <a:pt x="352" y="68"/>
                  </a:lnTo>
                  <a:lnTo>
                    <a:pt x="418" y="94"/>
                  </a:lnTo>
                  <a:lnTo>
                    <a:pt x="484" y="122"/>
                  </a:lnTo>
                  <a:lnTo>
                    <a:pt x="548" y="152"/>
                  </a:lnTo>
                  <a:lnTo>
                    <a:pt x="610" y="182"/>
                  </a:lnTo>
                  <a:lnTo>
                    <a:pt x="672" y="216"/>
                  </a:lnTo>
                  <a:lnTo>
                    <a:pt x="790" y="282"/>
                  </a:lnTo>
                  <a:lnTo>
                    <a:pt x="902" y="346"/>
                  </a:lnTo>
                  <a:lnTo>
                    <a:pt x="1010" y="406"/>
                  </a:lnTo>
                  <a:lnTo>
                    <a:pt x="1070" y="440"/>
                  </a:lnTo>
                  <a:lnTo>
                    <a:pt x="1128" y="474"/>
                  </a:lnTo>
                  <a:lnTo>
                    <a:pt x="1184" y="508"/>
                  </a:lnTo>
                  <a:lnTo>
                    <a:pt x="1238" y="544"/>
                  </a:lnTo>
                  <a:lnTo>
                    <a:pt x="1288" y="580"/>
                  </a:lnTo>
                  <a:lnTo>
                    <a:pt x="1338" y="616"/>
                  </a:lnTo>
                  <a:lnTo>
                    <a:pt x="1386" y="652"/>
                  </a:lnTo>
                  <a:lnTo>
                    <a:pt x="1430" y="688"/>
                  </a:lnTo>
                  <a:lnTo>
                    <a:pt x="1514" y="760"/>
                  </a:lnTo>
                  <a:lnTo>
                    <a:pt x="1592" y="830"/>
                  </a:lnTo>
                  <a:lnTo>
                    <a:pt x="1662" y="898"/>
                  </a:lnTo>
                  <a:lnTo>
                    <a:pt x="1726" y="962"/>
                  </a:lnTo>
                  <a:lnTo>
                    <a:pt x="1486" y="962"/>
                  </a:lnTo>
                  <a:lnTo>
                    <a:pt x="2052" y="1354"/>
                  </a:lnTo>
                  <a:lnTo>
                    <a:pt x="2616" y="962"/>
                  </a:lnTo>
                  <a:lnTo>
                    <a:pt x="2420" y="962"/>
                  </a:lnTo>
                  <a:lnTo>
                    <a:pt x="2484" y="898"/>
                  </a:lnTo>
                  <a:lnTo>
                    <a:pt x="2554" y="830"/>
                  </a:lnTo>
                  <a:lnTo>
                    <a:pt x="2630" y="760"/>
                  </a:lnTo>
                  <a:lnTo>
                    <a:pt x="2714" y="688"/>
                  </a:lnTo>
                  <a:lnTo>
                    <a:pt x="2760" y="652"/>
                  </a:lnTo>
                  <a:lnTo>
                    <a:pt x="2808" y="616"/>
                  </a:lnTo>
                  <a:lnTo>
                    <a:pt x="2856" y="580"/>
                  </a:lnTo>
                  <a:lnTo>
                    <a:pt x="2908" y="544"/>
                  </a:lnTo>
                  <a:lnTo>
                    <a:pt x="2962" y="508"/>
                  </a:lnTo>
                  <a:lnTo>
                    <a:pt x="3018" y="474"/>
                  </a:lnTo>
                  <a:lnTo>
                    <a:pt x="3076" y="440"/>
                  </a:lnTo>
                  <a:lnTo>
                    <a:pt x="3136" y="406"/>
                  </a:lnTo>
                  <a:close/>
                </a:path>
              </a:pathLst>
            </a:custGeom>
            <a:solidFill>
              <a:srgbClr val="0053A6"/>
            </a:solidFill>
            <a:ln w="9525">
              <a:noFill/>
              <a:round/>
              <a:headEnd/>
              <a:tailEnd/>
            </a:ln>
          </p:spPr>
          <p:txBody>
            <a:bodyPr/>
            <a:lstStyle/>
            <a:p>
              <a:pPr defTabSz="913227"/>
              <a:endParaRPr lang="en-MY">
                <a:solidFill>
                  <a:srgbClr val="000000"/>
                </a:solidFill>
              </a:endParaRPr>
            </a:p>
          </p:txBody>
        </p:sp>
        <p:sp>
          <p:nvSpPr>
            <p:cNvPr id="305155" name="Rectangle 3"/>
            <p:cNvSpPr>
              <a:spLocks noChangeArrowheads="1"/>
            </p:cNvSpPr>
            <p:nvPr/>
          </p:nvSpPr>
          <p:spPr bwMode="auto">
            <a:xfrm>
              <a:off x="295" y="1955"/>
              <a:ext cx="1250" cy="619"/>
            </a:xfrm>
            <a:prstGeom prst="rect">
              <a:avLst/>
            </a:prstGeom>
            <a:gradFill rotWithShape="0">
              <a:gsLst>
                <a:gs pos="0">
                  <a:srgbClr val="003366"/>
                </a:gs>
                <a:gs pos="100000">
                  <a:srgbClr val="00274F"/>
                </a:gs>
              </a:gsLst>
              <a:lin ang="0" scaled="1"/>
            </a:gradFill>
            <a:ln w="9525">
              <a:noFill/>
              <a:miter lim="800000"/>
              <a:headEnd/>
              <a:tailEnd/>
            </a:ln>
            <a:effectLst/>
          </p:spPr>
          <p:txBody>
            <a:bodyPr wrap="none" anchor="ctr"/>
            <a:lstStyle/>
            <a:p>
              <a:pPr defTabSz="913227"/>
              <a:endParaRPr lang="en-MY">
                <a:solidFill>
                  <a:srgbClr val="000000"/>
                </a:solidFill>
              </a:endParaRPr>
            </a:p>
          </p:txBody>
        </p:sp>
        <p:sp>
          <p:nvSpPr>
            <p:cNvPr id="305157" name="Rectangle 5"/>
            <p:cNvSpPr>
              <a:spLocks noChangeArrowheads="1"/>
            </p:cNvSpPr>
            <p:nvPr/>
          </p:nvSpPr>
          <p:spPr bwMode="auto">
            <a:xfrm>
              <a:off x="359" y="2026"/>
              <a:ext cx="833" cy="409"/>
            </a:xfrm>
            <a:prstGeom prst="rect">
              <a:avLst/>
            </a:prstGeom>
            <a:noFill/>
            <a:ln w="19050">
              <a:noFill/>
              <a:miter lim="800000"/>
              <a:headEnd/>
              <a:tailEnd/>
            </a:ln>
            <a:effectLst/>
          </p:spPr>
          <p:txBody>
            <a:bodyPr wrap="none" lIns="90000" tIns="46800" rIns="90000" bIns="46800" anchor="ctr">
              <a:spAutoFit/>
            </a:bodyPr>
            <a:lstStyle/>
            <a:p>
              <a:pPr algn="r" defTabSz="913227" eaLnBrk="0" hangingPunct="0"/>
              <a:r>
                <a:rPr lang="en-US" b="1" dirty="0">
                  <a:solidFill>
                    <a:srgbClr val="FFFFFF"/>
                  </a:solidFill>
                  <a:sym typeface="Symbol" pitchFamily="18" charset="2"/>
                </a:rPr>
                <a:t>Insulin</a:t>
              </a:r>
            </a:p>
            <a:p>
              <a:pPr algn="r" defTabSz="913227" eaLnBrk="0" hangingPunct="0"/>
              <a:r>
                <a:rPr lang="en-US" b="1" dirty="0">
                  <a:solidFill>
                    <a:srgbClr val="FFFFFF"/>
                  </a:solidFill>
                  <a:sym typeface="Symbol" pitchFamily="18" charset="2"/>
                </a:rPr>
                <a:t>resistance</a:t>
              </a:r>
              <a:endParaRPr lang="en-US" b="1" dirty="0">
                <a:solidFill>
                  <a:srgbClr val="FFFFFF"/>
                </a:solidFill>
              </a:endParaRPr>
            </a:p>
          </p:txBody>
        </p:sp>
        <p:sp>
          <p:nvSpPr>
            <p:cNvPr id="305158" name="Rectangle 6"/>
            <p:cNvSpPr>
              <a:spLocks noChangeArrowheads="1"/>
            </p:cNvSpPr>
            <p:nvPr/>
          </p:nvSpPr>
          <p:spPr bwMode="auto">
            <a:xfrm>
              <a:off x="1849" y="999"/>
              <a:ext cx="1820" cy="583"/>
            </a:xfrm>
            <a:prstGeom prst="rect">
              <a:avLst/>
            </a:prstGeom>
            <a:noFill/>
            <a:ln w="19050">
              <a:noFill/>
              <a:miter lim="800000"/>
              <a:headEnd/>
              <a:tailEnd/>
            </a:ln>
            <a:effectLst/>
          </p:spPr>
          <p:txBody>
            <a:bodyPr lIns="90000" tIns="46800" rIns="90000" bIns="46800" anchor="ctr">
              <a:spAutoFit/>
            </a:bodyPr>
            <a:lstStyle/>
            <a:p>
              <a:pPr defTabSz="913227" eaLnBrk="0" hangingPunct="0"/>
              <a:r>
                <a:rPr lang="en-US" b="1" dirty="0">
                  <a:solidFill>
                    <a:srgbClr val="FFFFFF"/>
                  </a:solidFill>
                </a:rPr>
                <a:t>Genetic susceptibility,</a:t>
              </a:r>
            </a:p>
            <a:p>
              <a:pPr defTabSz="913227" eaLnBrk="0" hangingPunct="0"/>
              <a:r>
                <a:rPr lang="en-US" b="1" dirty="0">
                  <a:solidFill>
                    <a:srgbClr val="FFFFFF"/>
                  </a:solidFill>
                </a:rPr>
                <a:t>obesity, Western lifestyle</a:t>
              </a:r>
            </a:p>
          </p:txBody>
        </p:sp>
        <p:sp>
          <p:nvSpPr>
            <p:cNvPr id="305159" name="Freeform 7"/>
            <p:cNvSpPr>
              <a:spLocks/>
            </p:cNvSpPr>
            <p:nvPr/>
          </p:nvSpPr>
          <p:spPr bwMode="auto">
            <a:xfrm>
              <a:off x="3406" y="1279"/>
              <a:ext cx="1201" cy="635"/>
            </a:xfrm>
            <a:custGeom>
              <a:avLst/>
              <a:gdLst/>
              <a:ahLst/>
              <a:cxnLst>
                <a:cxn ang="0">
                  <a:pos x="610" y="2"/>
                </a:cxn>
                <a:cxn ang="0">
                  <a:pos x="700" y="10"/>
                </a:cxn>
                <a:cxn ang="0">
                  <a:pos x="790" y="24"/>
                </a:cxn>
                <a:cxn ang="0">
                  <a:pos x="878" y="46"/>
                </a:cxn>
                <a:cxn ang="0">
                  <a:pos x="962" y="76"/>
                </a:cxn>
                <a:cxn ang="0">
                  <a:pos x="1044" y="112"/>
                </a:cxn>
                <a:cxn ang="0">
                  <a:pos x="1124" y="154"/>
                </a:cxn>
                <a:cxn ang="0">
                  <a:pos x="1200" y="202"/>
                </a:cxn>
                <a:cxn ang="0">
                  <a:pos x="1272" y="256"/>
                </a:cxn>
                <a:cxn ang="0">
                  <a:pos x="1340" y="316"/>
                </a:cxn>
                <a:cxn ang="0">
                  <a:pos x="1404" y="382"/>
                </a:cxn>
                <a:cxn ang="0">
                  <a:pos x="1462" y="452"/>
                </a:cxn>
                <a:cxn ang="0">
                  <a:pos x="1516" y="528"/>
                </a:cxn>
                <a:cxn ang="0">
                  <a:pos x="1566" y="608"/>
                </a:cxn>
                <a:cxn ang="0">
                  <a:pos x="1608" y="692"/>
                </a:cxn>
                <a:cxn ang="0">
                  <a:pos x="1646" y="782"/>
                </a:cxn>
                <a:cxn ang="0">
                  <a:pos x="1994" y="828"/>
                </a:cxn>
                <a:cxn ang="0">
                  <a:pos x="664" y="828"/>
                </a:cxn>
                <a:cxn ang="0">
                  <a:pos x="972" y="758"/>
                </a:cxn>
                <a:cxn ang="0">
                  <a:pos x="910" y="626"/>
                </a:cxn>
                <a:cxn ang="0">
                  <a:pos x="836" y="504"/>
                </a:cxn>
                <a:cxn ang="0">
                  <a:pos x="748" y="394"/>
                </a:cxn>
                <a:cxn ang="0">
                  <a:pos x="650" y="294"/>
                </a:cxn>
                <a:cxn ang="0">
                  <a:pos x="542" y="208"/>
                </a:cxn>
                <a:cxn ang="0">
                  <a:pos x="424" y="134"/>
                </a:cxn>
                <a:cxn ang="0">
                  <a:pos x="298" y="76"/>
                </a:cxn>
                <a:cxn ang="0">
                  <a:pos x="232" y="52"/>
                </a:cxn>
                <a:cxn ang="0">
                  <a:pos x="228" y="54"/>
                </a:cxn>
                <a:cxn ang="0">
                  <a:pos x="174" y="34"/>
                </a:cxn>
                <a:cxn ang="0">
                  <a:pos x="118" y="20"/>
                </a:cxn>
                <a:cxn ang="0">
                  <a:pos x="60" y="12"/>
                </a:cxn>
                <a:cxn ang="0">
                  <a:pos x="0" y="8"/>
                </a:cxn>
              </a:cxnLst>
              <a:rect l="0" t="0" r="r" b="b"/>
              <a:pathLst>
                <a:path w="1994" h="1240">
                  <a:moveTo>
                    <a:pt x="564" y="0"/>
                  </a:moveTo>
                  <a:lnTo>
                    <a:pt x="610" y="2"/>
                  </a:lnTo>
                  <a:lnTo>
                    <a:pt x="656" y="4"/>
                  </a:lnTo>
                  <a:lnTo>
                    <a:pt x="700" y="10"/>
                  </a:lnTo>
                  <a:lnTo>
                    <a:pt x="746" y="16"/>
                  </a:lnTo>
                  <a:lnTo>
                    <a:pt x="790" y="24"/>
                  </a:lnTo>
                  <a:lnTo>
                    <a:pt x="834" y="34"/>
                  </a:lnTo>
                  <a:lnTo>
                    <a:pt x="878" y="46"/>
                  </a:lnTo>
                  <a:lnTo>
                    <a:pt x="920" y="60"/>
                  </a:lnTo>
                  <a:lnTo>
                    <a:pt x="962" y="76"/>
                  </a:lnTo>
                  <a:lnTo>
                    <a:pt x="1004" y="92"/>
                  </a:lnTo>
                  <a:lnTo>
                    <a:pt x="1044" y="112"/>
                  </a:lnTo>
                  <a:lnTo>
                    <a:pt x="1084" y="132"/>
                  </a:lnTo>
                  <a:lnTo>
                    <a:pt x="1124" y="154"/>
                  </a:lnTo>
                  <a:lnTo>
                    <a:pt x="1162" y="176"/>
                  </a:lnTo>
                  <a:lnTo>
                    <a:pt x="1200" y="202"/>
                  </a:lnTo>
                  <a:lnTo>
                    <a:pt x="1236" y="228"/>
                  </a:lnTo>
                  <a:lnTo>
                    <a:pt x="1272" y="256"/>
                  </a:lnTo>
                  <a:lnTo>
                    <a:pt x="1306" y="286"/>
                  </a:lnTo>
                  <a:lnTo>
                    <a:pt x="1340" y="316"/>
                  </a:lnTo>
                  <a:lnTo>
                    <a:pt x="1372" y="348"/>
                  </a:lnTo>
                  <a:lnTo>
                    <a:pt x="1404" y="382"/>
                  </a:lnTo>
                  <a:lnTo>
                    <a:pt x="1434" y="416"/>
                  </a:lnTo>
                  <a:lnTo>
                    <a:pt x="1462" y="452"/>
                  </a:lnTo>
                  <a:lnTo>
                    <a:pt x="1490" y="490"/>
                  </a:lnTo>
                  <a:lnTo>
                    <a:pt x="1516" y="528"/>
                  </a:lnTo>
                  <a:lnTo>
                    <a:pt x="1542" y="568"/>
                  </a:lnTo>
                  <a:lnTo>
                    <a:pt x="1566" y="608"/>
                  </a:lnTo>
                  <a:lnTo>
                    <a:pt x="1588" y="650"/>
                  </a:lnTo>
                  <a:lnTo>
                    <a:pt x="1608" y="692"/>
                  </a:lnTo>
                  <a:lnTo>
                    <a:pt x="1628" y="736"/>
                  </a:lnTo>
                  <a:lnTo>
                    <a:pt x="1646" y="782"/>
                  </a:lnTo>
                  <a:lnTo>
                    <a:pt x="1662" y="828"/>
                  </a:lnTo>
                  <a:lnTo>
                    <a:pt x="1994" y="828"/>
                  </a:lnTo>
                  <a:lnTo>
                    <a:pt x="1396" y="1240"/>
                  </a:lnTo>
                  <a:lnTo>
                    <a:pt x="664" y="828"/>
                  </a:lnTo>
                  <a:lnTo>
                    <a:pt x="996" y="828"/>
                  </a:lnTo>
                  <a:lnTo>
                    <a:pt x="972" y="758"/>
                  </a:lnTo>
                  <a:lnTo>
                    <a:pt x="942" y="692"/>
                  </a:lnTo>
                  <a:lnTo>
                    <a:pt x="910" y="626"/>
                  </a:lnTo>
                  <a:lnTo>
                    <a:pt x="874" y="564"/>
                  </a:lnTo>
                  <a:lnTo>
                    <a:pt x="836" y="504"/>
                  </a:lnTo>
                  <a:lnTo>
                    <a:pt x="794" y="448"/>
                  </a:lnTo>
                  <a:lnTo>
                    <a:pt x="748" y="394"/>
                  </a:lnTo>
                  <a:lnTo>
                    <a:pt x="702" y="342"/>
                  </a:lnTo>
                  <a:lnTo>
                    <a:pt x="650" y="294"/>
                  </a:lnTo>
                  <a:lnTo>
                    <a:pt x="598" y="248"/>
                  </a:lnTo>
                  <a:lnTo>
                    <a:pt x="542" y="208"/>
                  </a:lnTo>
                  <a:lnTo>
                    <a:pt x="484" y="168"/>
                  </a:lnTo>
                  <a:lnTo>
                    <a:pt x="424" y="134"/>
                  </a:lnTo>
                  <a:lnTo>
                    <a:pt x="362" y="102"/>
                  </a:lnTo>
                  <a:lnTo>
                    <a:pt x="298" y="76"/>
                  </a:lnTo>
                  <a:lnTo>
                    <a:pt x="264" y="64"/>
                  </a:lnTo>
                  <a:lnTo>
                    <a:pt x="232" y="52"/>
                  </a:lnTo>
                  <a:lnTo>
                    <a:pt x="230" y="52"/>
                  </a:lnTo>
                  <a:lnTo>
                    <a:pt x="228" y="54"/>
                  </a:lnTo>
                  <a:lnTo>
                    <a:pt x="202" y="42"/>
                  </a:lnTo>
                  <a:lnTo>
                    <a:pt x="174" y="34"/>
                  </a:lnTo>
                  <a:lnTo>
                    <a:pt x="146" y="26"/>
                  </a:lnTo>
                  <a:lnTo>
                    <a:pt x="118" y="20"/>
                  </a:lnTo>
                  <a:lnTo>
                    <a:pt x="90" y="14"/>
                  </a:lnTo>
                  <a:lnTo>
                    <a:pt x="60" y="12"/>
                  </a:lnTo>
                  <a:lnTo>
                    <a:pt x="30" y="8"/>
                  </a:lnTo>
                  <a:lnTo>
                    <a:pt x="0" y="8"/>
                  </a:lnTo>
                  <a:lnTo>
                    <a:pt x="564" y="0"/>
                  </a:lnTo>
                  <a:close/>
                </a:path>
              </a:pathLst>
            </a:custGeom>
            <a:solidFill>
              <a:srgbClr val="0053A6"/>
            </a:solidFill>
            <a:ln w="9525">
              <a:noFill/>
              <a:round/>
              <a:headEnd/>
              <a:tailEnd/>
            </a:ln>
          </p:spPr>
          <p:txBody>
            <a:bodyPr/>
            <a:lstStyle/>
            <a:p>
              <a:pPr defTabSz="913227"/>
              <a:endParaRPr lang="en-MY">
                <a:solidFill>
                  <a:srgbClr val="000000"/>
                </a:solidFill>
              </a:endParaRPr>
            </a:p>
          </p:txBody>
        </p:sp>
        <p:sp>
          <p:nvSpPr>
            <p:cNvPr id="305160" name="Freeform 8"/>
            <p:cNvSpPr>
              <a:spLocks/>
            </p:cNvSpPr>
            <p:nvPr/>
          </p:nvSpPr>
          <p:spPr bwMode="auto">
            <a:xfrm>
              <a:off x="765" y="1215"/>
              <a:ext cx="1173" cy="634"/>
            </a:xfrm>
            <a:custGeom>
              <a:avLst/>
              <a:gdLst/>
              <a:ahLst/>
              <a:cxnLst>
                <a:cxn ang="0">
                  <a:pos x="1382" y="2"/>
                </a:cxn>
                <a:cxn ang="0">
                  <a:pos x="1290" y="10"/>
                </a:cxn>
                <a:cxn ang="0">
                  <a:pos x="1200" y="24"/>
                </a:cxn>
                <a:cxn ang="0">
                  <a:pos x="1114" y="46"/>
                </a:cxn>
                <a:cxn ang="0">
                  <a:pos x="1028" y="76"/>
                </a:cxn>
                <a:cxn ang="0">
                  <a:pos x="946" y="112"/>
                </a:cxn>
                <a:cxn ang="0">
                  <a:pos x="868" y="154"/>
                </a:cxn>
                <a:cxn ang="0">
                  <a:pos x="792" y="202"/>
                </a:cxn>
                <a:cxn ang="0">
                  <a:pos x="724" y="256"/>
                </a:cxn>
                <a:cxn ang="0">
                  <a:pos x="656" y="316"/>
                </a:cxn>
                <a:cxn ang="0">
                  <a:pos x="592" y="382"/>
                </a:cxn>
                <a:cxn ang="0">
                  <a:pos x="532" y="452"/>
                </a:cxn>
                <a:cxn ang="0">
                  <a:pos x="478" y="528"/>
                </a:cxn>
                <a:cxn ang="0">
                  <a:pos x="430" y="608"/>
                </a:cxn>
                <a:cxn ang="0">
                  <a:pos x="386" y="692"/>
                </a:cxn>
                <a:cxn ang="0">
                  <a:pos x="350" y="782"/>
                </a:cxn>
                <a:cxn ang="0">
                  <a:pos x="0" y="828"/>
                </a:cxn>
                <a:cxn ang="0">
                  <a:pos x="1328" y="828"/>
                </a:cxn>
                <a:cxn ang="0">
                  <a:pos x="1020" y="758"/>
                </a:cxn>
                <a:cxn ang="0">
                  <a:pos x="1080" y="626"/>
                </a:cxn>
                <a:cxn ang="0">
                  <a:pos x="1156" y="504"/>
                </a:cxn>
                <a:cxn ang="0">
                  <a:pos x="1242" y="394"/>
                </a:cxn>
                <a:cxn ang="0">
                  <a:pos x="1340" y="294"/>
                </a:cxn>
                <a:cxn ang="0">
                  <a:pos x="1450" y="208"/>
                </a:cxn>
                <a:cxn ang="0">
                  <a:pos x="1568" y="134"/>
                </a:cxn>
                <a:cxn ang="0">
                  <a:pos x="1694" y="76"/>
                </a:cxn>
                <a:cxn ang="0">
                  <a:pos x="1760" y="52"/>
                </a:cxn>
                <a:cxn ang="0">
                  <a:pos x="1790" y="42"/>
                </a:cxn>
                <a:cxn ang="0">
                  <a:pos x="1844" y="26"/>
                </a:cxn>
                <a:cxn ang="0">
                  <a:pos x="1902" y="14"/>
                </a:cxn>
                <a:cxn ang="0">
                  <a:pos x="1960" y="8"/>
                </a:cxn>
                <a:cxn ang="0">
                  <a:pos x="1428" y="0"/>
                </a:cxn>
              </a:cxnLst>
              <a:rect l="0" t="0" r="r" b="b"/>
              <a:pathLst>
                <a:path w="1990" h="1240">
                  <a:moveTo>
                    <a:pt x="1428" y="0"/>
                  </a:moveTo>
                  <a:lnTo>
                    <a:pt x="1382" y="2"/>
                  </a:lnTo>
                  <a:lnTo>
                    <a:pt x="1336" y="4"/>
                  </a:lnTo>
                  <a:lnTo>
                    <a:pt x="1290" y="10"/>
                  </a:lnTo>
                  <a:lnTo>
                    <a:pt x="1246" y="16"/>
                  </a:lnTo>
                  <a:lnTo>
                    <a:pt x="1200" y="24"/>
                  </a:lnTo>
                  <a:lnTo>
                    <a:pt x="1156" y="34"/>
                  </a:lnTo>
                  <a:lnTo>
                    <a:pt x="1114" y="46"/>
                  </a:lnTo>
                  <a:lnTo>
                    <a:pt x="1070" y="60"/>
                  </a:lnTo>
                  <a:lnTo>
                    <a:pt x="1028" y="76"/>
                  </a:lnTo>
                  <a:lnTo>
                    <a:pt x="986" y="92"/>
                  </a:lnTo>
                  <a:lnTo>
                    <a:pt x="946" y="112"/>
                  </a:lnTo>
                  <a:lnTo>
                    <a:pt x="906" y="132"/>
                  </a:lnTo>
                  <a:lnTo>
                    <a:pt x="868" y="154"/>
                  </a:lnTo>
                  <a:lnTo>
                    <a:pt x="828" y="176"/>
                  </a:lnTo>
                  <a:lnTo>
                    <a:pt x="792" y="202"/>
                  </a:lnTo>
                  <a:lnTo>
                    <a:pt x="758" y="228"/>
                  </a:lnTo>
                  <a:lnTo>
                    <a:pt x="724" y="256"/>
                  </a:lnTo>
                  <a:lnTo>
                    <a:pt x="688" y="286"/>
                  </a:lnTo>
                  <a:lnTo>
                    <a:pt x="656" y="316"/>
                  </a:lnTo>
                  <a:lnTo>
                    <a:pt x="622" y="348"/>
                  </a:lnTo>
                  <a:lnTo>
                    <a:pt x="592" y="382"/>
                  </a:lnTo>
                  <a:lnTo>
                    <a:pt x="562" y="416"/>
                  </a:lnTo>
                  <a:lnTo>
                    <a:pt x="532" y="452"/>
                  </a:lnTo>
                  <a:lnTo>
                    <a:pt x="504" y="490"/>
                  </a:lnTo>
                  <a:lnTo>
                    <a:pt x="478" y="528"/>
                  </a:lnTo>
                  <a:lnTo>
                    <a:pt x="454" y="568"/>
                  </a:lnTo>
                  <a:lnTo>
                    <a:pt x="430" y="608"/>
                  </a:lnTo>
                  <a:lnTo>
                    <a:pt x="408" y="650"/>
                  </a:lnTo>
                  <a:lnTo>
                    <a:pt x="386" y="692"/>
                  </a:lnTo>
                  <a:lnTo>
                    <a:pt x="368" y="736"/>
                  </a:lnTo>
                  <a:lnTo>
                    <a:pt x="350" y="782"/>
                  </a:lnTo>
                  <a:lnTo>
                    <a:pt x="334" y="828"/>
                  </a:lnTo>
                  <a:lnTo>
                    <a:pt x="0" y="828"/>
                  </a:lnTo>
                  <a:lnTo>
                    <a:pt x="600" y="1240"/>
                  </a:lnTo>
                  <a:lnTo>
                    <a:pt x="1328" y="828"/>
                  </a:lnTo>
                  <a:lnTo>
                    <a:pt x="994" y="828"/>
                  </a:lnTo>
                  <a:lnTo>
                    <a:pt x="1020" y="758"/>
                  </a:lnTo>
                  <a:lnTo>
                    <a:pt x="1048" y="692"/>
                  </a:lnTo>
                  <a:lnTo>
                    <a:pt x="1080" y="626"/>
                  </a:lnTo>
                  <a:lnTo>
                    <a:pt x="1116" y="564"/>
                  </a:lnTo>
                  <a:lnTo>
                    <a:pt x="1156" y="504"/>
                  </a:lnTo>
                  <a:lnTo>
                    <a:pt x="1198" y="448"/>
                  </a:lnTo>
                  <a:lnTo>
                    <a:pt x="1242" y="394"/>
                  </a:lnTo>
                  <a:lnTo>
                    <a:pt x="1290" y="342"/>
                  </a:lnTo>
                  <a:lnTo>
                    <a:pt x="1340" y="294"/>
                  </a:lnTo>
                  <a:lnTo>
                    <a:pt x="1394" y="248"/>
                  </a:lnTo>
                  <a:lnTo>
                    <a:pt x="1450" y="208"/>
                  </a:lnTo>
                  <a:lnTo>
                    <a:pt x="1508" y="168"/>
                  </a:lnTo>
                  <a:lnTo>
                    <a:pt x="1568" y="134"/>
                  </a:lnTo>
                  <a:lnTo>
                    <a:pt x="1630" y="102"/>
                  </a:lnTo>
                  <a:lnTo>
                    <a:pt x="1694" y="76"/>
                  </a:lnTo>
                  <a:lnTo>
                    <a:pt x="1726" y="64"/>
                  </a:lnTo>
                  <a:lnTo>
                    <a:pt x="1760" y="52"/>
                  </a:lnTo>
                  <a:lnTo>
                    <a:pt x="1762" y="54"/>
                  </a:lnTo>
                  <a:lnTo>
                    <a:pt x="1790" y="42"/>
                  </a:lnTo>
                  <a:lnTo>
                    <a:pt x="1816" y="34"/>
                  </a:lnTo>
                  <a:lnTo>
                    <a:pt x="1844" y="26"/>
                  </a:lnTo>
                  <a:lnTo>
                    <a:pt x="1872" y="20"/>
                  </a:lnTo>
                  <a:lnTo>
                    <a:pt x="1902" y="14"/>
                  </a:lnTo>
                  <a:lnTo>
                    <a:pt x="1930" y="12"/>
                  </a:lnTo>
                  <a:lnTo>
                    <a:pt x="1960" y="8"/>
                  </a:lnTo>
                  <a:lnTo>
                    <a:pt x="1990" y="8"/>
                  </a:lnTo>
                  <a:lnTo>
                    <a:pt x="1428" y="0"/>
                  </a:lnTo>
                  <a:close/>
                </a:path>
              </a:pathLst>
            </a:custGeom>
            <a:solidFill>
              <a:srgbClr val="0053A6"/>
            </a:solidFill>
            <a:ln w="9525">
              <a:noFill/>
              <a:round/>
              <a:headEnd/>
              <a:tailEnd/>
            </a:ln>
          </p:spPr>
          <p:txBody>
            <a:bodyPr/>
            <a:lstStyle/>
            <a:p>
              <a:pPr defTabSz="913227"/>
              <a:endParaRPr lang="en-MY">
                <a:solidFill>
                  <a:srgbClr val="000000"/>
                </a:solidFill>
              </a:endParaRPr>
            </a:p>
          </p:txBody>
        </p:sp>
        <p:sp>
          <p:nvSpPr>
            <p:cNvPr id="305161" name="Rectangle 9"/>
            <p:cNvSpPr>
              <a:spLocks noChangeArrowheads="1"/>
            </p:cNvSpPr>
            <p:nvPr/>
          </p:nvSpPr>
          <p:spPr bwMode="auto">
            <a:xfrm>
              <a:off x="2070" y="3487"/>
              <a:ext cx="1351" cy="211"/>
            </a:xfrm>
            <a:prstGeom prst="rect">
              <a:avLst/>
            </a:prstGeom>
            <a:noFill/>
            <a:ln w="12700">
              <a:noFill/>
              <a:miter lim="800000"/>
              <a:headEnd/>
              <a:tailEnd/>
            </a:ln>
            <a:effectLst/>
          </p:spPr>
          <p:txBody>
            <a:bodyPr wrap="none" lIns="0" tIns="0" rIns="0" bIns="0" anchor="ctr" anchorCtr="1"/>
            <a:lstStyle/>
            <a:p>
              <a:pPr defTabSz="913227" eaLnBrk="0" hangingPunct="0"/>
              <a:r>
                <a:rPr lang="en-GB" b="1" dirty="0">
                  <a:solidFill>
                    <a:srgbClr val="FFFFFF"/>
                  </a:solidFill>
                </a:rPr>
                <a:t>Type 2 diabetes</a:t>
              </a:r>
              <a:endParaRPr lang="it-IT" sz="2000" b="1" dirty="0">
                <a:solidFill>
                  <a:srgbClr val="FFFFFF"/>
                </a:solidFill>
              </a:endParaRPr>
            </a:p>
          </p:txBody>
        </p:sp>
        <p:sp>
          <p:nvSpPr>
            <p:cNvPr id="305162" name="Freeform 10"/>
            <p:cNvSpPr>
              <a:spLocks/>
            </p:cNvSpPr>
            <p:nvPr/>
          </p:nvSpPr>
          <p:spPr bwMode="auto">
            <a:xfrm>
              <a:off x="2843" y="1943"/>
              <a:ext cx="5" cy="14"/>
            </a:xfrm>
            <a:custGeom>
              <a:avLst/>
              <a:gdLst/>
              <a:ahLst/>
              <a:cxnLst>
                <a:cxn ang="0">
                  <a:pos x="6" y="16"/>
                </a:cxn>
                <a:cxn ang="0">
                  <a:pos x="4" y="6"/>
                </a:cxn>
                <a:cxn ang="0">
                  <a:pos x="0" y="0"/>
                </a:cxn>
                <a:cxn ang="0">
                  <a:pos x="6" y="16"/>
                </a:cxn>
              </a:cxnLst>
              <a:rect l="0" t="0" r="r" b="b"/>
              <a:pathLst>
                <a:path w="6" h="16">
                  <a:moveTo>
                    <a:pt x="6" y="16"/>
                  </a:moveTo>
                  <a:lnTo>
                    <a:pt x="4" y="6"/>
                  </a:lnTo>
                  <a:lnTo>
                    <a:pt x="0" y="0"/>
                  </a:lnTo>
                  <a:lnTo>
                    <a:pt x="6" y="16"/>
                  </a:lnTo>
                  <a:close/>
                </a:path>
              </a:pathLst>
            </a:custGeom>
            <a:solidFill>
              <a:srgbClr val="811788"/>
            </a:solidFill>
            <a:ln w="9525">
              <a:noFill/>
              <a:round/>
              <a:headEnd/>
              <a:tailEnd/>
            </a:ln>
          </p:spPr>
          <p:txBody>
            <a:bodyPr/>
            <a:lstStyle/>
            <a:p>
              <a:pPr defTabSz="913227"/>
              <a:endParaRPr lang="en-MY">
                <a:solidFill>
                  <a:srgbClr val="000000"/>
                </a:solidFill>
              </a:endParaRPr>
            </a:p>
          </p:txBody>
        </p:sp>
        <p:sp>
          <p:nvSpPr>
            <p:cNvPr id="305163" name="Freeform 11"/>
            <p:cNvSpPr>
              <a:spLocks/>
            </p:cNvSpPr>
            <p:nvPr/>
          </p:nvSpPr>
          <p:spPr bwMode="auto">
            <a:xfrm>
              <a:off x="2947" y="2235"/>
              <a:ext cx="42" cy="4"/>
            </a:xfrm>
            <a:custGeom>
              <a:avLst/>
              <a:gdLst/>
              <a:ahLst/>
              <a:cxnLst>
                <a:cxn ang="0">
                  <a:pos x="0" y="0"/>
                </a:cxn>
                <a:cxn ang="0">
                  <a:pos x="26" y="4"/>
                </a:cxn>
                <a:cxn ang="0">
                  <a:pos x="48" y="2"/>
                </a:cxn>
                <a:cxn ang="0">
                  <a:pos x="24" y="4"/>
                </a:cxn>
                <a:cxn ang="0">
                  <a:pos x="0" y="0"/>
                </a:cxn>
              </a:cxnLst>
              <a:rect l="0" t="0" r="r" b="b"/>
              <a:pathLst>
                <a:path w="48" h="4">
                  <a:moveTo>
                    <a:pt x="0" y="0"/>
                  </a:moveTo>
                  <a:lnTo>
                    <a:pt x="26" y="4"/>
                  </a:lnTo>
                  <a:lnTo>
                    <a:pt x="48" y="2"/>
                  </a:lnTo>
                  <a:lnTo>
                    <a:pt x="24" y="4"/>
                  </a:lnTo>
                  <a:lnTo>
                    <a:pt x="0" y="0"/>
                  </a:lnTo>
                  <a:close/>
                </a:path>
              </a:pathLst>
            </a:custGeom>
            <a:solidFill>
              <a:srgbClr val="C31A19"/>
            </a:solidFill>
            <a:ln w="9525">
              <a:noFill/>
              <a:round/>
              <a:headEnd/>
              <a:tailEnd/>
            </a:ln>
          </p:spPr>
          <p:txBody>
            <a:bodyPr/>
            <a:lstStyle/>
            <a:p>
              <a:pPr defTabSz="913227"/>
              <a:endParaRPr lang="en-MY">
                <a:solidFill>
                  <a:srgbClr val="000000"/>
                </a:solidFill>
              </a:endParaRPr>
            </a:p>
          </p:txBody>
        </p:sp>
        <p:grpSp>
          <p:nvGrpSpPr>
            <p:cNvPr id="3" name="Group 12"/>
            <p:cNvGrpSpPr>
              <a:grpSpLocks/>
            </p:cNvGrpSpPr>
            <p:nvPr/>
          </p:nvGrpSpPr>
          <p:grpSpPr bwMode="auto">
            <a:xfrm>
              <a:off x="1183" y="1744"/>
              <a:ext cx="830" cy="946"/>
              <a:chOff x="936" y="1766"/>
              <a:chExt cx="944" cy="1075"/>
            </a:xfrm>
          </p:grpSpPr>
          <p:sp>
            <p:nvSpPr>
              <p:cNvPr id="305165" name="Oval 13"/>
              <p:cNvSpPr>
                <a:spLocks noChangeArrowheads="1"/>
              </p:cNvSpPr>
              <p:nvPr/>
            </p:nvSpPr>
            <p:spPr bwMode="auto">
              <a:xfrm rot="1615378">
                <a:off x="940" y="2022"/>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89803" dir="5887806" algn="ctr" rotWithShape="0">
                  <a:srgbClr val="001830">
                    <a:alpha val="50000"/>
                  </a:srgbClr>
                </a:outerShdw>
              </a:effectLst>
            </p:spPr>
            <p:txBody>
              <a:bodyPr wrap="none" anchor="ctr"/>
              <a:lstStyle/>
              <a:p>
                <a:pPr defTabSz="913227"/>
                <a:endParaRPr lang="en-MY">
                  <a:solidFill>
                    <a:srgbClr val="000000"/>
                  </a:solidFill>
                </a:endParaRPr>
              </a:p>
            </p:txBody>
          </p:sp>
          <p:pic>
            <p:nvPicPr>
              <p:cNvPr id="305166" name="Picture 14"/>
              <p:cNvPicPr>
                <a:picLocks noChangeAspect="1" noChangeArrowheads="1"/>
              </p:cNvPicPr>
              <p:nvPr/>
            </p:nvPicPr>
            <p:blipFill>
              <a:blip r:embed="rId3" cstate="print">
                <a:clrChange>
                  <a:clrFrom>
                    <a:srgbClr val="003466"/>
                  </a:clrFrom>
                  <a:clrTo>
                    <a:srgbClr val="003466">
                      <a:alpha val="0"/>
                    </a:srgbClr>
                  </a:clrTo>
                </a:clrChange>
              </a:blip>
              <a:srcRect/>
              <a:stretch>
                <a:fillRect/>
              </a:stretch>
            </p:blipFill>
            <p:spPr bwMode="auto">
              <a:xfrm>
                <a:off x="936" y="1766"/>
                <a:ext cx="944" cy="1075"/>
              </a:xfrm>
              <a:prstGeom prst="rect">
                <a:avLst/>
              </a:prstGeom>
              <a:noFill/>
              <a:effectLst/>
            </p:spPr>
          </p:pic>
          <p:sp>
            <p:nvSpPr>
              <p:cNvPr id="305167" name="Text Box 15"/>
              <p:cNvSpPr txBox="1">
                <a:spLocks noChangeArrowheads="1"/>
              </p:cNvSpPr>
              <p:nvPr/>
            </p:nvSpPr>
            <p:spPr bwMode="auto">
              <a:xfrm>
                <a:off x="1166" y="2182"/>
                <a:ext cx="426" cy="419"/>
              </a:xfrm>
              <a:prstGeom prst="rect">
                <a:avLst/>
              </a:prstGeom>
              <a:noFill/>
              <a:ln w="9525">
                <a:noFill/>
                <a:miter lim="800000"/>
                <a:headEnd/>
                <a:tailEnd/>
              </a:ln>
              <a:effectLst/>
            </p:spPr>
            <p:txBody>
              <a:bodyPr wrap="none" anchor="ctr">
                <a:spAutoFit/>
              </a:bodyPr>
              <a:lstStyle/>
              <a:p>
                <a:pPr defTabSz="913227"/>
                <a:r>
                  <a:rPr lang="en-GB" sz="3200" b="1" dirty="0">
                    <a:solidFill>
                      <a:srgbClr val="FFB199"/>
                    </a:solidFill>
                  </a:rPr>
                  <a:t>IR</a:t>
                </a:r>
                <a:endParaRPr lang="en-GB" dirty="0">
                  <a:solidFill>
                    <a:srgbClr val="000000"/>
                  </a:solidFill>
                </a:endParaRPr>
              </a:p>
            </p:txBody>
          </p:sp>
        </p:grpSp>
        <p:pic>
          <p:nvPicPr>
            <p:cNvPr id="305169" name="Picture 17"/>
            <p:cNvPicPr>
              <a:picLocks noChangeAspect="1" noChangeArrowheads="1"/>
            </p:cNvPicPr>
            <p:nvPr/>
          </p:nvPicPr>
          <p:blipFill>
            <a:blip r:embed="rId4" cstate="print"/>
            <a:srcRect/>
            <a:stretch>
              <a:fillRect/>
            </a:stretch>
          </p:blipFill>
          <p:spPr bwMode="auto">
            <a:xfrm rot="352008">
              <a:off x="3881" y="2425"/>
              <a:ext cx="1151" cy="688"/>
            </a:xfrm>
            <a:prstGeom prst="rect">
              <a:avLst/>
            </a:prstGeom>
            <a:noFill/>
          </p:spPr>
        </p:pic>
        <p:sp>
          <p:nvSpPr>
            <p:cNvPr id="305171" name="Oval 19"/>
            <p:cNvSpPr>
              <a:spLocks noChangeArrowheads="1"/>
            </p:cNvSpPr>
            <p:nvPr/>
          </p:nvSpPr>
          <p:spPr bwMode="auto">
            <a:xfrm>
              <a:off x="3696" y="1902"/>
              <a:ext cx="1168" cy="1211"/>
            </a:xfrm>
            <a:prstGeom prst="ellipse">
              <a:avLst/>
            </a:prstGeom>
            <a:solidFill>
              <a:srgbClr val="00407F">
                <a:alpha val="50000"/>
              </a:srgbClr>
            </a:solidFill>
            <a:ln w="9525">
              <a:noFill/>
              <a:round/>
              <a:headEnd/>
              <a:tailEnd/>
            </a:ln>
            <a:effectLst/>
          </p:spPr>
          <p:txBody>
            <a:bodyPr wrap="none" anchor="ctr"/>
            <a:lstStyle/>
            <a:p>
              <a:pPr defTabSz="913227"/>
              <a:endParaRPr lang="en-MY">
                <a:solidFill>
                  <a:srgbClr val="000000"/>
                </a:solidFill>
              </a:endParaRPr>
            </a:p>
          </p:txBody>
        </p:sp>
        <p:sp>
          <p:nvSpPr>
            <p:cNvPr id="305170" name="Rectangle 18"/>
            <p:cNvSpPr>
              <a:spLocks noChangeArrowheads="1"/>
            </p:cNvSpPr>
            <p:nvPr/>
          </p:nvSpPr>
          <p:spPr bwMode="auto">
            <a:xfrm>
              <a:off x="4011" y="1955"/>
              <a:ext cx="1390" cy="619"/>
            </a:xfrm>
            <a:prstGeom prst="rect">
              <a:avLst/>
            </a:prstGeom>
            <a:gradFill rotWithShape="0">
              <a:gsLst>
                <a:gs pos="0">
                  <a:srgbClr val="00274F"/>
                </a:gs>
                <a:gs pos="100000">
                  <a:srgbClr val="003366"/>
                </a:gs>
              </a:gsLst>
              <a:lin ang="0" scaled="1"/>
            </a:gradFill>
            <a:ln w="9525">
              <a:noFill/>
              <a:miter lim="800000"/>
              <a:headEnd/>
              <a:tailEnd/>
            </a:ln>
            <a:effectLst/>
          </p:spPr>
          <p:txBody>
            <a:bodyPr wrap="none" anchor="ctr"/>
            <a:lstStyle/>
            <a:p>
              <a:pPr defTabSz="913227"/>
              <a:endParaRPr lang="en-MY">
                <a:solidFill>
                  <a:srgbClr val="000000"/>
                </a:solidFill>
              </a:endParaRPr>
            </a:p>
          </p:txBody>
        </p:sp>
        <p:sp>
          <p:nvSpPr>
            <p:cNvPr id="305172" name="Rectangle 20"/>
            <p:cNvSpPr>
              <a:spLocks noChangeArrowheads="1"/>
            </p:cNvSpPr>
            <p:nvPr/>
          </p:nvSpPr>
          <p:spPr bwMode="auto">
            <a:xfrm>
              <a:off x="4317" y="2058"/>
              <a:ext cx="938" cy="409"/>
            </a:xfrm>
            <a:prstGeom prst="rect">
              <a:avLst/>
            </a:prstGeom>
            <a:noFill/>
            <a:ln w="19050">
              <a:noFill/>
              <a:miter lim="800000"/>
              <a:headEnd/>
              <a:tailEnd/>
            </a:ln>
            <a:effectLst/>
          </p:spPr>
          <p:txBody>
            <a:bodyPr wrap="none" lIns="90000" tIns="46800" rIns="90000" bIns="46800" anchor="ctr">
              <a:spAutoFit/>
            </a:bodyPr>
            <a:lstStyle/>
            <a:p>
              <a:pPr defTabSz="913227" eaLnBrk="0" hangingPunct="0"/>
              <a:r>
                <a:rPr lang="en-GB" b="1" dirty="0">
                  <a:solidFill>
                    <a:srgbClr val="FFFFFF"/>
                  </a:solidFill>
                  <a:latin typeface="Symbol" pitchFamily="18" charset="2"/>
                </a:rPr>
                <a:t>b</a:t>
              </a:r>
              <a:r>
                <a:rPr lang="en-US" b="1" dirty="0">
                  <a:solidFill>
                    <a:srgbClr val="FFFFFF"/>
                  </a:solidFill>
                </a:rPr>
                <a:t>-cell</a:t>
              </a:r>
            </a:p>
            <a:p>
              <a:pPr defTabSz="913227" eaLnBrk="0" hangingPunct="0"/>
              <a:r>
                <a:rPr lang="en-US" b="1" dirty="0">
                  <a:solidFill>
                    <a:srgbClr val="FFFFFF"/>
                  </a:solidFill>
                </a:rPr>
                <a:t>dysfunction</a:t>
              </a:r>
            </a:p>
          </p:txBody>
        </p:sp>
        <p:sp>
          <p:nvSpPr>
            <p:cNvPr id="305173" name="AutoShape 21"/>
            <p:cNvSpPr>
              <a:spLocks noChangeArrowheads="1"/>
            </p:cNvSpPr>
            <p:nvPr/>
          </p:nvSpPr>
          <p:spPr bwMode="auto">
            <a:xfrm rot="8550825">
              <a:off x="3901" y="2301"/>
              <a:ext cx="538" cy="542"/>
            </a:xfrm>
            <a:prstGeom prst="triangle">
              <a:avLst>
                <a:gd name="adj" fmla="val 17231"/>
              </a:avLst>
            </a:prstGeom>
            <a:solidFill>
              <a:schemeClr val="folHlink">
                <a:alpha val="50000"/>
              </a:schemeClr>
            </a:solidFill>
            <a:ln w="9525">
              <a:noFill/>
              <a:miter lim="800000"/>
              <a:headEnd/>
              <a:tailEnd/>
            </a:ln>
            <a:effectLst/>
          </p:spPr>
          <p:txBody>
            <a:bodyPr wrap="none" anchor="ctr"/>
            <a:lstStyle/>
            <a:p>
              <a:pPr defTabSz="913227"/>
              <a:endParaRPr lang="en-MY">
                <a:solidFill>
                  <a:srgbClr val="000000"/>
                </a:solidFill>
              </a:endParaRPr>
            </a:p>
          </p:txBody>
        </p:sp>
        <p:sp>
          <p:nvSpPr>
            <p:cNvPr id="305175" name="Oval 23"/>
            <p:cNvSpPr>
              <a:spLocks noChangeArrowheads="1"/>
            </p:cNvSpPr>
            <p:nvPr/>
          </p:nvSpPr>
          <p:spPr bwMode="auto">
            <a:xfrm rot="1615378">
              <a:off x="3675" y="1983"/>
              <a:ext cx="659" cy="600"/>
            </a:xfrm>
            <a:prstGeom prst="ellipse">
              <a:avLst/>
            </a:prstGeom>
            <a:solidFill>
              <a:srgbClr val="D7B07A"/>
            </a:solidFill>
            <a:ln w="9525">
              <a:solidFill>
                <a:schemeClr val="tx1"/>
              </a:solidFill>
              <a:round/>
              <a:headEnd/>
              <a:tailEnd/>
            </a:ln>
            <a:effectLst>
              <a:outerShdw dist="77251" dir="5967739" algn="ctr" rotWithShape="0">
                <a:srgbClr val="001830">
                  <a:alpha val="50000"/>
                </a:srgbClr>
              </a:outerShdw>
            </a:effectLst>
          </p:spPr>
          <p:txBody>
            <a:bodyPr wrap="none" anchor="ctr"/>
            <a:lstStyle/>
            <a:p>
              <a:pPr defTabSz="913227"/>
              <a:endParaRPr lang="en-MY">
                <a:solidFill>
                  <a:srgbClr val="000000"/>
                </a:solidFill>
              </a:endParaRPr>
            </a:p>
          </p:txBody>
        </p:sp>
        <p:sp>
          <p:nvSpPr>
            <p:cNvPr id="305176" name="Oval 24"/>
            <p:cNvSpPr>
              <a:spLocks noChangeArrowheads="1"/>
            </p:cNvSpPr>
            <p:nvPr/>
          </p:nvSpPr>
          <p:spPr bwMode="auto">
            <a:xfrm>
              <a:off x="3850" y="2111"/>
              <a:ext cx="336" cy="335"/>
            </a:xfrm>
            <a:prstGeom prst="ellipse">
              <a:avLst/>
            </a:prstGeom>
            <a:solidFill>
              <a:srgbClr val="B59567"/>
            </a:solidFill>
            <a:ln w="9525">
              <a:solidFill>
                <a:schemeClr val="tx1"/>
              </a:solidFill>
              <a:round/>
              <a:headEnd/>
              <a:tailEnd/>
            </a:ln>
            <a:effectLst/>
          </p:spPr>
          <p:txBody>
            <a:bodyPr wrap="none" anchor="ctr"/>
            <a:lstStyle/>
            <a:p>
              <a:pPr defTabSz="913227"/>
              <a:endParaRPr lang="en-MY">
                <a:solidFill>
                  <a:srgbClr val="000000"/>
                </a:solidFill>
              </a:endParaRPr>
            </a:p>
          </p:txBody>
        </p:sp>
        <p:sp>
          <p:nvSpPr>
            <p:cNvPr id="305177" name="Text Box 25"/>
            <p:cNvSpPr txBox="1">
              <a:spLocks noChangeArrowheads="1"/>
            </p:cNvSpPr>
            <p:nvPr/>
          </p:nvSpPr>
          <p:spPr bwMode="auto">
            <a:xfrm>
              <a:off x="3894" y="2060"/>
              <a:ext cx="236" cy="368"/>
            </a:xfrm>
            <a:prstGeom prst="rect">
              <a:avLst/>
            </a:prstGeom>
            <a:noFill/>
            <a:ln w="9525">
              <a:noFill/>
              <a:miter lim="800000"/>
              <a:headEnd/>
              <a:tailEnd/>
            </a:ln>
            <a:effectLst/>
          </p:spPr>
          <p:txBody>
            <a:bodyPr anchor="ctr">
              <a:spAutoFit/>
            </a:bodyPr>
            <a:lstStyle/>
            <a:p>
              <a:pPr defTabSz="913227">
                <a:spcBef>
                  <a:spcPct val="50000"/>
                </a:spcBef>
              </a:pPr>
              <a:r>
                <a:rPr lang="en-US" sz="3200" b="1" dirty="0">
                  <a:solidFill>
                    <a:srgbClr val="FADEB7"/>
                  </a:solidFill>
                  <a:sym typeface="Symbol" pitchFamily="18" charset="2"/>
                </a:rPr>
                <a:t></a:t>
              </a:r>
              <a:endParaRPr lang="en-GB" sz="3200" b="1" dirty="0">
                <a:solidFill>
                  <a:srgbClr val="FFFFFF"/>
                </a:solidFill>
                <a:sym typeface="Symbol" pitchFamily="18" charset="2"/>
              </a:endParaRPr>
            </a:p>
          </p:txBody>
        </p:sp>
      </p:grpSp>
      <p:sp>
        <p:nvSpPr>
          <p:cNvPr id="305183" name="Text Box 31"/>
          <p:cNvSpPr txBox="1">
            <a:spLocks noChangeArrowheads="1"/>
          </p:cNvSpPr>
          <p:nvPr/>
        </p:nvSpPr>
        <p:spPr bwMode="auto">
          <a:xfrm>
            <a:off x="4787900" y="6273803"/>
            <a:ext cx="4356100" cy="590812"/>
          </a:xfrm>
          <a:prstGeom prst="rect">
            <a:avLst/>
          </a:prstGeom>
          <a:noFill/>
          <a:ln w="9525">
            <a:noFill/>
            <a:miter lim="800000"/>
            <a:headEnd/>
            <a:tailEnd/>
          </a:ln>
          <a:effectLst/>
        </p:spPr>
        <p:txBody>
          <a:bodyPr lIns="91318" tIns="45661" rIns="91318" bIns="45661">
            <a:spAutoFit/>
          </a:bodyPr>
          <a:lstStyle/>
          <a:p>
            <a:pPr algn="r" defTabSz="913227" eaLnBrk="0" hangingPunct="0">
              <a:spcBef>
                <a:spcPct val="30000"/>
              </a:spcBef>
            </a:pPr>
            <a:endParaRPr lang="en-GB" sz="900" dirty="0">
              <a:solidFill>
                <a:srgbClr val="FFFFFF"/>
              </a:solidFill>
            </a:endParaRPr>
          </a:p>
          <a:p>
            <a:pPr algn="r" defTabSz="913227" eaLnBrk="0" hangingPunct="0">
              <a:spcBef>
                <a:spcPct val="30000"/>
              </a:spcBef>
            </a:pPr>
            <a:endParaRPr lang="en-GB" sz="900" dirty="0">
              <a:solidFill>
                <a:srgbClr val="FFFFFF"/>
              </a:solidFill>
            </a:endParaRPr>
          </a:p>
          <a:p>
            <a:pPr algn="r" defTabSz="913227" eaLnBrk="0" hangingPunct="0">
              <a:spcBef>
                <a:spcPct val="30000"/>
              </a:spcBef>
            </a:pPr>
            <a:r>
              <a:rPr lang="en-GB" sz="900" dirty="0">
                <a:solidFill>
                  <a:srgbClr val="FFFFFF"/>
                </a:solidFill>
              </a:rPr>
              <a:t>Rhodes CJ &amp; White MF. </a:t>
            </a:r>
            <a:r>
              <a:rPr lang="en-GB" sz="900" i="1" dirty="0" err="1">
                <a:solidFill>
                  <a:srgbClr val="FFFFFF"/>
                </a:solidFill>
              </a:rPr>
              <a:t>Eur</a:t>
            </a:r>
            <a:r>
              <a:rPr lang="en-GB" sz="900" i="1" dirty="0">
                <a:solidFill>
                  <a:srgbClr val="FFFFFF"/>
                </a:solidFill>
              </a:rPr>
              <a:t> J </a:t>
            </a:r>
            <a:r>
              <a:rPr lang="en-GB" sz="900" i="1" dirty="0" err="1">
                <a:solidFill>
                  <a:srgbClr val="FFFFFF"/>
                </a:solidFill>
              </a:rPr>
              <a:t>Clin</a:t>
            </a:r>
            <a:r>
              <a:rPr lang="en-GB" sz="900" i="1" dirty="0">
                <a:solidFill>
                  <a:srgbClr val="FFFFFF"/>
                </a:solidFill>
              </a:rPr>
              <a:t> Invest</a:t>
            </a:r>
            <a:r>
              <a:rPr lang="en-GB" sz="900" dirty="0">
                <a:solidFill>
                  <a:srgbClr val="FFFFFF"/>
                </a:solidFill>
              </a:rPr>
              <a:t> 2002; 32 (Suppl. 3):3–13.</a:t>
            </a:r>
          </a:p>
        </p:txBody>
      </p:sp>
    </p:spTree>
    <p:extLst>
      <p:ext uri="{BB962C8B-B14F-4D97-AF65-F5344CB8AC3E}">
        <p14:creationId xmlns:p14="http://schemas.microsoft.com/office/powerpoint/2010/main" val="1320668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1026"/>
          <p:cNvSpPr>
            <a:spLocks noGrp="1" noChangeArrowheads="1"/>
          </p:cNvSpPr>
          <p:nvPr>
            <p:ph type="body" idx="1"/>
          </p:nvPr>
        </p:nvSpPr>
        <p:spPr>
          <a:xfrm>
            <a:off x="304803" y="1558927"/>
            <a:ext cx="7912100" cy="4737100"/>
          </a:xfrm>
          <a:ln/>
        </p:spPr>
        <p:txBody>
          <a:bodyPr/>
          <a:lstStyle/>
          <a:p>
            <a:r>
              <a:rPr lang="en-GB"/>
              <a:t>Major defect in individuals with type 2 diabetes</a:t>
            </a:r>
            <a:r>
              <a:rPr lang="en-GB" baseline="30000"/>
              <a:t>1</a:t>
            </a:r>
          </a:p>
          <a:p>
            <a:pPr>
              <a:spcBef>
                <a:spcPct val="50000"/>
              </a:spcBef>
            </a:pPr>
            <a:r>
              <a:rPr lang="en-GB"/>
              <a:t>Reduced biological response to insulin</a:t>
            </a:r>
            <a:r>
              <a:rPr lang="en-GB" baseline="30000"/>
              <a:t>1</a:t>
            </a:r>
            <a:r>
              <a:rPr lang="en-GB" baseline="30000">
                <a:cs typeface="Arial" charset="0"/>
              </a:rPr>
              <a:t>–3</a:t>
            </a:r>
          </a:p>
          <a:p>
            <a:pPr>
              <a:spcBef>
                <a:spcPct val="50000"/>
              </a:spcBef>
            </a:pPr>
            <a:r>
              <a:rPr lang="en-GB"/>
              <a:t>Strong predictor of type 2 diabetes</a:t>
            </a:r>
            <a:r>
              <a:rPr lang="en-GB" baseline="30000"/>
              <a:t>4</a:t>
            </a:r>
          </a:p>
          <a:p>
            <a:pPr>
              <a:spcBef>
                <a:spcPct val="50000"/>
              </a:spcBef>
            </a:pPr>
            <a:r>
              <a:rPr lang="en-GB"/>
              <a:t>Closely associated with obesity</a:t>
            </a:r>
            <a:r>
              <a:rPr lang="en-GB" baseline="30000"/>
              <a:t>5</a:t>
            </a:r>
          </a:p>
        </p:txBody>
      </p:sp>
      <p:sp>
        <p:nvSpPr>
          <p:cNvPr id="378883" name="Rectangle 1027"/>
          <p:cNvSpPr>
            <a:spLocks noChangeArrowheads="1"/>
          </p:cNvSpPr>
          <p:nvPr/>
        </p:nvSpPr>
        <p:spPr bwMode="auto">
          <a:xfrm>
            <a:off x="304804" y="85725"/>
            <a:ext cx="8610600" cy="1143000"/>
          </a:xfrm>
          <a:prstGeom prst="rect">
            <a:avLst/>
          </a:prstGeom>
          <a:noFill/>
          <a:ln w="9525">
            <a:noFill/>
            <a:miter lim="800000"/>
            <a:headEnd/>
            <a:tailEnd/>
          </a:ln>
          <a:effectLst/>
        </p:spPr>
        <p:txBody>
          <a:bodyPr lIns="91318" tIns="45661" rIns="91318" bIns="45661" anchor="ctr"/>
          <a:lstStyle/>
          <a:p>
            <a:pPr defTabSz="913227" eaLnBrk="0" hangingPunct="0"/>
            <a:r>
              <a:rPr lang="en-US" sz="3600" dirty="0">
                <a:solidFill>
                  <a:srgbClr val="FFFF99"/>
                </a:solidFill>
                <a:sym typeface="Symbol" pitchFamily="18" charset="2"/>
              </a:rPr>
              <a:t>Insulin resistance</a:t>
            </a:r>
            <a:endParaRPr lang="en-GB" sz="3600" dirty="0">
              <a:solidFill>
                <a:srgbClr val="FFFF99"/>
              </a:solidFill>
            </a:endParaRPr>
          </a:p>
        </p:txBody>
      </p:sp>
      <p:grpSp>
        <p:nvGrpSpPr>
          <p:cNvPr id="2" name="Group 1033"/>
          <p:cNvGrpSpPr>
            <a:grpSpLocks/>
          </p:cNvGrpSpPr>
          <p:nvPr/>
        </p:nvGrpSpPr>
        <p:grpSpPr bwMode="auto">
          <a:xfrm>
            <a:off x="6959600" y="4073529"/>
            <a:ext cx="1498600" cy="1706563"/>
            <a:chOff x="936" y="1766"/>
            <a:chExt cx="944" cy="1075"/>
          </a:xfrm>
        </p:grpSpPr>
        <p:sp>
          <p:nvSpPr>
            <p:cNvPr id="378890" name="Oval 1034"/>
            <p:cNvSpPr>
              <a:spLocks noChangeArrowheads="1"/>
            </p:cNvSpPr>
            <p:nvPr/>
          </p:nvSpPr>
          <p:spPr bwMode="auto">
            <a:xfrm rot="1615378">
              <a:off x="940" y="2022"/>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96720" dir="6791915" algn="ctr" rotWithShape="0">
                <a:srgbClr val="001830">
                  <a:alpha val="50000"/>
                </a:srgbClr>
              </a:outerShdw>
            </a:effectLst>
          </p:spPr>
          <p:txBody>
            <a:bodyPr wrap="none" anchor="ctr"/>
            <a:lstStyle/>
            <a:p>
              <a:pPr defTabSz="913227"/>
              <a:endParaRPr lang="en-MY">
                <a:solidFill>
                  <a:srgbClr val="000000"/>
                </a:solidFill>
              </a:endParaRPr>
            </a:p>
          </p:txBody>
        </p:sp>
        <p:pic>
          <p:nvPicPr>
            <p:cNvPr id="378891" name="Picture 1035"/>
            <p:cNvPicPr>
              <a:picLocks noChangeAspect="1" noChangeArrowheads="1"/>
            </p:cNvPicPr>
            <p:nvPr/>
          </p:nvPicPr>
          <p:blipFill>
            <a:blip r:embed="rId3" cstate="print">
              <a:clrChange>
                <a:clrFrom>
                  <a:srgbClr val="003466"/>
                </a:clrFrom>
                <a:clrTo>
                  <a:srgbClr val="003466">
                    <a:alpha val="0"/>
                  </a:srgbClr>
                </a:clrTo>
              </a:clrChange>
            </a:blip>
            <a:srcRect/>
            <a:stretch>
              <a:fillRect/>
            </a:stretch>
          </p:blipFill>
          <p:spPr bwMode="auto">
            <a:xfrm>
              <a:off x="936" y="1766"/>
              <a:ext cx="944" cy="1075"/>
            </a:xfrm>
            <a:prstGeom prst="rect">
              <a:avLst/>
            </a:prstGeom>
            <a:noFill/>
            <a:effectLst>
              <a:outerShdw dist="25400" dir="5400000" algn="ctr" rotWithShape="0">
                <a:schemeClr val="tx1"/>
              </a:outerShdw>
            </a:effectLst>
          </p:spPr>
        </p:pic>
        <p:sp>
          <p:nvSpPr>
            <p:cNvPr id="378892" name="Text Box 1036"/>
            <p:cNvSpPr txBox="1">
              <a:spLocks noChangeArrowheads="1"/>
            </p:cNvSpPr>
            <p:nvPr/>
          </p:nvSpPr>
          <p:spPr bwMode="auto">
            <a:xfrm>
              <a:off x="1191" y="2206"/>
              <a:ext cx="375" cy="368"/>
            </a:xfrm>
            <a:prstGeom prst="rect">
              <a:avLst/>
            </a:prstGeom>
            <a:noFill/>
            <a:ln w="9525">
              <a:noFill/>
              <a:miter lim="800000"/>
              <a:headEnd/>
              <a:tailEnd/>
            </a:ln>
            <a:effectLst>
              <a:outerShdw dist="25400" dir="5400000" algn="ctr" rotWithShape="0">
                <a:schemeClr val="bg2"/>
              </a:outerShdw>
            </a:effectLst>
          </p:spPr>
          <p:txBody>
            <a:bodyPr wrap="none" anchor="ctr">
              <a:spAutoFit/>
            </a:bodyPr>
            <a:lstStyle/>
            <a:p>
              <a:pPr defTabSz="913227"/>
              <a:r>
                <a:rPr lang="en-GB" sz="3200" b="1" dirty="0">
                  <a:solidFill>
                    <a:srgbClr val="FFB199"/>
                  </a:solidFill>
                </a:rPr>
                <a:t>IR</a:t>
              </a:r>
              <a:endParaRPr lang="en-GB" dirty="0">
                <a:solidFill>
                  <a:srgbClr val="000000"/>
                </a:solidFill>
              </a:endParaRPr>
            </a:p>
          </p:txBody>
        </p:sp>
      </p:grpSp>
      <p:sp>
        <p:nvSpPr>
          <p:cNvPr id="378893" name="Text Box 1037"/>
          <p:cNvSpPr txBox="1">
            <a:spLocks noChangeArrowheads="1"/>
          </p:cNvSpPr>
          <p:nvPr/>
        </p:nvSpPr>
        <p:spPr bwMode="auto">
          <a:xfrm>
            <a:off x="411168" y="6273803"/>
            <a:ext cx="8732837" cy="590812"/>
          </a:xfrm>
          <a:prstGeom prst="rect">
            <a:avLst/>
          </a:prstGeom>
          <a:noFill/>
          <a:ln w="9525" algn="ctr">
            <a:noFill/>
            <a:miter lim="800000"/>
            <a:headEnd/>
            <a:tailEnd/>
          </a:ln>
          <a:effectLst/>
        </p:spPr>
        <p:txBody>
          <a:bodyPr lIns="91318" tIns="45661" rIns="91318" bIns="45661">
            <a:spAutoFit/>
          </a:bodyPr>
          <a:lstStyle/>
          <a:p>
            <a:pPr algn="r" defTabSz="913227" eaLnBrk="0" hangingPunct="0">
              <a:spcBef>
                <a:spcPct val="30000"/>
              </a:spcBef>
            </a:pPr>
            <a:r>
              <a:rPr lang="en-GB" sz="900" baseline="30000" dirty="0">
                <a:solidFill>
                  <a:srgbClr val="FFFFFF"/>
                </a:solidFill>
              </a:rPr>
              <a:t>1</a:t>
            </a:r>
            <a:r>
              <a:rPr lang="en-GB" sz="900" dirty="0">
                <a:solidFill>
                  <a:srgbClr val="FFFFFF"/>
                </a:solidFill>
              </a:rPr>
              <a:t>American Diabetes Association. </a:t>
            </a:r>
            <a:r>
              <a:rPr lang="en-GB" sz="900" i="1" dirty="0">
                <a:solidFill>
                  <a:srgbClr val="FFFFFF"/>
                </a:solidFill>
              </a:rPr>
              <a:t>Diabetes Care</a:t>
            </a:r>
            <a:r>
              <a:rPr lang="en-GB" sz="900" dirty="0">
                <a:solidFill>
                  <a:srgbClr val="FFFFFF"/>
                </a:solidFill>
              </a:rPr>
              <a:t> 1998; 21:310–314.</a:t>
            </a:r>
          </a:p>
          <a:p>
            <a:pPr algn="r" defTabSz="913227" eaLnBrk="0" hangingPunct="0">
              <a:spcBef>
                <a:spcPct val="30000"/>
              </a:spcBef>
            </a:pPr>
            <a:r>
              <a:rPr lang="en-GB" sz="900" baseline="30000" dirty="0">
                <a:solidFill>
                  <a:srgbClr val="FFFFFF"/>
                </a:solidFill>
              </a:rPr>
              <a:t>2</a:t>
            </a:r>
            <a:r>
              <a:rPr lang="en-GB" sz="900" dirty="0">
                <a:solidFill>
                  <a:srgbClr val="FFFFFF"/>
                </a:solidFill>
              </a:rPr>
              <a:t>Beck-Nielsen H &amp; </a:t>
            </a:r>
            <a:r>
              <a:rPr lang="en-GB" sz="900" dirty="0" err="1">
                <a:solidFill>
                  <a:srgbClr val="FFFFFF"/>
                </a:solidFill>
              </a:rPr>
              <a:t>Groop</a:t>
            </a:r>
            <a:r>
              <a:rPr lang="en-GB" sz="900" dirty="0">
                <a:solidFill>
                  <a:srgbClr val="FFFFFF"/>
                </a:solidFill>
              </a:rPr>
              <a:t> LC. </a:t>
            </a:r>
            <a:r>
              <a:rPr lang="en-GB" sz="900" i="1" dirty="0">
                <a:solidFill>
                  <a:srgbClr val="FFFFFF"/>
                </a:solidFill>
              </a:rPr>
              <a:t>J </a:t>
            </a:r>
            <a:r>
              <a:rPr lang="en-GB" sz="900" i="1" dirty="0" err="1">
                <a:solidFill>
                  <a:srgbClr val="FFFFFF"/>
                </a:solidFill>
              </a:rPr>
              <a:t>Clin</a:t>
            </a:r>
            <a:r>
              <a:rPr lang="en-GB" sz="900" i="1" dirty="0">
                <a:solidFill>
                  <a:srgbClr val="FFFFFF"/>
                </a:solidFill>
              </a:rPr>
              <a:t> Invest</a:t>
            </a:r>
            <a:r>
              <a:rPr lang="en-GB" sz="900" dirty="0">
                <a:solidFill>
                  <a:srgbClr val="FFFFFF"/>
                </a:solidFill>
              </a:rPr>
              <a:t> 1994; 94:1714–1721. </a:t>
            </a:r>
            <a:r>
              <a:rPr lang="en-GB" sz="900" baseline="30000" dirty="0">
                <a:solidFill>
                  <a:srgbClr val="FFFFFF"/>
                </a:solidFill>
              </a:rPr>
              <a:t>3</a:t>
            </a:r>
            <a:r>
              <a:rPr lang="en-GB" sz="900" dirty="0">
                <a:solidFill>
                  <a:srgbClr val="FFFFFF"/>
                </a:solidFill>
              </a:rPr>
              <a:t>Bloomgarden ZT. </a:t>
            </a:r>
            <a:r>
              <a:rPr lang="en-GB" sz="900" i="1" dirty="0" err="1">
                <a:solidFill>
                  <a:srgbClr val="FFFFFF"/>
                </a:solidFill>
              </a:rPr>
              <a:t>Clin</a:t>
            </a:r>
            <a:r>
              <a:rPr lang="en-GB" sz="900" i="1" dirty="0">
                <a:solidFill>
                  <a:srgbClr val="FFFFFF"/>
                </a:solidFill>
              </a:rPr>
              <a:t> </a:t>
            </a:r>
            <a:r>
              <a:rPr lang="en-GB" sz="900" i="1" dirty="0" err="1">
                <a:solidFill>
                  <a:srgbClr val="FFFFFF"/>
                </a:solidFill>
              </a:rPr>
              <a:t>Ther</a:t>
            </a:r>
            <a:r>
              <a:rPr lang="en-GB" sz="900" dirty="0">
                <a:solidFill>
                  <a:srgbClr val="FFFFFF"/>
                </a:solidFill>
              </a:rPr>
              <a:t> 1998; 20:216–231.</a:t>
            </a:r>
          </a:p>
          <a:p>
            <a:pPr algn="r" defTabSz="913227" eaLnBrk="0" hangingPunct="0">
              <a:spcBef>
                <a:spcPct val="30000"/>
              </a:spcBef>
            </a:pPr>
            <a:r>
              <a:rPr lang="en-GB" sz="900" baseline="30000" dirty="0">
                <a:solidFill>
                  <a:srgbClr val="FFFFFF"/>
                </a:solidFill>
              </a:rPr>
              <a:t>4</a:t>
            </a:r>
            <a:r>
              <a:rPr lang="en-GB" sz="900" dirty="0">
                <a:solidFill>
                  <a:srgbClr val="FFFFFF"/>
                </a:solidFill>
              </a:rPr>
              <a:t>Haffner SM, </a:t>
            </a:r>
            <a:r>
              <a:rPr lang="en-GB" sz="900" i="1" dirty="0">
                <a:solidFill>
                  <a:srgbClr val="FFFFFF"/>
                </a:solidFill>
              </a:rPr>
              <a:t>et al. Circulation</a:t>
            </a:r>
            <a:r>
              <a:rPr lang="en-GB" sz="900" dirty="0">
                <a:solidFill>
                  <a:srgbClr val="FFFFFF"/>
                </a:solidFill>
              </a:rPr>
              <a:t> 2000; 101:975–980. </a:t>
            </a:r>
            <a:r>
              <a:rPr lang="en-GB" sz="900" baseline="30000" dirty="0">
                <a:solidFill>
                  <a:srgbClr val="FFFFFF"/>
                </a:solidFill>
              </a:rPr>
              <a:t>5</a:t>
            </a:r>
            <a:r>
              <a:rPr lang="en-GB" sz="900" dirty="0">
                <a:solidFill>
                  <a:srgbClr val="FFFFFF"/>
                </a:solidFill>
              </a:rPr>
              <a:t>Boden G. </a:t>
            </a:r>
            <a:r>
              <a:rPr lang="en-GB" sz="900" i="1" dirty="0">
                <a:solidFill>
                  <a:srgbClr val="FFFFFF"/>
                </a:solidFill>
              </a:rPr>
              <a:t>Diabetes</a:t>
            </a:r>
            <a:r>
              <a:rPr lang="en-GB" sz="900" dirty="0">
                <a:solidFill>
                  <a:srgbClr val="FFFFFF"/>
                </a:solidFill>
              </a:rPr>
              <a:t> 1997; 46:3–10.</a:t>
            </a:r>
          </a:p>
        </p:txBody>
      </p:sp>
    </p:spTree>
    <p:extLst>
      <p:ext uri="{BB962C8B-B14F-4D97-AF65-F5344CB8AC3E}">
        <p14:creationId xmlns:p14="http://schemas.microsoft.com/office/powerpoint/2010/main" val="27311856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title"/>
          </p:nvPr>
        </p:nvSpPr>
        <p:spPr/>
        <p:txBody>
          <a:bodyPr/>
          <a:lstStyle/>
          <a:p>
            <a:r>
              <a:rPr lang="en-GB"/>
              <a:t>Insulin resistance – reduced response to circulating insulin</a:t>
            </a:r>
          </a:p>
        </p:txBody>
      </p:sp>
      <p:sp>
        <p:nvSpPr>
          <p:cNvPr id="315394" name="Rectangle 2"/>
          <p:cNvSpPr>
            <a:spLocks noChangeArrowheads="1"/>
          </p:cNvSpPr>
          <p:nvPr/>
        </p:nvSpPr>
        <p:spPr bwMode="auto">
          <a:xfrm>
            <a:off x="2571764" y="1662113"/>
            <a:ext cx="2024063" cy="919163"/>
          </a:xfrm>
          <a:prstGeom prst="rect">
            <a:avLst/>
          </a:prstGeom>
          <a:gradFill rotWithShape="0">
            <a:gsLst>
              <a:gs pos="0">
                <a:srgbClr val="003366"/>
              </a:gs>
              <a:gs pos="100000">
                <a:srgbClr val="00274F"/>
              </a:gs>
            </a:gsLst>
            <a:lin ang="0" scaled="1"/>
          </a:gradFill>
          <a:ln w="9525">
            <a:noFill/>
            <a:miter lim="800000"/>
            <a:headEnd/>
            <a:tailEnd/>
          </a:ln>
          <a:effectLst/>
        </p:spPr>
        <p:txBody>
          <a:bodyPr wrap="none" lIns="91318" tIns="45661" rIns="91318" bIns="45661" anchor="ctr"/>
          <a:lstStyle/>
          <a:p>
            <a:pPr defTabSz="913227"/>
            <a:endParaRPr lang="en-MY">
              <a:solidFill>
                <a:srgbClr val="000000"/>
              </a:solidFill>
            </a:endParaRPr>
          </a:p>
        </p:txBody>
      </p:sp>
      <p:pic>
        <p:nvPicPr>
          <p:cNvPr id="3153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88125" y="2952757"/>
            <a:ext cx="1074738" cy="758825"/>
          </a:xfrm>
          <a:prstGeom prst="rect">
            <a:avLst/>
          </a:prstGeom>
          <a:noFill/>
          <a:ln w="9525">
            <a:noFill/>
            <a:miter lim="800000"/>
            <a:headEnd/>
            <a:tailEnd/>
          </a:ln>
          <a:effectLst/>
        </p:spPr>
      </p:pic>
      <p:pic>
        <p:nvPicPr>
          <p:cNvPr id="315397" name="Picture 5" descr="Liver_small"/>
          <p:cNvPicPr>
            <a:picLocks noChangeAspect="1" noChangeArrowheads="1"/>
          </p:cNvPicPr>
          <p:nvPr/>
        </p:nvPicPr>
        <p:blipFill>
          <a:blip r:embed="rId4" cstate="print">
            <a:clrChange>
              <a:clrFrom>
                <a:srgbClr val="830123"/>
              </a:clrFrom>
              <a:clrTo>
                <a:srgbClr val="830123">
                  <a:alpha val="0"/>
                </a:srgbClr>
              </a:clrTo>
            </a:clrChange>
          </a:blip>
          <a:srcRect/>
          <a:stretch>
            <a:fillRect/>
          </a:stretch>
        </p:blipFill>
        <p:spPr bwMode="auto">
          <a:xfrm>
            <a:off x="1081089" y="2897193"/>
            <a:ext cx="1268412" cy="962025"/>
          </a:xfrm>
          <a:prstGeom prst="rect">
            <a:avLst/>
          </a:prstGeom>
          <a:noFill/>
          <a:ln w="9525">
            <a:noFill/>
            <a:miter lim="800000"/>
            <a:headEnd/>
            <a:tailEnd/>
          </a:ln>
          <a:effectLst/>
        </p:spPr>
      </p:pic>
      <p:pic>
        <p:nvPicPr>
          <p:cNvPr id="315398" name="Picture 6" descr="Muscle_small"/>
          <p:cNvPicPr>
            <a:picLocks noChangeAspect="1" noChangeArrowheads="1"/>
          </p:cNvPicPr>
          <p:nvPr/>
        </p:nvPicPr>
        <p:blipFill>
          <a:blip r:embed="rId5">
            <a:clrChange>
              <a:clrFrom>
                <a:srgbClr val="DB2847"/>
              </a:clrFrom>
              <a:clrTo>
                <a:srgbClr val="DB2847">
                  <a:alpha val="0"/>
                </a:srgbClr>
              </a:clrTo>
            </a:clrChange>
          </a:blip>
          <a:srcRect/>
          <a:stretch>
            <a:fillRect/>
          </a:stretch>
        </p:blipFill>
        <p:spPr bwMode="auto">
          <a:xfrm>
            <a:off x="3635386" y="2968630"/>
            <a:ext cx="1700213" cy="714375"/>
          </a:xfrm>
          <a:prstGeom prst="rect">
            <a:avLst/>
          </a:prstGeom>
          <a:noFill/>
          <a:ln w="9525">
            <a:noFill/>
            <a:miter lim="800000"/>
            <a:headEnd/>
            <a:tailEnd/>
          </a:ln>
          <a:effectLst/>
        </p:spPr>
      </p:pic>
      <p:sp>
        <p:nvSpPr>
          <p:cNvPr id="315399" name="Text Box 7"/>
          <p:cNvSpPr txBox="1">
            <a:spLocks noChangeArrowheads="1"/>
          </p:cNvSpPr>
          <p:nvPr/>
        </p:nvSpPr>
        <p:spPr bwMode="auto">
          <a:xfrm>
            <a:off x="2703321" y="1749428"/>
            <a:ext cx="1325758" cy="646212"/>
          </a:xfrm>
          <a:prstGeom prst="rect">
            <a:avLst/>
          </a:prstGeom>
          <a:noFill/>
          <a:ln w="9525">
            <a:noFill/>
            <a:miter lim="800000"/>
            <a:headEnd/>
            <a:tailEnd/>
          </a:ln>
          <a:effectLst/>
        </p:spPr>
        <p:txBody>
          <a:bodyPr wrap="none" lIns="91318" tIns="45661" rIns="91318" bIns="45661">
            <a:spAutoFit/>
          </a:bodyPr>
          <a:lstStyle/>
          <a:p>
            <a:pPr algn="r" defTabSz="913227" eaLnBrk="0" hangingPunct="0"/>
            <a:r>
              <a:rPr lang="en-GB" b="1" dirty="0">
                <a:solidFill>
                  <a:srgbClr val="FFFFFF"/>
                </a:solidFill>
              </a:rPr>
              <a:t>Insulin</a:t>
            </a:r>
          </a:p>
          <a:p>
            <a:pPr algn="r" defTabSz="913227" eaLnBrk="0" hangingPunct="0"/>
            <a:r>
              <a:rPr lang="en-GB" b="1" dirty="0">
                <a:solidFill>
                  <a:srgbClr val="FFFFFF"/>
                </a:solidFill>
              </a:rPr>
              <a:t>resistance</a:t>
            </a:r>
          </a:p>
        </p:txBody>
      </p:sp>
      <p:sp>
        <p:nvSpPr>
          <p:cNvPr id="315400" name="Line 8"/>
          <p:cNvSpPr>
            <a:spLocks noChangeShapeType="1"/>
          </p:cNvSpPr>
          <p:nvPr/>
        </p:nvSpPr>
        <p:spPr bwMode="auto">
          <a:xfrm flipH="1">
            <a:off x="2351089" y="2347926"/>
            <a:ext cx="2182812" cy="657225"/>
          </a:xfrm>
          <a:prstGeom prst="line">
            <a:avLst/>
          </a:prstGeom>
          <a:noFill/>
          <a:ln w="28575">
            <a:solidFill>
              <a:srgbClr val="0099FF"/>
            </a:solidFill>
            <a:round/>
            <a:headEnd/>
            <a:tailEnd type="triangle" w="med" len="med"/>
          </a:ln>
          <a:effectLst/>
        </p:spPr>
        <p:txBody>
          <a:bodyPr wrap="none" lIns="91318" tIns="45661" rIns="91318" bIns="45661" anchor="ctr"/>
          <a:lstStyle/>
          <a:p>
            <a:pPr defTabSz="913227"/>
            <a:endParaRPr lang="en-MY">
              <a:solidFill>
                <a:srgbClr val="000000"/>
              </a:solidFill>
            </a:endParaRPr>
          </a:p>
        </p:txBody>
      </p:sp>
      <p:sp>
        <p:nvSpPr>
          <p:cNvPr id="315401" name="Line 9"/>
          <p:cNvSpPr>
            <a:spLocks noChangeShapeType="1"/>
          </p:cNvSpPr>
          <p:nvPr/>
        </p:nvSpPr>
        <p:spPr bwMode="auto">
          <a:xfrm>
            <a:off x="4533900" y="2249501"/>
            <a:ext cx="0" cy="693737"/>
          </a:xfrm>
          <a:prstGeom prst="line">
            <a:avLst/>
          </a:prstGeom>
          <a:noFill/>
          <a:ln w="28575">
            <a:solidFill>
              <a:srgbClr val="0099FF"/>
            </a:solidFill>
            <a:round/>
            <a:headEnd/>
            <a:tailEnd type="triangle" w="med" len="med"/>
          </a:ln>
          <a:effectLst/>
        </p:spPr>
        <p:txBody>
          <a:bodyPr wrap="none" lIns="91318" tIns="45661" rIns="91318" bIns="45661" anchor="ctr"/>
          <a:lstStyle/>
          <a:p>
            <a:pPr defTabSz="913227"/>
            <a:endParaRPr lang="en-MY">
              <a:solidFill>
                <a:srgbClr val="000000"/>
              </a:solidFill>
            </a:endParaRPr>
          </a:p>
        </p:txBody>
      </p:sp>
      <p:sp>
        <p:nvSpPr>
          <p:cNvPr id="315402" name="Freeform 10"/>
          <p:cNvSpPr>
            <a:spLocks/>
          </p:cNvSpPr>
          <p:nvPr/>
        </p:nvSpPr>
        <p:spPr bwMode="auto">
          <a:xfrm>
            <a:off x="4537075" y="2351101"/>
            <a:ext cx="1995488" cy="733425"/>
          </a:xfrm>
          <a:custGeom>
            <a:avLst/>
            <a:gdLst/>
            <a:ahLst/>
            <a:cxnLst>
              <a:cxn ang="0">
                <a:pos x="0" y="0"/>
              </a:cxn>
              <a:cxn ang="0">
                <a:pos x="1435" y="447"/>
              </a:cxn>
            </a:cxnLst>
            <a:rect l="0" t="0" r="r" b="b"/>
            <a:pathLst>
              <a:path w="1435" h="447">
                <a:moveTo>
                  <a:pt x="0" y="0"/>
                </a:moveTo>
                <a:lnTo>
                  <a:pt x="1435" y="447"/>
                </a:lnTo>
              </a:path>
            </a:pathLst>
          </a:custGeom>
          <a:noFill/>
          <a:ln w="28575">
            <a:solidFill>
              <a:srgbClr val="0099FF"/>
            </a:solidFill>
            <a:round/>
            <a:headEnd/>
            <a:tailEnd type="triangle" w="med" len="med"/>
          </a:ln>
          <a:effectLst/>
        </p:spPr>
        <p:txBody>
          <a:bodyPr wrap="none" lIns="91318" tIns="45661" rIns="91318" bIns="45661" anchor="ctr"/>
          <a:lstStyle/>
          <a:p>
            <a:pPr defTabSz="913227"/>
            <a:endParaRPr lang="en-MY">
              <a:solidFill>
                <a:srgbClr val="000000"/>
              </a:solidFill>
            </a:endParaRPr>
          </a:p>
        </p:txBody>
      </p:sp>
      <p:pic>
        <p:nvPicPr>
          <p:cNvPr id="315403" name="Picture 11"/>
          <p:cNvPicPr>
            <a:picLocks noChangeAspect="1" noChangeArrowheads="1"/>
          </p:cNvPicPr>
          <p:nvPr/>
        </p:nvPicPr>
        <p:blipFill>
          <a:blip r:embed="rId6"/>
          <a:srcRect l="68735" b="79536"/>
          <a:stretch>
            <a:fillRect/>
          </a:stretch>
        </p:blipFill>
        <p:spPr bwMode="auto">
          <a:xfrm>
            <a:off x="1360488" y="4414839"/>
            <a:ext cx="444500" cy="196851"/>
          </a:xfrm>
          <a:prstGeom prst="rect">
            <a:avLst/>
          </a:prstGeom>
          <a:noFill/>
        </p:spPr>
      </p:pic>
      <p:pic>
        <p:nvPicPr>
          <p:cNvPr id="315404" name="Picture 12"/>
          <p:cNvPicPr>
            <a:picLocks noChangeAspect="1" noChangeArrowheads="1"/>
          </p:cNvPicPr>
          <p:nvPr/>
        </p:nvPicPr>
        <p:blipFill>
          <a:blip r:embed="rId6"/>
          <a:srcRect l="68735" b="79536"/>
          <a:stretch>
            <a:fillRect/>
          </a:stretch>
        </p:blipFill>
        <p:spPr bwMode="auto">
          <a:xfrm>
            <a:off x="7040563" y="4221167"/>
            <a:ext cx="444500" cy="198437"/>
          </a:xfrm>
          <a:prstGeom prst="rect">
            <a:avLst/>
          </a:prstGeom>
          <a:noFill/>
        </p:spPr>
      </p:pic>
      <p:pic>
        <p:nvPicPr>
          <p:cNvPr id="315405" name="Picture 13"/>
          <p:cNvPicPr>
            <a:picLocks noChangeAspect="1" noChangeArrowheads="1"/>
          </p:cNvPicPr>
          <p:nvPr/>
        </p:nvPicPr>
        <p:blipFill>
          <a:blip r:embed="rId6"/>
          <a:srcRect l="68735" b="79536"/>
          <a:stretch>
            <a:fillRect/>
          </a:stretch>
        </p:blipFill>
        <p:spPr bwMode="auto">
          <a:xfrm>
            <a:off x="4467225" y="4221167"/>
            <a:ext cx="444500" cy="198437"/>
          </a:xfrm>
          <a:prstGeom prst="rect">
            <a:avLst/>
          </a:prstGeom>
          <a:noFill/>
        </p:spPr>
      </p:pic>
      <p:pic>
        <p:nvPicPr>
          <p:cNvPr id="315406" name="Picture 14"/>
          <p:cNvPicPr>
            <a:picLocks noChangeAspect="1" noChangeArrowheads="1"/>
          </p:cNvPicPr>
          <p:nvPr/>
        </p:nvPicPr>
        <p:blipFill>
          <a:blip r:embed="rId6"/>
          <a:srcRect l="68735" b="79536"/>
          <a:stretch>
            <a:fillRect/>
          </a:stretch>
        </p:blipFill>
        <p:spPr bwMode="auto">
          <a:xfrm>
            <a:off x="1566863" y="4295776"/>
            <a:ext cx="444500" cy="196851"/>
          </a:xfrm>
          <a:prstGeom prst="rect">
            <a:avLst/>
          </a:prstGeom>
          <a:noFill/>
        </p:spPr>
      </p:pic>
      <p:pic>
        <p:nvPicPr>
          <p:cNvPr id="315407" name="Picture 15"/>
          <p:cNvPicPr>
            <a:picLocks noChangeAspect="1" noChangeArrowheads="1"/>
          </p:cNvPicPr>
          <p:nvPr/>
        </p:nvPicPr>
        <p:blipFill>
          <a:blip r:embed="rId6"/>
          <a:srcRect l="68735" b="79536"/>
          <a:stretch>
            <a:fillRect/>
          </a:stretch>
        </p:blipFill>
        <p:spPr bwMode="auto">
          <a:xfrm>
            <a:off x="1824038" y="4221167"/>
            <a:ext cx="444500" cy="198437"/>
          </a:xfrm>
          <a:prstGeom prst="rect">
            <a:avLst/>
          </a:prstGeom>
          <a:noFill/>
        </p:spPr>
      </p:pic>
      <p:pic>
        <p:nvPicPr>
          <p:cNvPr id="315408" name="Picture 16"/>
          <p:cNvPicPr>
            <a:picLocks noChangeAspect="1" noChangeArrowheads="1"/>
          </p:cNvPicPr>
          <p:nvPr/>
        </p:nvPicPr>
        <p:blipFill>
          <a:blip r:embed="rId6"/>
          <a:srcRect l="68735" b="79536"/>
          <a:stretch>
            <a:fillRect/>
          </a:stretch>
        </p:blipFill>
        <p:spPr bwMode="auto">
          <a:xfrm>
            <a:off x="1735138" y="4424367"/>
            <a:ext cx="444500" cy="198437"/>
          </a:xfrm>
          <a:prstGeom prst="rect">
            <a:avLst/>
          </a:prstGeom>
          <a:noFill/>
        </p:spPr>
      </p:pic>
      <p:pic>
        <p:nvPicPr>
          <p:cNvPr id="315409" name="Picture 17"/>
          <p:cNvPicPr>
            <a:picLocks noChangeAspect="1" noChangeArrowheads="1"/>
          </p:cNvPicPr>
          <p:nvPr/>
        </p:nvPicPr>
        <p:blipFill>
          <a:blip r:embed="rId6"/>
          <a:srcRect l="68735" b="79536"/>
          <a:stretch>
            <a:fillRect/>
          </a:stretch>
        </p:blipFill>
        <p:spPr bwMode="auto">
          <a:xfrm>
            <a:off x="1524000" y="4567239"/>
            <a:ext cx="444500" cy="196851"/>
          </a:xfrm>
          <a:prstGeom prst="rect">
            <a:avLst/>
          </a:prstGeom>
          <a:noFill/>
        </p:spPr>
      </p:pic>
      <p:pic>
        <p:nvPicPr>
          <p:cNvPr id="315410" name="Picture 18"/>
          <p:cNvPicPr>
            <a:picLocks noChangeAspect="1" noChangeArrowheads="1"/>
          </p:cNvPicPr>
          <p:nvPr/>
        </p:nvPicPr>
        <p:blipFill>
          <a:blip r:embed="rId6"/>
          <a:srcRect l="68735" b="79536"/>
          <a:stretch>
            <a:fillRect/>
          </a:stretch>
        </p:blipFill>
        <p:spPr bwMode="auto">
          <a:xfrm>
            <a:off x="1973263" y="4425950"/>
            <a:ext cx="444500" cy="198439"/>
          </a:xfrm>
          <a:prstGeom prst="rect">
            <a:avLst/>
          </a:prstGeom>
          <a:noFill/>
        </p:spPr>
      </p:pic>
      <p:pic>
        <p:nvPicPr>
          <p:cNvPr id="315411" name="Picture 19"/>
          <p:cNvPicPr>
            <a:picLocks noChangeAspect="1" noChangeArrowheads="1"/>
          </p:cNvPicPr>
          <p:nvPr/>
        </p:nvPicPr>
        <p:blipFill>
          <a:blip r:embed="rId6"/>
          <a:srcRect l="68735" b="79536"/>
          <a:stretch>
            <a:fillRect/>
          </a:stretch>
        </p:blipFill>
        <p:spPr bwMode="auto">
          <a:xfrm>
            <a:off x="1831975" y="4621216"/>
            <a:ext cx="446088" cy="196851"/>
          </a:xfrm>
          <a:prstGeom prst="rect">
            <a:avLst/>
          </a:prstGeom>
          <a:noFill/>
        </p:spPr>
      </p:pic>
      <p:sp>
        <p:nvSpPr>
          <p:cNvPr id="315412" name="Text Box 20"/>
          <p:cNvSpPr txBox="1">
            <a:spLocks noChangeArrowheads="1"/>
          </p:cNvSpPr>
          <p:nvPr/>
        </p:nvSpPr>
        <p:spPr bwMode="auto">
          <a:xfrm>
            <a:off x="3060700" y="4008449"/>
            <a:ext cx="184484" cy="369213"/>
          </a:xfrm>
          <a:prstGeom prst="rect">
            <a:avLst/>
          </a:prstGeom>
          <a:noFill/>
          <a:ln w="9525">
            <a:noFill/>
            <a:miter lim="800000"/>
            <a:headEnd/>
            <a:tailEnd/>
          </a:ln>
          <a:effectLst/>
        </p:spPr>
        <p:txBody>
          <a:bodyPr wrap="none" lIns="91318" tIns="45661" rIns="91318" bIns="45661">
            <a:spAutoFit/>
          </a:bodyPr>
          <a:lstStyle/>
          <a:p>
            <a:pPr defTabSz="913227" eaLnBrk="0" hangingPunct="0"/>
            <a:endParaRPr lang="en-US">
              <a:solidFill>
                <a:srgbClr val="000000"/>
              </a:solidFill>
            </a:endParaRPr>
          </a:p>
        </p:txBody>
      </p:sp>
      <p:sp>
        <p:nvSpPr>
          <p:cNvPr id="315413" name="Text Box 21"/>
          <p:cNvSpPr txBox="1">
            <a:spLocks noChangeArrowheads="1"/>
          </p:cNvSpPr>
          <p:nvPr/>
        </p:nvSpPr>
        <p:spPr bwMode="auto">
          <a:xfrm>
            <a:off x="904885" y="3859223"/>
            <a:ext cx="1870779" cy="338435"/>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Symbol" pitchFamily="18" charset="2"/>
              </a:rPr>
              <a:t> Glucose</a:t>
            </a:r>
            <a:r>
              <a:rPr lang="en-GB" sz="1600" b="1" dirty="0">
                <a:solidFill>
                  <a:srgbClr val="FFFFFF"/>
                </a:solidFill>
                <a:sym typeface="Wingdings 3" pitchFamily="18" charset="2"/>
              </a:rPr>
              <a:t> </a:t>
            </a:r>
            <a:r>
              <a:rPr lang="en-GB" sz="1600" b="1" dirty="0">
                <a:solidFill>
                  <a:srgbClr val="FFFFFF"/>
                </a:solidFill>
              </a:rPr>
              <a:t>output</a:t>
            </a:r>
          </a:p>
        </p:txBody>
      </p:sp>
      <p:sp>
        <p:nvSpPr>
          <p:cNvPr id="315414" name="Text Box 22"/>
          <p:cNvSpPr txBox="1">
            <a:spLocks noChangeArrowheads="1"/>
          </p:cNvSpPr>
          <p:nvPr/>
        </p:nvSpPr>
        <p:spPr bwMode="auto">
          <a:xfrm>
            <a:off x="3567120" y="3859223"/>
            <a:ext cx="1950929" cy="338435"/>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Wingdings 3" pitchFamily="18" charset="2"/>
              </a:rPr>
              <a:t> </a:t>
            </a:r>
            <a:r>
              <a:rPr lang="en-GB" sz="1600" b="1" dirty="0">
                <a:solidFill>
                  <a:srgbClr val="FFFFFF"/>
                </a:solidFill>
                <a:sym typeface="Symbol" pitchFamily="18" charset="2"/>
              </a:rPr>
              <a:t> Glucose </a:t>
            </a:r>
            <a:r>
              <a:rPr lang="en-GB" sz="1600" b="1" dirty="0">
                <a:solidFill>
                  <a:srgbClr val="FFFFFF"/>
                </a:solidFill>
              </a:rPr>
              <a:t>uptake</a:t>
            </a:r>
          </a:p>
        </p:txBody>
      </p:sp>
      <p:sp>
        <p:nvSpPr>
          <p:cNvPr id="315415" name="Text Box 23"/>
          <p:cNvSpPr txBox="1">
            <a:spLocks noChangeArrowheads="1"/>
          </p:cNvSpPr>
          <p:nvPr/>
        </p:nvSpPr>
        <p:spPr bwMode="auto">
          <a:xfrm>
            <a:off x="6164274" y="3859223"/>
            <a:ext cx="1893221" cy="338435"/>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Symbol" pitchFamily="18" charset="2"/>
              </a:rPr>
              <a:t> Glucose</a:t>
            </a:r>
            <a:r>
              <a:rPr lang="en-GB" sz="1600" b="1" dirty="0">
                <a:solidFill>
                  <a:srgbClr val="FFFFFF"/>
                </a:solidFill>
                <a:sym typeface="Wingdings 3" pitchFamily="18" charset="2"/>
              </a:rPr>
              <a:t> </a:t>
            </a:r>
            <a:r>
              <a:rPr lang="en-GB" sz="1600" b="1" dirty="0">
                <a:solidFill>
                  <a:srgbClr val="FFFFFF"/>
                </a:solidFill>
              </a:rPr>
              <a:t>uptake</a:t>
            </a:r>
          </a:p>
        </p:txBody>
      </p:sp>
      <p:sp>
        <p:nvSpPr>
          <p:cNvPr id="315416" name="Line 24"/>
          <p:cNvSpPr>
            <a:spLocks noChangeShapeType="1"/>
          </p:cNvSpPr>
          <p:nvPr/>
        </p:nvSpPr>
        <p:spPr bwMode="auto">
          <a:xfrm>
            <a:off x="4540250" y="4521213"/>
            <a:ext cx="0" cy="715963"/>
          </a:xfrm>
          <a:prstGeom prst="line">
            <a:avLst/>
          </a:prstGeom>
          <a:noFill/>
          <a:ln w="28575">
            <a:solidFill>
              <a:srgbClr val="0099FF"/>
            </a:solidFill>
            <a:round/>
            <a:headEnd/>
            <a:tailEnd type="triangle" w="med" len="med"/>
          </a:ln>
          <a:effectLst/>
        </p:spPr>
        <p:txBody>
          <a:bodyPr wrap="none" lIns="91318" tIns="45661" rIns="91318" bIns="45661" anchor="ctr"/>
          <a:lstStyle/>
          <a:p>
            <a:pPr defTabSz="913227"/>
            <a:endParaRPr lang="en-MY">
              <a:solidFill>
                <a:srgbClr val="000000"/>
              </a:solidFill>
            </a:endParaRPr>
          </a:p>
        </p:txBody>
      </p:sp>
      <p:sp>
        <p:nvSpPr>
          <p:cNvPr id="315417" name="Text Box 25"/>
          <p:cNvSpPr txBox="1">
            <a:spLocks noChangeArrowheads="1"/>
          </p:cNvSpPr>
          <p:nvPr/>
        </p:nvSpPr>
        <p:spPr bwMode="auto">
          <a:xfrm>
            <a:off x="4937127" y="5629275"/>
            <a:ext cx="2008637" cy="399990"/>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2000" b="1" dirty="0" err="1">
                <a:solidFill>
                  <a:srgbClr val="FFFFFF"/>
                </a:solidFill>
              </a:rPr>
              <a:t>Hyperglycemia</a:t>
            </a:r>
            <a:endParaRPr lang="en-GB" sz="2000" b="1" dirty="0">
              <a:solidFill>
                <a:srgbClr val="FFFFFF"/>
              </a:solidFill>
            </a:endParaRPr>
          </a:p>
        </p:txBody>
      </p:sp>
      <p:pic>
        <p:nvPicPr>
          <p:cNvPr id="315418" name="Picture 26"/>
          <p:cNvPicPr>
            <a:picLocks noChangeAspect="1" noChangeArrowheads="1"/>
          </p:cNvPicPr>
          <p:nvPr/>
        </p:nvPicPr>
        <p:blipFill>
          <a:blip r:embed="rId7"/>
          <a:srcRect/>
          <a:stretch>
            <a:fillRect/>
          </a:stretch>
        </p:blipFill>
        <p:spPr bwMode="auto">
          <a:xfrm>
            <a:off x="3371855" y="5183197"/>
            <a:ext cx="2517775" cy="814387"/>
          </a:xfrm>
          <a:prstGeom prst="rect">
            <a:avLst/>
          </a:prstGeom>
          <a:noFill/>
        </p:spPr>
      </p:pic>
      <p:grpSp>
        <p:nvGrpSpPr>
          <p:cNvPr id="2" name="Group 51"/>
          <p:cNvGrpSpPr>
            <a:grpSpLocks/>
          </p:cNvGrpSpPr>
          <p:nvPr/>
        </p:nvGrpSpPr>
        <p:grpSpPr bwMode="auto">
          <a:xfrm>
            <a:off x="3498864" y="5381627"/>
            <a:ext cx="1717675" cy="577851"/>
            <a:chOff x="2204" y="3390"/>
            <a:chExt cx="1082" cy="364"/>
          </a:xfrm>
        </p:grpSpPr>
        <p:pic>
          <p:nvPicPr>
            <p:cNvPr id="315419" name="Picture 27"/>
            <p:cNvPicPr>
              <a:picLocks noChangeAspect="1" noChangeArrowheads="1"/>
            </p:cNvPicPr>
            <p:nvPr/>
          </p:nvPicPr>
          <p:blipFill>
            <a:blip r:embed="rId6"/>
            <a:srcRect l="68735" b="79536"/>
            <a:stretch>
              <a:fillRect/>
            </a:stretch>
          </p:blipFill>
          <p:spPr bwMode="auto">
            <a:xfrm>
              <a:off x="2926" y="3452"/>
              <a:ext cx="280" cy="124"/>
            </a:xfrm>
            <a:prstGeom prst="rect">
              <a:avLst/>
            </a:prstGeom>
            <a:noFill/>
          </p:spPr>
        </p:pic>
        <p:pic>
          <p:nvPicPr>
            <p:cNvPr id="315420" name="Picture 28"/>
            <p:cNvPicPr>
              <a:picLocks noChangeAspect="1" noChangeArrowheads="1"/>
            </p:cNvPicPr>
            <p:nvPr/>
          </p:nvPicPr>
          <p:blipFill>
            <a:blip r:embed="rId6"/>
            <a:srcRect l="68735" b="79536"/>
            <a:stretch>
              <a:fillRect/>
            </a:stretch>
          </p:blipFill>
          <p:spPr bwMode="auto">
            <a:xfrm>
              <a:off x="2519" y="3515"/>
              <a:ext cx="280" cy="124"/>
            </a:xfrm>
            <a:prstGeom prst="rect">
              <a:avLst/>
            </a:prstGeom>
            <a:noFill/>
          </p:spPr>
        </p:pic>
        <p:pic>
          <p:nvPicPr>
            <p:cNvPr id="315421" name="Picture 29"/>
            <p:cNvPicPr>
              <a:picLocks noChangeAspect="1" noChangeArrowheads="1"/>
            </p:cNvPicPr>
            <p:nvPr/>
          </p:nvPicPr>
          <p:blipFill>
            <a:blip r:embed="rId6"/>
            <a:srcRect l="68735" b="79536"/>
            <a:stretch>
              <a:fillRect/>
            </a:stretch>
          </p:blipFill>
          <p:spPr bwMode="auto">
            <a:xfrm>
              <a:off x="2283" y="3542"/>
              <a:ext cx="280" cy="124"/>
            </a:xfrm>
            <a:prstGeom prst="rect">
              <a:avLst/>
            </a:prstGeom>
            <a:noFill/>
          </p:spPr>
        </p:pic>
        <p:pic>
          <p:nvPicPr>
            <p:cNvPr id="315422" name="Picture 30"/>
            <p:cNvPicPr>
              <a:picLocks noChangeAspect="1" noChangeArrowheads="1"/>
            </p:cNvPicPr>
            <p:nvPr/>
          </p:nvPicPr>
          <p:blipFill>
            <a:blip r:embed="rId6"/>
            <a:srcRect l="68735" b="79536"/>
            <a:stretch>
              <a:fillRect/>
            </a:stretch>
          </p:blipFill>
          <p:spPr bwMode="auto">
            <a:xfrm>
              <a:off x="2204" y="3609"/>
              <a:ext cx="280" cy="125"/>
            </a:xfrm>
            <a:prstGeom prst="rect">
              <a:avLst/>
            </a:prstGeom>
            <a:noFill/>
          </p:spPr>
        </p:pic>
        <p:pic>
          <p:nvPicPr>
            <p:cNvPr id="315423" name="Picture 31"/>
            <p:cNvPicPr>
              <a:picLocks noChangeAspect="1" noChangeArrowheads="1"/>
            </p:cNvPicPr>
            <p:nvPr/>
          </p:nvPicPr>
          <p:blipFill>
            <a:blip r:embed="rId6"/>
            <a:srcRect l="68735" b="79536"/>
            <a:stretch>
              <a:fillRect/>
            </a:stretch>
          </p:blipFill>
          <p:spPr bwMode="auto">
            <a:xfrm>
              <a:off x="3006" y="3390"/>
              <a:ext cx="280" cy="125"/>
            </a:xfrm>
            <a:prstGeom prst="rect">
              <a:avLst/>
            </a:prstGeom>
            <a:noFill/>
          </p:spPr>
        </p:pic>
        <p:pic>
          <p:nvPicPr>
            <p:cNvPr id="315424" name="Picture 32"/>
            <p:cNvPicPr>
              <a:picLocks noChangeAspect="1" noChangeArrowheads="1"/>
            </p:cNvPicPr>
            <p:nvPr/>
          </p:nvPicPr>
          <p:blipFill>
            <a:blip r:embed="rId6"/>
            <a:srcRect l="68735" b="79536"/>
            <a:stretch>
              <a:fillRect/>
            </a:stretch>
          </p:blipFill>
          <p:spPr bwMode="auto">
            <a:xfrm>
              <a:off x="2320" y="3629"/>
              <a:ext cx="280" cy="125"/>
            </a:xfrm>
            <a:prstGeom prst="rect">
              <a:avLst/>
            </a:prstGeom>
            <a:noFill/>
          </p:spPr>
        </p:pic>
        <p:pic>
          <p:nvPicPr>
            <p:cNvPr id="315425" name="Picture 33"/>
            <p:cNvPicPr>
              <a:picLocks noChangeAspect="1" noChangeArrowheads="1"/>
            </p:cNvPicPr>
            <p:nvPr/>
          </p:nvPicPr>
          <p:blipFill>
            <a:blip r:embed="rId6"/>
            <a:srcRect l="68735" b="79536"/>
            <a:stretch>
              <a:fillRect/>
            </a:stretch>
          </p:blipFill>
          <p:spPr bwMode="auto">
            <a:xfrm>
              <a:off x="2404" y="3515"/>
              <a:ext cx="281" cy="124"/>
            </a:xfrm>
            <a:prstGeom prst="rect">
              <a:avLst/>
            </a:prstGeom>
            <a:noFill/>
          </p:spPr>
        </p:pic>
        <p:pic>
          <p:nvPicPr>
            <p:cNvPr id="315426" name="Picture 34"/>
            <p:cNvPicPr>
              <a:picLocks noChangeAspect="1" noChangeArrowheads="1"/>
            </p:cNvPicPr>
            <p:nvPr/>
          </p:nvPicPr>
          <p:blipFill>
            <a:blip r:embed="rId6"/>
            <a:srcRect l="68735" b="79536"/>
            <a:stretch>
              <a:fillRect/>
            </a:stretch>
          </p:blipFill>
          <p:spPr bwMode="auto">
            <a:xfrm>
              <a:off x="2454" y="3601"/>
              <a:ext cx="280" cy="125"/>
            </a:xfrm>
            <a:prstGeom prst="rect">
              <a:avLst/>
            </a:prstGeom>
            <a:noFill/>
          </p:spPr>
        </p:pic>
        <p:pic>
          <p:nvPicPr>
            <p:cNvPr id="315427" name="Picture 35"/>
            <p:cNvPicPr>
              <a:picLocks noChangeAspect="1" noChangeArrowheads="1"/>
            </p:cNvPicPr>
            <p:nvPr/>
          </p:nvPicPr>
          <p:blipFill>
            <a:blip r:embed="rId6"/>
            <a:srcRect l="68735" b="79536"/>
            <a:stretch>
              <a:fillRect/>
            </a:stretch>
          </p:blipFill>
          <p:spPr bwMode="auto">
            <a:xfrm>
              <a:off x="2645" y="3535"/>
              <a:ext cx="281" cy="124"/>
            </a:xfrm>
            <a:prstGeom prst="rect">
              <a:avLst/>
            </a:prstGeom>
            <a:noFill/>
          </p:spPr>
        </p:pic>
        <p:pic>
          <p:nvPicPr>
            <p:cNvPr id="315428" name="Picture 36"/>
            <p:cNvPicPr>
              <a:picLocks noChangeAspect="1" noChangeArrowheads="1"/>
            </p:cNvPicPr>
            <p:nvPr/>
          </p:nvPicPr>
          <p:blipFill>
            <a:blip r:embed="rId6"/>
            <a:srcRect l="68735" b="79536"/>
            <a:stretch>
              <a:fillRect/>
            </a:stretch>
          </p:blipFill>
          <p:spPr bwMode="auto">
            <a:xfrm>
              <a:off x="2719" y="3452"/>
              <a:ext cx="281" cy="124"/>
            </a:xfrm>
            <a:prstGeom prst="rect">
              <a:avLst/>
            </a:prstGeom>
            <a:noFill/>
          </p:spPr>
        </p:pic>
        <p:pic>
          <p:nvPicPr>
            <p:cNvPr id="315429" name="Picture 37"/>
            <p:cNvPicPr>
              <a:picLocks noChangeAspect="1" noChangeArrowheads="1"/>
            </p:cNvPicPr>
            <p:nvPr/>
          </p:nvPicPr>
          <p:blipFill>
            <a:blip r:embed="rId6"/>
            <a:srcRect l="68735" b="79536"/>
            <a:stretch>
              <a:fillRect/>
            </a:stretch>
          </p:blipFill>
          <p:spPr bwMode="auto">
            <a:xfrm>
              <a:off x="2819" y="3515"/>
              <a:ext cx="280" cy="124"/>
            </a:xfrm>
            <a:prstGeom prst="rect">
              <a:avLst/>
            </a:prstGeom>
            <a:noFill/>
          </p:spPr>
        </p:pic>
        <p:pic>
          <p:nvPicPr>
            <p:cNvPr id="315430" name="Picture 38"/>
            <p:cNvPicPr>
              <a:picLocks noChangeAspect="1" noChangeArrowheads="1"/>
            </p:cNvPicPr>
            <p:nvPr/>
          </p:nvPicPr>
          <p:blipFill>
            <a:blip r:embed="rId6"/>
            <a:srcRect l="68735" b="79536"/>
            <a:stretch>
              <a:fillRect/>
            </a:stretch>
          </p:blipFill>
          <p:spPr bwMode="auto">
            <a:xfrm>
              <a:off x="2825" y="3404"/>
              <a:ext cx="281" cy="124"/>
            </a:xfrm>
            <a:prstGeom prst="rect">
              <a:avLst/>
            </a:prstGeom>
            <a:noFill/>
          </p:spPr>
        </p:pic>
      </p:grpSp>
      <p:sp>
        <p:nvSpPr>
          <p:cNvPr id="315431" name="Text Box 39"/>
          <p:cNvSpPr txBox="1">
            <a:spLocks noChangeArrowheads="1"/>
          </p:cNvSpPr>
          <p:nvPr/>
        </p:nvSpPr>
        <p:spPr bwMode="auto">
          <a:xfrm>
            <a:off x="393703" y="3086101"/>
            <a:ext cx="674938" cy="338435"/>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Wingdings 3" pitchFamily="18" charset="2"/>
              </a:rPr>
              <a:t>Liver</a:t>
            </a:r>
            <a:endParaRPr lang="en-GB" sz="1600" b="1" dirty="0">
              <a:solidFill>
                <a:srgbClr val="FFFFFF"/>
              </a:solidFill>
            </a:endParaRPr>
          </a:p>
        </p:txBody>
      </p:sp>
      <p:sp>
        <p:nvSpPr>
          <p:cNvPr id="315432" name="Text Box 40"/>
          <p:cNvSpPr txBox="1">
            <a:spLocks noChangeArrowheads="1"/>
          </p:cNvSpPr>
          <p:nvPr/>
        </p:nvSpPr>
        <p:spPr bwMode="auto">
          <a:xfrm>
            <a:off x="2787653" y="3086101"/>
            <a:ext cx="880123" cy="338435"/>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Wingdings 3" pitchFamily="18" charset="2"/>
              </a:rPr>
              <a:t>Muscle</a:t>
            </a:r>
            <a:endParaRPr lang="en-GB" sz="1600" b="1" dirty="0">
              <a:solidFill>
                <a:srgbClr val="FFFFFF"/>
              </a:solidFill>
            </a:endParaRPr>
          </a:p>
        </p:txBody>
      </p:sp>
      <p:sp>
        <p:nvSpPr>
          <p:cNvPr id="315433" name="Text Box 41"/>
          <p:cNvSpPr txBox="1">
            <a:spLocks noChangeArrowheads="1"/>
          </p:cNvSpPr>
          <p:nvPr/>
        </p:nvSpPr>
        <p:spPr bwMode="auto">
          <a:xfrm>
            <a:off x="7766057" y="3048000"/>
            <a:ext cx="992333" cy="584656"/>
          </a:xfrm>
          <a:prstGeom prst="rect">
            <a:avLst/>
          </a:prstGeom>
          <a:noFill/>
          <a:ln w="9525">
            <a:noFill/>
            <a:miter lim="800000"/>
            <a:headEnd/>
            <a:tailEnd/>
          </a:ln>
          <a:effectLst/>
        </p:spPr>
        <p:txBody>
          <a:bodyPr wrap="none" lIns="91318" tIns="45661" rIns="91318" bIns="45661">
            <a:spAutoFit/>
          </a:bodyPr>
          <a:lstStyle/>
          <a:p>
            <a:pPr defTabSz="913227" eaLnBrk="0" hangingPunct="0"/>
            <a:r>
              <a:rPr lang="en-GB" sz="1600" b="1" dirty="0">
                <a:solidFill>
                  <a:srgbClr val="FFFFFF"/>
                </a:solidFill>
                <a:sym typeface="Wingdings 3" pitchFamily="18" charset="2"/>
              </a:rPr>
              <a:t>Adipose</a:t>
            </a:r>
            <a:br>
              <a:rPr lang="en-GB" sz="1600" b="1" dirty="0">
                <a:solidFill>
                  <a:srgbClr val="FFFFFF"/>
                </a:solidFill>
                <a:sym typeface="Wingdings 3" pitchFamily="18" charset="2"/>
              </a:rPr>
            </a:br>
            <a:r>
              <a:rPr lang="en-GB" sz="1600" b="1" dirty="0">
                <a:solidFill>
                  <a:srgbClr val="FFFFFF"/>
                </a:solidFill>
                <a:sym typeface="Wingdings 3" pitchFamily="18" charset="2"/>
              </a:rPr>
              <a:t>tissue</a:t>
            </a:r>
            <a:endParaRPr lang="en-GB" sz="1600" b="1" dirty="0">
              <a:solidFill>
                <a:srgbClr val="FFFFFF"/>
              </a:solidFill>
            </a:endParaRPr>
          </a:p>
        </p:txBody>
      </p:sp>
      <p:grpSp>
        <p:nvGrpSpPr>
          <p:cNvPr id="3" name="Group 42"/>
          <p:cNvGrpSpPr>
            <a:grpSpLocks/>
          </p:cNvGrpSpPr>
          <p:nvPr/>
        </p:nvGrpSpPr>
        <p:grpSpPr bwMode="auto">
          <a:xfrm>
            <a:off x="4029089" y="1360491"/>
            <a:ext cx="1063625" cy="1212851"/>
            <a:chOff x="936" y="1766"/>
            <a:chExt cx="944" cy="1075"/>
          </a:xfrm>
        </p:grpSpPr>
        <p:sp>
          <p:nvSpPr>
            <p:cNvPr id="315435" name="Oval 43"/>
            <p:cNvSpPr>
              <a:spLocks noChangeArrowheads="1"/>
            </p:cNvSpPr>
            <p:nvPr/>
          </p:nvSpPr>
          <p:spPr bwMode="auto">
            <a:xfrm rot="1615378">
              <a:off x="940" y="2022"/>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89803" dir="5887806" algn="ctr" rotWithShape="0">
                <a:srgbClr val="001830">
                  <a:alpha val="50000"/>
                </a:srgbClr>
              </a:outerShdw>
            </a:effectLst>
          </p:spPr>
          <p:txBody>
            <a:bodyPr wrap="none" anchor="ctr"/>
            <a:lstStyle/>
            <a:p>
              <a:pPr defTabSz="913227"/>
              <a:endParaRPr lang="en-MY">
                <a:solidFill>
                  <a:srgbClr val="000000"/>
                </a:solidFill>
              </a:endParaRPr>
            </a:p>
          </p:txBody>
        </p:sp>
        <p:pic>
          <p:nvPicPr>
            <p:cNvPr id="315436" name="Picture 44"/>
            <p:cNvPicPr>
              <a:picLocks noChangeAspect="1" noChangeArrowheads="1"/>
            </p:cNvPicPr>
            <p:nvPr/>
          </p:nvPicPr>
          <p:blipFill>
            <a:blip r:embed="rId8" cstate="print">
              <a:clrChange>
                <a:clrFrom>
                  <a:srgbClr val="003466"/>
                </a:clrFrom>
                <a:clrTo>
                  <a:srgbClr val="003466">
                    <a:alpha val="0"/>
                  </a:srgbClr>
                </a:clrTo>
              </a:clrChange>
            </a:blip>
            <a:srcRect/>
            <a:stretch>
              <a:fillRect/>
            </a:stretch>
          </p:blipFill>
          <p:spPr bwMode="auto">
            <a:xfrm>
              <a:off x="936" y="1766"/>
              <a:ext cx="944" cy="1075"/>
            </a:xfrm>
            <a:prstGeom prst="rect">
              <a:avLst/>
            </a:prstGeom>
            <a:noFill/>
            <a:effectLst/>
          </p:spPr>
        </p:pic>
        <p:sp>
          <p:nvSpPr>
            <p:cNvPr id="315437" name="Text Box 45"/>
            <p:cNvSpPr txBox="1">
              <a:spLocks noChangeArrowheads="1"/>
            </p:cNvSpPr>
            <p:nvPr/>
          </p:nvSpPr>
          <p:spPr bwMode="auto">
            <a:xfrm>
              <a:off x="1116" y="2132"/>
              <a:ext cx="528" cy="518"/>
            </a:xfrm>
            <a:prstGeom prst="rect">
              <a:avLst/>
            </a:prstGeom>
            <a:noFill/>
            <a:ln w="9525">
              <a:noFill/>
              <a:miter lim="800000"/>
              <a:headEnd/>
              <a:tailEnd/>
            </a:ln>
            <a:effectLst/>
          </p:spPr>
          <p:txBody>
            <a:bodyPr wrap="none" anchor="ctr">
              <a:spAutoFit/>
            </a:bodyPr>
            <a:lstStyle/>
            <a:p>
              <a:pPr defTabSz="913227"/>
              <a:r>
                <a:rPr lang="en-GB" sz="3200" b="1" dirty="0">
                  <a:solidFill>
                    <a:srgbClr val="FFB199"/>
                  </a:solidFill>
                </a:rPr>
                <a:t>IR</a:t>
              </a:r>
              <a:endParaRPr lang="en-GB" dirty="0">
                <a:solidFill>
                  <a:srgbClr val="000000"/>
                </a:solidFill>
              </a:endParaRPr>
            </a:p>
          </p:txBody>
        </p:sp>
      </p:grpSp>
      <p:sp>
        <p:nvSpPr>
          <p:cNvPr id="315438" name="Freeform 46"/>
          <p:cNvSpPr>
            <a:spLocks/>
          </p:cNvSpPr>
          <p:nvPr/>
        </p:nvSpPr>
        <p:spPr bwMode="auto">
          <a:xfrm>
            <a:off x="2674952" y="4308479"/>
            <a:ext cx="3584575" cy="796925"/>
          </a:xfrm>
          <a:custGeom>
            <a:avLst/>
            <a:gdLst/>
            <a:ahLst/>
            <a:cxnLst>
              <a:cxn ang="0">
                <a:pos x="0" y="0"/>
              </a:cxn>
              <a:cxn ang="0">
                <a:pos x="1224" y="640"/>
              </a:cxn>
              <a:cxn ang="0">
                <a:pos x="2344" y="4"/>
              </a:cxn>
            </a:cxnLst>
            <a:rect l="0" t="0" r="r" b="b"/>
            <a:pathLst>
              <a:path w="2344" h="640">
                <a:moveTo>
                  <a:pt x="0" y="0"/>
                </a:moveTo>
                <a:lnTo>
                  <a:pt x="1224" y="640"/>
                </a:lnTo>
                <a:lnTo>
                  <a:pt x="2344" y="4"/>
                </a:lnTo>
              </a:path>
            </a:pathLst>
          </a:custGeom>
          <a:noFill/>
          <a:ln w="28575" cap="flat" cmpd="sng">
            <a:solidFill>
              <a:srgbClr val="0099FF"/>
            </a:solidFill>
            <a:prstDash val="solid"/>
            <a:round/>
            <a:headEnd/>
            <a:tailEnd/>
          </a:ln>
          <a:effectLst/>
        </p:spPr>
        <p:txBody>
          <a:bodyPr wrap="none" lIns="91318" tIns="45661" rIns="91318" bIns="45661" anchor="ctr"/>
          <a:lstStyle/>
          <a:p>
            <a:pPr defTabSz="913227"/>
            <a:endParaRPr lang="en-MY">
              <a:solidFill>
                <a:srgbClr val="000000"/>
              </a:solidFill>
            </a:endParaRPr>
          </a:p>
        </p:txBody>
      </p:sp>
    </p:spTree>
    <p:extLst>
      <p:ext uri="{BB962C8B-B14F-4D97-AF65-F5344CB8AC3E}">
        <p14:creationId xmlns:p14="http://schemas.microsoft.com/office/powerpoint/2010/main" val="2456517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9" name="Rectangle 1029"/>
          <p:cNvSpPr>
            <a:spLocks noGrp="1" noChangeArrowheads="1"/>
          </p:cNvSpPr>
          <p:nvPr>
            <p:ph type="title"/>
          </p:nvPr>
        </p:nvSpPr>
        <p:spPr/>
        <p:txBody>
          <a:bodyPr/>
          <a:lstStyle/>
          <a:p>
            <a:r>
              <a:rPr lang="en-US" dirty="0">
                <a:sym typeface="Symbol" pitchFamily="18" charset="2"/>
              </a:rPr>
              <a:t></a:t>
            </a:r>
            <a:r>
              <a:rPr lang="en-GB" dirty="0"/>
              <a:t>-cell dysfunction</a:t>
            </a:r>
          </a:p>
        </p:txBody>
      </p:sp>
      <p:sp>
        <p:nvSpPr>
          <p:cNvPr id="395270" name="Rectangle 1030"/>
          <p:cNvSpPr>
            <a:spLocks noGrp="1" noChangeArrowheads="1"/>
          </p:cNvSpPr>
          <p:nvPr>
            <p:ph type="body" idx="1"/>
          </p:nvPr>
        </p:nvSpPr>
        <p:spPr>
          <a:xfrm>
            <a:off x="304809" y="1554164"/>
            <a:ext cx="7840663" cy="4318000"/>
          </a:xfrm>
          <a:ln/>
        </p:spPr>
        <p:txBody>
          <a:bodyPr/>
          <a:lstStyle/>
          <a:p>
            <a:pPr>
              <a:spcBef>
                <a:spcPct val="50000"/>
              </a:spcBef>
            </a:pPr>
            <a:r>
              <a:rPr lang="en-GB"/>
              <a:t>Major defect in individuals with type 2 diabetes</a:t>
            </a:r>
          </a:p>
          <a:p>
            <a:pPr>
              <a:spcBef>
                <a:spcPct val="50000"/>
              </a:spcBef>
            </a:pPr>
            <a:r>
              <a:rPr lang="en-GB"/>
              <a:t>Reduced ability of </a:t>
            </a:r>
            <a:r>
              <a:rPr lang="en-US">
                <a:sym typeface="Symbol" pitchFamily="18" charset="2"/>
              </a:rPr>
              <a:t></a:t>
            </a:r>
            <a:r>
              <a:rPr lang="en-GB"/>
              <a:t>-cells to secrete insulin in response to hyperglycemia</a:t>
            </a:r>
          </a:p>
        </p:txBody>
      </p:sp>
      <p:grpSp>
        <p:nvGrpSpPr>
          <p:cNvPr id="2" name="Group 1051"/>
          <p:cNvGrpSpPr>
            <a:grpSpLocks/>
          </p:cNvGrpSpPr>
          <p:nvPr/>
        </p:nvGrpSpPr>
        <p:grpSpPr bwMode="auto">
          <a:xfrm>
            <a:off x="3305175" y="3063875"/>
            <a:ext cx="4865688" cy="3048000"/>
            <a:chOff x="2082" y="1930"/>
            <a:chExt cx="3065" cy="1920"/>
          </a:xfrm>
        </p:grpSpPr>
        <p:sp>
          <p:nvSpPr>
            <p:cNvPr id="395266" name="Freeform 1026"/>
            <p:cNvSpPr>
              <a:spLocks/>
            </p:cNvSpPr>
            <p:nvPr/>
          </p:nvSpPr>
          <p:spPr bwMode="auto">
            <a:xfrm>
              <a:off x="2757" y="2992"/>
              <a:ext cx="1113" cy="419"/>
            </a:xfrm>
            <a:custGeom>
              <a:avLst/>
              <a:gdLst/>
              <a:ahLst/>
              <a:cxnLst>
                <a:cxn ang="0">
                  <a:pos x="1360" y="400"/>
                </a:cxn>
                <a:cxn ang="0">
                  <a:pos x="0" y="512"/>
                </a:cxn>
                <a:cxn ang="0">
                  <a:pos x="16" y="0"/>
                </a:cxn>
                <a:cxn ang="0">
                  <a:pos x="1320" y="184"/>
                </a:cxn>
                <a:cxn ang="0">
                  <a:pos x="1360" y="400"/>
                </a:cxn>
              </a:cxnLst>
              <a:rect l="0" t="0" r="r" b="b"/>
              <a:pathLst>
                <a:path w="1360" h="512">
                  <a:moveTo>
                    <a:pt x="1360" y="400"/>
                  </a:moveTo>
                  <a:lnTo>
                    <a:pt x="0" y="512"/>
                  </a:lnTo>
                  <a:lnTo>
                    <a:pt x="16" y="0"/>
                  </a:lnTo>
                  <a:lnTo>
                    <a:pt x="1320" y="184"/>
                  </a:lnTo>
                  <a:lnTo>
                    <a:pt x="1360" y="400"/>
                  </a:lnTo>
                  <a:close/>
                </a:path>
              </a:pathLst>
            </a:custGeom>
            <a:solidFill>
              <a:srgbClr val="6B91B5">
                <a:alpha val="50000"/>
              </a:srgbClr>
            </a:solidFill>
            <a:ln w="9525" cap="flat" cmpd="sng">
              <a:noFill/>
              <a:prstDash val="solid"/>
              <a:round/>
              <a:headEnd/>
              <a:tailEnd/>
            </a:ln>
            <a:effectLst/>
          </p:spPr>
          <p:txBody>
            <a:bodyPr wrap="none" anchor="ctr"/>
            <a:lstStyle/>
            <a:p>
              <a:pPr defTabSz="913227"/>
              <a:endParaRPr lang="en-MY">
                <a:solidFill>
                  <a:srgbClr val="000000"/>
                </a:solidFill>
              </a:endParaRPr>
            </a:p>
          </p:txBody>
        </p:sp>
        <p:sp>
          <p:nvSpPr>
            <p:cNvPr id="395267" name="Freeform 1027"/>
            <p:cNvSpPr>
              <a:spLocks/>
            </p:cNvSpPr>
            <p:nvPr/>
          </p:nvSpPr>
          <p:spPr bwMode="auto">
            <a:xfrm>
              <a:off x="3398" y="2081"/>
              <a:ext cx="570" cy="1094"/>
            </a:xfrm>
            <a:custGeom>
              <a:avLst/>
              <a:gdLst/>
              <a:ahLst/>
              <a:cxnLst>
                <a:cxn ang="0">
                  <a:pos x="552" y="1240"/>
                </a:cxn>
                <a:cxn ang="0">
                  <a:pos x="0" y="344"/>
                </a:cxn>
                <a:cxn ang="0">
                  <a:pos x="680" y="0"/>
                </a:cxn>
                <a:cxn ang="0">
                  <a:pos x="696" y="1336"/>
                </a:cxn>
                <a:cxn ang="0">
                  <a:pos x="552" y="1240"/>
                </a:cxn>
              </a:cxnLst>
              <a:rect l="0" t="0" r="r" b="b"/>
              <a:pathLst>
                <a:path w="696" h="1336">
                  <a:moveTo>
                    <a:pt x="552" y="1240"/>
                  </a:moveTo>
                  <a:lnTo>
                    <a:pt x="0" y="344"/>
                  </a:lnTo>
                  <a:lnTo>
                    <a:pt x="680" y="0"/>
                  </a:lnTo>
                  <a:lnTo>
                    <a:pt x="696" y="1336"/>
                  </a:lnTo>
                  <a:lnTo>
                    <a:pt x="552" y="1240"/>
                  </a:lnTo>
                  <a:close/>
                </a:path>
              </a:pathLst>
            </a:custGeom>
            <a:solidFill>
              <a:srgbClr val="6B91B5">
                <a:alpha val="50000"/>
              </a:srgbClr>
            </a:solidFill>
            <a:ln w="9525" cap="flat" cmpd="sng">
              <a:noFill/>
              <a:prstDash val="solid"/>
              <a:round/>
              <a:headEnd/>
              <a:tailEnd/>
            </a:ln>
            <a:effectLst/>
          </p:spPr>
          <p:txBody>
            <a:bodyPr wrap="none" anchor="ctr"/>
            <a:lstStyle/>
            <a:p>
              <a:pPr defTabSz="913227"/>
              <a:endParaRPr lang="en-MY">
                <a:solidFill>
                  <a:srgbClr val="000000"/>
                </a:solidFill>
              </a:endParaRPr>
            </a:p>
          </p:txBody>
        </p:sp>
        <p:sp>
          <p:nvSpPr>
            <p:cNvPr id="395268" name="Freeform 1028"/>
            <p:cNvSpPr>
              <a:spLocks/>
            </p:cNvSpPr>
            <p:nvPr/>
          </p:nvSpPr>
          <p:spPr bwMode="auto">
            <a:xfrm>
              <a:off x="2226" y="2488"/>
              <a:ext cx="1670" cy="799"/>
            </a:xfrm>
            <a:custGeom>
              <a:avLst/>
              <a:gdLst/>
              <a:ahLst/>
              <a:cxnLst>
                <a:cxn ang="0">
                  <a:pos x="2002" y="976"/>
                </a:cxn>
                <a:cxn ang="0">
                  <a:pos x="0" y="408"/>
                </a:cxn>
                <a:cxn ang="0">
                  <a:pos x="56" y="0"/>
                </a:cxn>
                <a:cxn ang="0">
                  <a:pos x="2040" y="858"/>
                </a:cxn>
                <a:cxn ang="0">
                  <a:pos x="2002" y="976"/>
                </a:cxn>
              </a:cxnLst>
              <a:rect l="0" t="0" r="r" b="b"/>
              <a:pathLst>
                <a:path w="2040" h="976">
                  <a:moveTo>
                    <a:pt x="2002" y="976"/>
                  </a:moveTo>
                  <a:lnTo>
                    <a:pt x="0" y="408"/>
                  </a:lnTo>
                  <a:lnTo>
                    <a:pt x="56" y="0"/>
                  </a:lnTo>
                  <a:lnTo>
                    <a:pt x="2040" y="858"/>
                  </a:lnTo>
                  <a:lnTo>
                    <a:pt x="2002" y="976"/>
                  </a:lnTo>
                  <a:close/>
                </a:path>
              </a:pathLst>
            </a:custGeom>
            <a:solidFill>
              <a:srgbClr val="80A6CA">
                <a:alpha val="50000"/>
              </a:srgbClr>
            </a:solidFill>
            <a:ln w="9525" cap="flat" cmpd="sng">
              <a:noFill/>
              <a:prstDash val="solid"/>
              <a:round/>
              <a:headEnd/>
              <a:tailEnd/>
            </a:ln>
            <a:effectLst/>
          </p:spPr>
          <p:txBody>
            <a:bodyPr wrap="none" anchor="ctr"/>
            <a:lstStyle/>
            <a:p>
              <a:pPr defTabSz="913227"/>
              <a:endParaRPr lang="en-MY">
                <a:solidFill>
                  <a:srgbClr val="000000"/>
                </a:solidFill>
              </a:endParaRPr>
            </a:p>
          </p:txBody>
        </p:sp>
        <p:sp>
          <p:nvSpPr>
            <p:cNvPr id="395272" name="Oval 1032"/>
            <p:cNvSpPr>
              <a:spLocks noChangeArrowheads="1"/>
            </p:cNvSpPr>
            <p:nvPr/>
          </p:nvSpPr>
          <p:spPr bwMode="auto">
            <a:xfrm rot="1615378">
              <a:off x="2082" y="2487"/>
              <a:ext cx="389" cy="354"/>
            </a:xfrm>
            <a:prstGeom prst="ellipse">
              <a:avLst/>
            </a:prstGeom>
            <a:solidFill>
              <a:srgbClr val="D7B07A"/>
            </a:solidFill>
            <a:ln w="9525">
              <a:solidFill>
                <a:schemeClr val="tx1"/>
              </a:solidFill>
              <a:round/>
              <a:headEnd/>
              <a:tailEnd/>
            </a:ln>
            <a:effectLst>
              <a:outerShdw dist="77251" dir="5967739" algn="ctr" rotWithShape="0">
                <a:srgbClr val="001830">
                  <a:alpha val="50000"/>
                </a:srgbClr>
              </a:outerShdw>
            </a:effectLst>
          </p:spPr>
          <p:txBody>
            <a:bodyPr wrap="none" anchor="ctr"/>
            <a:lstStyle/>
            <a:p>
              <a:pPr defTabSz="913227"/>
              <a:endParaRPr lang="en-MY">
                <a:solidFill>
                  <a:srgbClr val="000000"/>
                </a:solidFill>
              </a:endParaRPr>
            </a:p>
          </p:txBody>
        </p:sp>
        <p:sp>
          <p:nvSpPr>
            <p:cNvPr id="395273" name="Oval 1033"/>
            <p:cNvSpPr>
              <a:spLocks noChangeArrowheads="1"/>
            </p:cNvSpPr>
            <p:nvPr/>
          </p:nvSpPr>
          <p:spPr bwMode="auto">
            <a:xfrm>
              <a:off x="2185" y="2562"/>
              <a:ext cx="199" cy="198"/>
            </a:xfrm>
            <a:prstGeom prst="ellipse">
              <a:avLst/>
            </a:prstGeom>
            <a:solidFill>
              <a:srgbClr val="B59567"/>
            </a:solidFill>
            <a:ln w="9525">
              <a:solidFill>
                <a:schemeClr val="tx1"/>
              </a:solidFill>
              <a:round/>
              <a:headEnd/>
              <a:tailEnd/>
            </a:ln>
            <a:effectLst/>
          </p:spPr>
          <p:txBody>
            <a:bodyPr wrap="none" anchor="ctr"/>
            <a:lstStyle/>
            <a:p>
              <a:pPr defTabSz="913227"/>
              <a:endParaRPr lang="en-MY">
                <a:solidFill>
                  <a:srgbClr val="000000"/>
                </a:solidFill>
              </a:endParaRPr>
            </a:p>
          </p:txBody>
        </p:sp>
        <p:sp>
          <p:nvSpPr>
            <p:cNvPr id="395274" name="Text Box 1034"/>
            <p:cNvSpPr txBox="1">
              <a:spLocks noChangeArrowheads="1"/>
            </p:cNvSpPr>
            <p:nvPr/>
          </p:nvSpPr>
          <p:spPr bwMode="auto">
            <a:xfrm>
              <a:off x="2177" y="2515"/>
              <a:ext cx="139" cy="252"/>
            </a:xfrm>
            <a:prstGeom prst="rect">
              <a:avLst/>
            </a:prstGeom>
            <a:noFill/>
            <a:ln w="9525">
              <a:noFill/>
              <a:miter lim="800000"/>
              <a:headEnd/>
              <a:tailEnd/>
            </a:ln>
            <a:effectLst/>
          </p:spPr>
          <p:txBody>
            <a:bodyPr anchor="ctr">
              <a:spAutoFit/>
            </a:bodyPr>
            <a:lstStyle/>
            <a:p>
              <a:pPr defTabSz="913227">
                <a:spcBef>
                  <a:spcPct val="50000"/>
                </a:spcBef>
              </a:pPr>
              <a:r>
                <a:rPr lang="en-US" sz="2000" b="1" dirty="0">
                  <a:solidFill>
                    <a:srgbClr val="FADEB7"/>
                  </a:solidFill>
                  <a:sym typeface="Symbol" pitchFamily="18" charset="2"/>
                </a:rPr>
                <a:t></a:t>
              </a:r>
              <a:endParaRPr lang="en-GB" sz="2000" b="1" dirty="0">
                <a:solidFill>
                  <a:srgbClr val="FFFFFF"/>
                </a:solidFill>
                <a:sym typeface="Symbol" pitchFamily="18" charset="2"/>
              </a:endParaRPr>
            </a:p>
          </p:txBody>
        </p:sp>
        <p:sp>
          <p:nvSpPr>
            <p:cNvPr id="395275" name="Freeform 1035"/>
            <p:cNvSpPr>
              <a:spLocks/>
            </p:cNvSpPr>
            <p:nvPr/>
          </p:nvSpPr>
          <p:spPr bwMode="auto">
            <a:xfrm>
              <a:off x="2671" y="2127"/>
              <a:ext cx="1402" cy="1081"/>
            </a:xfrm>
            <a:custGeom>
              <a:avLst/>
              <a:gdLst/>
              <a:ahLst/>
              <a:cxnLst>
                <a:cxn ang="0">
                  <a:pos x="1216" y="1320"/>
                </a:cxn>
                <a:cxn ang="0">
                  <a:pos x="0" y="672"/>
                </a:cxn>
                <a:cxn ang="0">
                  <a:pos x="504" y="0"/>
                </a:cxn>
                <a:cxn ang="0">
                  <a:pos x="1712" y="1320"/>
                </a:cxn>
                <a:cxn ang="0">
                  <a:pos x="1216" y="1320"/>
                </a:cxn>
              </a:cxnLst>
              <a:rect l="0" t="0" r="r" b="b"/>
              <a:pathLst>
                <a:path w="1712" h="1320">
                  <a:moveTo>
                    <a:pt x="1216" y="1320"/>
                  </a:moveTo>
                  <a:lnTo>
                    <a:pt x="0" y="672"/>
                  </a:lnTo>
                  <a:lnTo>
                    <a:pt x="504" y="0"/>
                  </a:lnTo>
                  <a:lnTo>
                    <a:pt x="1712" y="1320"/>
                  </a:lnTo>
                  <a:lnTo>
                    <a:pt x="1216" y="1320"/>
                  </a:lnTo>
                  <a:close/>
                </a:path>
              </a:pathLst>
            </a:custGeom>
            <a:solidFill>
              <a:schemeClr val="bg1">
                <a:alpha val="50000"/>
              </a:schemeClr>
            </a:solidFill>
            <a:ln w="9525" cap="flat" cmpd="sng">
              <a:noFill/>
              <a:prstDash val="solid"/>
              <a:round/>
              <a:headEnd/>
              <a:tailEnd/>
            </a:ln>
            <a:effectLst/>
          </p:spPr>
          <p:txBody>
            <a:bodyPr wrap="none" anchor="ctr"/>
            <a:lstStyle/>
            <a:p>
              <a:pPr defTabSz="913227"/>
              <a:endParaRPr lang="en-MY">
                <a:solidFill>
                  <a:srgbClr val="000000"/>
                </a:solidFill>
              </a:endParaRPr>
            </a:p>
          </p:txBody>
        </p:sp>
        <p:sp>
          <p:nvSpPr>
            <p:cNvPr id="395277" name="Oval 1037"/>
            <p:cNvSpPr>
              <a:spLocks noChangeArrowheads="1"/>
            </p:cNvSpPr>
            <p:nvPr/>
          </p:nvSpPr>
          <p:spPr bwMode="auto">
            <a:xfrm rot="1615378">
              <a:off x="2508" y="2048"/>
              <a:ext cx="796" cy="714"/>
            </a:xfrm>
            <a:prstGeom prst="ellipse">
              <a:avLst/>
            </a:prstGeom>
            <a:solidFill>
              <a:srgbClr val="D7B07A"/>
            </a:solidFill>
            <a:ln w="9525">
              <a:solidFill>
                <a:schemeClr val="tx1"/>
              </a:solidFill>
              <a:round/>
              <a:headEnd/>
              <a:tailEnd/>
            </a:ln>
            <a:effectLst>
              <a:outerShdw dist="77251" dir="5967739" algn="ctr" rotWithShape="0">
                <a:srgbClr val="001830">
                  <a:alpha val="50000"/>
                </a:srgbClr>
              </a:outerShdw>
            </a:effectLst>
          </p:spPr>
          <p:txBody>
            <a:bodyPr wrap="none" anchor="ctr"/>
            <a:lstStyle/>
            <a:p>
              <a:pPr defTabSz="913227"/>
              <a:endParaRPr lang="en-MY">
                <a:solidFill>
                  <a:srgbClr val="000000"/>
                </a:solidFill>
              </a:endParaRPr>
            </a:p>
          </p:txBody>
        </p:sp>
        <p:sp>
          <p:nvSpPr>
            <p:cNvPr id="395278" name="Oval 1038"/>
            <p:cNvSpPr>
              <a:spLocks noChangeArrowheads="1"/>
            </p:cNvSpPr>
            <p:nvPr/>
          </p:nvSpPr>
          <p:spPr bwMode="auto">
            <a:xfrm>
              <a:off x="2719" y="2200"/>
              <a:ext cx="406" cy="399"/>
            </a:xfrm>
            <a:prstGeom prst="ellipse">
              <a:avLst/>
            </a:prstGeom>
            <a:solidFill>
              <a:srgbClr val="B59567"/>
            </a:solidFill>
            <a:ln w="9525">
              <a:solidFill>
                <a:schemeClr val="tx1"/>
              </a:solidFill>
              <a:round/>
              <a:headEnd/>
              <a:tailEnd/>
            </a:ln>
            <a:effectLst/>
          </p:spPr>
          <p:txBody>
            <a:bodyPr wrap="none" anchor="ctr"/>
            <a:lstStyle/>
            <a:p>
              <a:pPr defTabSz="913227"/>
              <a:endParaRPr lang="en-MY">
                <a:solidFill>
                  <a:srgbClr val="000000"/>
                </a:solidFill>
              </a:endParaRPr>
            </a:p>
          </p:txBody>
        </p:sp>
        <p:sp>
          <p:nvSpPr>
            <p:cNvPr id="395279" name="Text Box 1039"/>
            <p:cNvSpPr txBox="1">
              <a:spLocks noChangeArrowheads="1"/>
            </p:cNvSpPr>
            <p:nvPr/>
          </p:nvSpPr>
          <p:spPr bwMode="auto">
            <a:xfrm>
              <a:off x="2782" y="2189"/>
              <a:ext cx="285" cy="368"/>
            </a:xfrm>
            <a:prstGeom prst="rect">
              <a:avLst/>
            </a:prstGeom>
            <a:noFill/>
            <a:ln w="9525">
              <a:noFill/>
              <a:miter lim="800000"/>
              <a:headEnd/>
              <a:tailEnd/>
            </a:ln>
            <a:effectLst/>
          </p:spPr>
          <p:txBody>
            <a:bodyPr anchor="ctr">
              <a:spAutoFit/>
            </a:bodyPr>
            <a:lstStyle/>
            <a:p>
              <a:pPr defTabSz="913227">
                <a:spcBef>
                  <a:spcPct val="50000"/>
                </a:spcBef>
              </a:pPr>
              <a:r>
                <a:rPr lang="en-US" sz="3200" b="1" dirty="0">
                  <a:solidFill>
                    <a:srgbClr val="FADEB7"/>
                  </a:solidFill>
                  <a:sym typeface="Symbol" pitchFamily="18" charset="2"/>
                </a:rPr>
                <a:t></a:t>
              </a:r>
              <a:endParaRPr lang="en-GB" sz="3200" b="1" dirty="0">
                <a:solidFill>
                  <a:srgbClr val="FFFFFF"/>
                </a:solidFill>
                <a:sym typeface="Symbol" pitchFamily="18" charset="2"/>
              </a:endParaRPr>
            </a:p>
          </p:txBody>
        </p:sp>
        <p:sp>
          <p:nvSpPr>
            <p:cNvPr id="395281" name="Oval 1041"/>
            <p:cNvSpPr>
              <a:spLocks noChangeArrowheads="1"/>
            </p:cNvSpPr>
            <p:nvPr/>
          </p:nvSpPr>
          <p:spPr bwMode="auto">
            <a:xfrm rot="1615378">
              <a:off x="2500" y="2996"/>
              <a:ext cx="459" cy="418"/>
            </a:xfrm>
            <a:prstGeom prst="ellipse">
              <a:avLst/>
            </a:prstGeom>
            <a:solidFill>
              <a:srgbClr val="D7B07A"/>
            </a:solidFill>
            <a:ln w="9525">
              <a:solidFill>
                <a:schemeClr val="tx1"/>
              </a:solidFill>
              <a:round/>
              <a:headEnd/>
              <a:tailEnd/>
            </a:ln>
            <a:effectLst>
              <a:outerShdw dist="77251" dir="5967739" algn="ctr" rotWithShape="0">
                <a:srgbClr val="001830">
                  <a:alpha val="50000"/>
                </a:srgbClr>
              </a:outerShdw>
            </a:effectLst>
          </p:spPr>
          <p:txBody>
            <a:bodyPr wrap="none" anchor="ctr"/>
            <a:lstStyle/>
            <a:p>
              <a:pPr defTabSz="913227"/>
              <a:endParaRPr lang="en-MY">
                <a:solidFill>
                  <a:srgbClr val="000000"/>
                </a:solidFill>
              </a:endParaRPr>
            </a:p>
          </p:txBody>
        </p:sp>
        <p:sp>
          <p:nvSpPr>
            <p:cNvPr id="395282" name="Oval 1042"/>
            <p:cNvSpPr>
              <a:spLocks noChangeArrowheads="1"/>
            </p:cNvSpPr>
            <p:nvPr/>
          </p:nvSpPr>
          <p:spPr bwMode="auto">
            <a:xfrm>
              <a:off x="2622" y="3085"/>
              <a:ext cx="234" cy="233"/>
            </a:xfrm>
            <a:prstGeom prst="ellipse">
              <a:avLst/>
            </a:prstGeom>
            <a:solidFill>
              <a:srgbClr val="B59567"/>
            </a:solidFill>
            <a:ln w="9525">
              <a:solidFill>
                <a:schemeClr val="tx1"/>
              </a:solidFill>
              <a:round/>
              <a:headEnd/>
              <a:tailEnd/>
            </a:ln>
            <a:effectLst/>
          </p:spPr>
          <p:txBody>
            <a:bodyPr wrap="none" anchor="ctr"/>
            <a:lstStyle/>
            <a:p>
              <a:pPr defTabSz="913227"/>
              <a:endParaRPr lang="en-MY">
                <a:solidFill>
                  <a:srgbClr val="000000"/>
                </a:solidFill>
              </a:endParaRPr>
            </a:p>
          </p:txBody>
        </p:sp>
        <p:sp>
          <p:nvSpPr>
            <p:cNvPr id="395283" name="Text Box 1043"/>
            <p:cNvSpPr txBox="1">
              <a:spLocks noChangeArrowheads="1"/>
            </p:cNvSpPr>
            <p:nvPr/>
          </p:nvSpPr>
          <p:spPr bwMode="auto">
            <a:xfrm>
              <a:off x="2625" y="3020"/>
              <a:ext cx="166" cy="233"/>
            </a:xfrm>
            <a:prstGeom prst="rect">
              <a:avLst/>
            </a:prstGeom>
            <a:noFill/>
            <a:ln w="9525">
              <a:noFill/>
              <a:miter lim="800000"/>
              <a:headEnd/>
              <a:tailEnd/>
            </a:ln>
            <a:effectLst/>
          </p:spPr>
          <p:txBody>
            <a:bodyPr anchor="ctr">
              <a:spAutoFit/>
            </a:bodyPr>
            <a:lstStyle/>
            <a:p>
              <a:pPr defTabSz="913227">
                <a:spcBef>
                  <a:spcPct val="50000"/>
                </a:spcBef>
              </a:pPr>
              <a:r>
                <a:rPr lang="en-US" b="1">
                  <a:solidFill>
                    <a:srgbClr val="FADEB7"/>
                  </a:solidFill>
                  <a:sym typeface="Symbol" pitchFamily="18" charset="2"/>
                </a:rPr>
                <a:t></a:t>
              </a:r>
              <a:endParaRPr lang="en-GB" b="1">
                <a:solidFill>
                  <a:srgbClr val="FFFFFF"/>
                </a:solidFill>
                <a:sym typeface="Symbol" pitchFamily="18" charset="2"/>
              </a:endParaRPr>
            </a:p>
          </p:txBody>
        </p:sp>
        <p:pic>
          <p:nvPicPr>
            <p:cNvPr id="395284" name="Picture 1044"/>
            <p:cNvPicPr>
              <a:picLocks noChangeAspect="1" noChangeArrowheads="1"/>
            </p:cNvPicPr>
            <p:nvPr/>
          </p:nvPicPr>
          <p:blipFill>
            <a:blip r:embed="rId3">
              <a:clrChange>
                <a:clrFrom>
                  <a:srgbClr val="003466"/>
                </a:clrFrom>
                <a:clrTo>
                  <a:srgbClr val="003466">
                    <a:alpha val="0"/>
                  </a:srgbClr>
                </a:clrTo>
              </a:clrChange>
            </a:blip>
            <a:srcRect l="5811" t="7669" r="11798" b="14110"/>
            <a:stretch>
              <a:fillRect/>
            </a:stretch>
          </p:blipFill>
          <p:spPr bwMode="auto">
            <a:xfrm>
              <a:off x="2967" y="2614"/>
              <a:ext cx="2180" cy="1236"/>
            </a:xfrm>
            <a:prstGeom prst="rect">
              <a:avLst/>
            </a:prstGeom>
            <a:noFill/>
          </p:spPr>
        </p:pic>
        <p:sp>
          <p:nvSpPr>
            <p:cNvPr id="395286" name="Oval 1046"/>
            <p:cNvSpPr>
              <a:spLocks noChangeArrowheads="1"/>
            </p:cNvSpPr>
            <p:nvPr/>
          </p:nvSpPr>
          <p:spPr bwMode="auto">
            <a:xfrm rot="1615378">
              <a:off x="3340" y="1930"/>
              <a:ext cx="633" cy="576"/>
            </a:xfrm>
            <a:prstGeom prst="ellipse">
              <a:avLst/>
            </a:prstGeom>
            <a:solidFill>
              <a:srgbClr val="D7B07A"/>
            </a:solidFill>
            <a:ln w="9525">
              <a:solidFill>
                <a:schemeClr val="tx1"/>
              </a:solidFill>
              <a:round/>
              <a:headEnd/>
              <a:tailEnd/>
            </a:ln>
            <a:effectLst>
              <a:outerShdw dist="77251" dir="5967739" algn="ctr" rotWithShape="0">
                <a:srgbClr val="001830">
                  <a:alpha val="50000"/>
                </a:srgbClr>
              </a:outerShdw>
            </a:effectLst>
          </p:spPr>
          <p:txBody>
            <a:bodyPr wrap="none" anchor="ctr"/>
            <a:lstStyle/>
            <a:p>
              <a:pPr defTabSz="913227"/>
              <a:endParaRPr lang="en-MY">
                <a:solidFill>
                  <a:srgbClr val="000000"/>
                </a:solidFill>
              </a:endParaRPr>
            </a:p>
          </p:txBody>
        </p:sp>
        <p:sp>
          <p:nvSpPr>
            <p:cNvPr id="395287" name="Oval 1047"/>
            <p:cNvSpPr>
              <a:spLocks noChangeArrowheads="1"/>
            </p:cNvSpPr>
            <p:nvPr/>
          </p:nvSpPr>
          <p:spPr bwMode="auto">
            <a:xfrm>
              <a:off x="3508" y="2052"/>
              <a:ext cx="323" cy="322"/>
            </a:xfrm>
            <a:prstGeom prst="ellipse">
              <a:avLst/>
            </a:prstGeom>
            <a:solidFill>
              <a:srgbClr val="B59567"/>
            </a:solidFill>
            <a:ln w="9525">
              <a:solidFill>
                <a:schemeClr val="tx1"/>
              </a:solidFill>
              <a:round/>
              <a:headEnd/>
              <a:tailEnd/>
            </a:ln>
            <a:effectLst/>
          </p:spPr>
          <p:txBody>
            <a:bodyPr wrap="none" anchor="ctr"/>
            <a:lstStyle/>
            <a:p>
              <a:pPr defTabSz="913227"/>
              <a:endParaRPr lang="en-MY">
                <a:solidFill>
                  <a:srgbClr val="000000"/>
                </a:solidFill>
              </a:endParaRPr>
            </a:p>
          </p:txBody>
        </p:sp>
        <p:sp>
          <p:nvSpPr>
            <p:cNvPr id="395288" name="Text Box 1048"/>
            <p:cNvSpPr txBox="1">
              <a:spLocks noChangeArrowheads="1"/>
            </p:cNvSpPr>
            <p:nvPr/>
          </p:nvSpPr>
          <p:spPr bwMode="auto">
            <a:xfrm>
              <a:off x="3543" y="2003"/>
              <a:ext cx="226" cy="368"/>
            </a:xfrm>
            <a:prstGeom prst="rect">
              <a:avLst/>
            </a:prstGeom>
            <a:noFill/>
            <a:ln w="9525">
              <a:noFill/>
              <a:miter lim="800000"/>
              <a:headEnd/>
              <a:tailEnd/>
            </a:ln>
            <a:effectLst/>
          </p:spPr>
          <p:txBody>
            <a:bodyPr anchor="ctr">
              <a:spAutoFit/>
            </a:bodyPr>
            <a:lstStyle/>
            <a:p>
              <a:pPr defTabSz="913227">
                <a:spcBef>
                  <a:spcPct val="50000"/>
                </a:spcBef>
              </a:pPr>
              <a:r>
                <a:rPr lang="en-US" sz="3200" b="1" dirty="0">
                  <a:solidFill>
                    <a:srgbClr val="FADEB7"/>
                  </a:solidFill>
                  <a:sym typeface="Symbol" pitchFamily="18" charset="2"/>
                </a:rPr>
                <a:t></a:t>
              </a:r>
              <a:endParaRPr lang="en-GB" sz="3200" b="1" dirty="0">
                <a:solidFill>
                  <a:srgbClr val="FFFFFF"/>
                </a:solidFill>
                <a:sym typeface="Symbol" pitchFamily="18" charset="2"/>
              </a:endParaRPr>
            </a:p>
          </p:txBody>
        </p:sp>
      </p:grpSp>
      <p:sp>
        <p:nvSpPr>
          <p:cNvPr id="395292" name="Text Box 1052"/>
          <p:cNvSpPr txBox="1">
            <a:spLocks noChangeArrowheads="1"/>
          </p:cNvSpPr>
          <p:nvPr/>
        </p:nvSpPr>
        <p:spPr bwMode="auto">
          <a:xfrm>
            <a:off x="6005520" y="6273803"/>
            <a:ext cx="3138487" cy="590812"/>
          </a:xfrm>
          <a:prstGeom prst="rect">
            <a:avLst/>
          </a:prstGeom>
          <a:noFill/>
          <a:ln w="9525" algn="ctr">
            <a:noFill/>
            <a:miter lim="800000"/>
            <a:headEnd/>
            <a:tailEnd/>
          </a:ln>
          <a:effectLst/>
        </p:spPr>
        <p:txBody>
          <a:bodyPr lIns="91318" tIns="45661" rIns="91318" bIns="45661">
            <a:spAutoFit/>
          </a:bodyPr>
          <a:lstStyle/>
          <a:p>
            <a:pPr algn="r" defTabSz="913227" eaLnBrk="0" hangingPunct="0">
              <a:spcBef>
                <a:spcPct val="30000"/>
              </a:spcBef>
            </a:pPr>
            <a:endParaRPr lang="en-GB" sz="900" dirty="0">
              <a:solidFill>
                <a:srgbClr val="FFFFFF"/>
              </a:solidFill>
            </a:endParaRPr>
          </a:p>
          <a:p>
            <a:pPr algn="r" defTabSz="913227" eaLnBrk="0" hangingPunct="0">
              <a:spcBef>
                <a:spcPct val="30000"/>
              </a:spcBef>
            </a:pPr>
            <a:endParaRPr lang="en-GB" sz="900" dirty="0">
              <a:solidFill>
                <a:srgbClr val="FFFFFF"/>
              </a:solidFill>
            </a:endParaRPr>
          </a:p>
          <a:p>
            <a:pPr algn="r" defTabSz="913227" eaLnBrk="0" hangingPunct="0">
              <a:spcBef>
                <a:spcPct val="30000"/>
              </a:spcBef>
            </a:pPr>
            <a:r>
              <a:rPr lang="en-GB" sz="900" dirty="0" err="1">
                <a:solidFill>
                  <a:srgbClr val="FFFFFF"/>
                </a:solidFill>
              </a:rPr>
              <a:t>DeFronzo</a:t>
            </a:r>
            <a:r>
              <a:rPr lang="en-GB" sz="900" dirty="0">
                <a:solidFill>
                  <a:srgbClr val="FFFFFF"/>
                </a:solidFill>
              </a:rPr>
              <a:t> RA, </a:t>
            </a:r>
            <a:r>
              <a:rPr lang="en-GB" sz="900" i="1" dirty="0">
                <a:solidFill>
                  <a:srgbClr val="FFFFFF"/>
                </a:solidFill>
              </a:rPr>
              <a:t>et al. Diabetes Care</a:t>
            </a:r>
            <a:r>
              <a:rPr lang="en-GB" sz="900" dirty="0">
                <a:solidFill>
                  <a:srgbClr val="FFFFFF"/>
                </a:solidFill>
              </a:rPr>
              <a:t> 1992; 15:318–354.</a:t>
            </a:r>
          </a:p>
        </p:txBody>
      </p:sp>
    </p:spTree>
    <p:extLst>
      <p:ext uri="{BB962C8B-B14F-4D97-AF65-F5344CB8AC3E}">
        <p14:creationId xmlns:p14="http://schemas.microsoft.com/office/powerpoint/2010/main" val="3800629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of β-cell Dysfunction</a:t>
            </a:r>
          </a:p>
        </p:txBody>
      </p:sp>
      <p:sp>
        <p:nvSpPr>
          <p:cNvPr id="7" name="Slide Number Placeholder 6"/>
          <p:cNvSpPr>
            <a:spLocks noGrp="1"/>
          </p:cNvSpPr>
          <p:nvPr>
            <p:ph type="sldNum" sz="quarter" idx="4"/>
          </p:nvPr>
        </p:nvSpPr>
        <p:spPr/>
        <p:txBody>
          <a:bodyPr/>
          <a:lstStyle/>
          <a:p>
            <a:fld id="{BD3A386A-7AC3-EE41-8AD6-E5E6E76DA569}" type="slidenum">
              <a:rPr lang="en-US" smtClean="0">
                <a:solidFill>
                  <a:prstClr val="black">
                    <a:lumMod val="50000"/>
                    <a:lumOff val="50000"/>
                  </a:prstClr>
                </a:solidFill>
              </a:rPr>
              <a:pPr/>
              <a:t>45</a:t>
            </a:fld>
            <a:endParaRPr lang="en-US" dirty="0">
              <a:solidFill>
                <a:prstClr val="black">
                  <a:lumMod val="50000"/>
                  <a:lumOff val="50000"/>
                </a:prstClr>
              </a:solidFill>
            </a:endParaRPr>
          </a:p>
        </p:txBody>
      </p:sp>
      <p:sp>
        <p:nvSpPr>
          <p:cNvPr id="4" name="Rectangle 3"/>
          <p:cNvSpPr/>
          <p:nvPr/>
        </p:nvSpPr>
        <p:spPr>
          <a:xfrm>
            <a:off x="36513" y="6574657"/>
            <a:ext cx="6587481" cy="246221"/>
          </a:xfrm>
          <a:prstGeom prst="rect">
            <a:avLst/>
          </a:prstGeom>
          <a:noFill/>
        </p:spPr>
        <p:txBody>
          <a:bodyPr wrap="square" rtlCol="0" anchor="b">
            <a:spAutoFit/>
          </a:bodyPr>
          <a:lstStyle/>
          <a:p>
            <a:pPr defTabSz="913227"/>
            <a:r>
              <a:rPr lang="en-US" sz="1000" dirty="0">
                <a:solidFill>
                  <a:prstClr val="black"/>
                </a:solidFill>
              </a:rPr>
              <a:t>Poitout V, Robertson RP. </a:t>
            </a:r>
            <a:r>
              <a:rPr lang="en-US" sz="1000" i="1" dirty="0">
                <a:solidFill>
                  <a:prstClr val="black"/>
                </a:solidFill>
              </a:rPr>
              <a:t>Endocrine Rev</a:t>
            </a:r>
            <a:r>
              <a:rPr lang="en-US" sz="1000" dirty="0">
                <a:solidFill>
                  <a:prstClr val="black"/>
                </a:solidFill>
              </a:rPr>
              <a:t>. 2008;29:351-366.</a:t>
            </a:r>
          </a:p>
        </p:txBody>
      </p:sp>
      <p:sp>
        <p:nvSpPr>
          <p:cNvPr id="34" name="TextBox 33"/>
          <p:cNvSpPr txBox="1"/>
          <p:nvPr/>
        </p:nvSpPr>
        <p:spPr>
          <a:xfrm>
            <a:off x="3527893" y="1488192"/>
            <a:ext cx="2072343" cy="586693"/>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Genetic predisposition</a:t>
            </a:r>
          </a:p>
        </p:txBody>
      </p:sp>
      <p:cxnSp>
        <p:nvCxnSpPr>
          <p:cNvPr id="36" name="Elbow Connector 35"/>
          <p:cNvCxnSpPr>
            <a:stCxn id="34" idx="2"/>
            <a:endCxn id="37" idx="0"/>
          </p:cNvCxnSpPr>
          <p:nvPr/>
        </p:nvCxnSpPr>
        <p:spPr bwMode="auto">
          <a:xfrm rot="5400000">
            <a:off x="3382847" y="1314406"/>
            <a:ext cx="420739" cy="1941694"/>
          </a:xfrm>
          <a:prstGeom prst="bentConnector3">
            <a:avLst>
              <a:gd name="adj1" fmla="val 50000"/>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1586199" y="2495623"/>
            <a:ext cx="2072343" cy="586693"/>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Lean phenotype</a:t>
            </a:r>
          </a:p>
        </p:txBody>
      </p:sp>
      <p:sp>
        <p:nvSpPr>
          <p:cNvPr id="39" name="TextBox 38"/>
          <p:cNvSpPr txBox="1"/>
          <p:nvPr/>
        </p:nvSpPr>
        <p:spPr>
          <a:xfrm>
            <a:off x="5815480" y="2510019"/>
            <a:ext cx="2072343" cy="586693"/>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Obese phenotype</a:t>
            </a:r>
          </a:p>
        </p:txBody>
      </p:sp>
      <p:sp>
        <p:nvSpPr>
          <p:cNvPr id="19" name="Freeform 18"/>
          <p:cNvSpPr/>
          <p:nvPr/>
        </p:nvSpPr>
        <p:spPr>
          <a:xfrm>
            <a:off x="2737256" y="3016168"/>
            <a:ext cx="1460211" cy="280305"/>
          </a:xfrm>
          <a:custGeom>
            <a:avLst/>
            <a:gdLst>
              <a:gd name="connsiteX0" fmla="*/ 0 w 1207822"/>
              <a:gd name="connsiteY0" fmla="*/ 0 h 231613"/>
              <a:gd name="connsiteX1" fmla="*/ 1207822 w 1207822"/>
              <a:gd name="connsiteY1" fmla="*/ 0 h 231613"/>
              <a:gd name="connsiteX2" fmla="*/ 1207822 w 1207822"/>
              <a:gd name="connsiteY2" fmla="*/ 231613 h 231613"/>
              <a:gd name="connsiteX3" fmla="*/ 0 w 1207822"/>
              <a:gd name="connsiteY3" fmla="*/ 231613 h 231613"/>
              <a:gd name="connsiteX4" fmla="*/ 0 w 1207822"/>
              <a:gd name="connsiteY4" fmla="*/ 0 h 23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822" h="231613">
                <a:moveTo>
                  <a:pt x="0" y="0"/>
                </a:moveTo>
                <a:lnTo>
                  <a:pt x="1207822" y="0"/>
                </a:lnTo>
                <a:lnTo>
                  <a:pt x="1207822" y="231613"/>
                </a:lnTo>
                <a:lnTo>
                  <a:pt x="0" y="2316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0640" tIns="10160" rIns="40640" bIns="10160" numCol="1" spcCol="1270" anchor="ctr" anchorCtr="0">
            <a:noAutofit/>
          </a:bodyPr>
          <a:lstStyle/>
          <a:p>
            <a:pPr algn="r" defTabSz="711200">
              <a:lnSpc>
                <a:spcPct val="90000"/>
              </a:lnSpc>
              <a:spcBef>
                <a:spcPct val="0"/>
              </a:spcBef>
              <a:spcAft>
                <a:spcPct val="35000"/>
              </a:spcAft>
            </a:pPr>
            <a:r>
              <a:rPr lang="en-US" sz="1400" dirty="0">
                <a:solidFill>
                  <a:prstClr val="black"/>
                </a:solidFill>
              </a:rPr>
              <a:t>IGT, IFG</a:t>
            </a:r>
          </a:p>
        </p:txBody>
      </p:sp>
      <p:sp>
        <p:nvSpPr>
          <p:cNvPr id="25" name="Freeform 24"/>
          <p:cNvSpPr/>
          <p:nvPr/>
        </p:nvSpPr>
        <p:spPr>
          <a:xfrm>
            <a:off x="6980339" y="3016166"/>
            <a:ext cx="1460211" cy="280305"/>
          </a:xfrm>
          <a:custGeom>
            <a:avLst/>
            <a:gdLst>
              <a:gd name="connsiteX0" fmla="*/ 0 w 1207822"/>
              <a:gd name="connsiteY0" fmla="*/ 0 h 231613"/>
              <a:gd name="connsiteX1" fmla="*/ 1207822 w 1207822"/>
              <a:gd name="connsiteY1" fmla="*/ 0 h 231613"/>
              <a:gd name="connsiteX2" fmla="*/ 1207822 w 1207822"/>
              <a:gd name="connsiteY2" fmla="*/ 231613 h 231613"/>
              <a:gd name="connsiteX3" fmla="*/ 0 w 1207822"/>
              <a:gd name="connsiteY3" fmla="*/ 231613 h 231613"/>
              <a:gd name="connsiteX4" fmla="*/ 0 w 1207822"/>
              <a:gd name="connsiteY4" fmla="*/ 0 h 23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822" h="231613">
                <a:moveTo>
                  <a:pt x="0" y="0"/>
                </a:moveTo>
                <a:lnTo>
                  <a:pt x="1207822" y="0"/>
                </a:lnTo>
                <a:lnTo>
                  <a:pt x="1207822" y="231613"/>
                </a:lnTo>
                <a:lnTo>
                  <a:pt x="0" y="2316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5560" tIns="8890" rIns="35560" bIns="8890" numCol="1" spcCol="1270" anchor="ctr" anchorCtr="0">
            <a:noAutofit/>
          </a:bodyPr>
          <a:lstStyle/>
          <a:p>
            <a:pPr algn="r" defTabSz="622300">
              <a:lnSpc>
                <a:spcPct val="90000"/>
              </a:lnSpc>
              <a:spcBef>
                <a:spcPct val="0"/>
              </a:spcBef>
              <a:spcAft>
                <a:spcPct val="35000"/>
              </a:spcAft>
            </a:pPr>
            <a:r>
              <a:rPr lang="en-US" sz="1400" dirty="0">
                <a:solidFill>
                  <a:prstClr val="black"/>
                </a:solidFill>
              </a:rPr>
              <a:t>Elevated FFA</a:t>
            </a:r>
          </a:p>
        </p:txBody>
      </p:sp>
      <p:sp>
        <p:nvSpPr>
          <p:cNvPr id="46" name="TextBox 45"/>
          <p:cNvSpPr txBox="1"/>
          <p:nvPr/>
        </p:nvSpPr>
        <p:spPr>
          <a:xfrm>
            <a:off x="254469" y="4163240"/>
            <a:ext cx="2072343" cy="58669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Oxidative stress and glucotoxicity</a:t>
            </a:r>
          </a:p>
        </p:txBody>
      </p:sp>
      <p:sp>
        <p:nvSpPr>
          <p:cNvPr id="47" name="TextBox 46"/>
          <p:cNvSpPr txBox="1"/>
          <p:nvPr/>
        </p:nvSpPr>
        <p:spPr>
          <a:xfrm>
            <a:off x="3029753" y="4163240"/>
            <a:ext cx="2072343" cy="58669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Cellular lipid synthesis and glucolipotoxicity</a:t>
            </a:r>
          </a:p>
        </p:txBody>
      </p:sp>
      <p:cxnSp>
        <p:nvCxnSpPr>
          <p:cNvPr id="51" name="Elbow Connector 50"/>
          <p:cNvCxnSpPr>
            <a:stCxn id="37" idx="2"/>
            <a:endCxn id="46" idx="0"/>
          </p:cNvCxnSpPr>
          <p:nvPr/>
        </p:nvCxnSpPr>
        <p:spPr bwMode="auto">
          <a:xfrm rot="5400000">
            <a:off x="1416043" y="2956912"/>
            <a:ext cx="1080925" cy="1331730"/>
          </a:xfrm>
          <a:prstGeom prst="bentConnector3">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Elbow Connector 52"/>
          <p:cNvCxnSpPr>
            <a:stCxn id="37" idx="2"/>
            <a:endCxn id="47" idx="0"/>
          </p:cNvCxnSpPr>
          <p:nvPr/>
        </p:nvCxnSpPr>
        <p:spPr bwMode="auto">
          <a:xfrm rot="16200000" flipH="1">
            <a:off x="2803685" y="2901000"/>
            <a:ext cx="1080925" cy="1443554"/>
          </a:xfrm>
          <a:prstGeom prst="bentConnector3">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Elbow Connector 54"/>
          <p:cNvCxnSpPr>
            <a:stCxn id="34" idx="2"/>
            <a:endCxn id="39" idx="0"/>
          </p:cNvCxnSpPr>
          <p:nvPr/>
        </p:nvCxnSpPr>
        <p:spPr bwMode="auto">
          <a:xfrm rot="16200000" flipH="1">
            <a:off x="5490290" y="1148659"/>
            <a:ext cx="435135" cy="2287587"/>
          </a:xfrm>
          <a:prstGeom prst="bentConnector3">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p:cNvSpPr txBox="1"/>
          <p:nvPr/>
        </p:nvSpPr>
        <p:spPr>
          <a:xfrm>
            <a:off x="254467" y="5633078"/>
            <a:ext cx="8186080" cy="58669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a:solidFill>
                  <a:prstClr val="white"/>
                </a:solidFill>
                <a:effectLst>
                  <a:outerShdw blurRad="38100" dist="38100" dir="2700000" algn="tl">
                    <a:srgbClr val="000000">
                      <a:alpha val="43137"/>
                    </a:srgbClr>
                  </a:outerShdw>
                </a:effectLst>
              </a:rPr>
              <a:t>Progressive </a:t>
            </a:r>
            <a:r>
              <a:rPr lang="en-US" sz="1800" b="1" dirty="0">
                <a:solidFill>
                  <a:prstClr val="white"/>
                </a:solidFill>
                <a:effectLst>
                  <a:outerShdw blurRad="38100" dist="38100" dir="2700000" algn="tl">
                    <a:srgbClr val="000000">
                      <a:alpha val="43137"/>
                    </a:srgbClr>
                  </a:outerShdw>
                </a:effectLst>
                <a:sym typeface="Symbol"/>
              </a:rPr>
              <a:t>-cell failure and type 2 diabetes</a:t>
            </a:r>
            <a:endParaRPr lang="en-US" sz="1800" b="1" dirty="0">
              <a:solidFill>
                <a:prstClr val="white"/>
              </a:solidFill>
              <a:effectLst>
                <a:outerShdw blurRad="38100" dist="38100" dir="2700000" algn="tl">
                  <a:srgbClr val="000000">
                    <a:alpha val="43137"/>
                  </a:srgbClr>
                </a:outerShdw>
              </a:effectLst>
            </a:endParaRPr>
          </a:p>
        </p:txBody>
      </p:sp>
      <p:sp>
        <p:nvSpPr>
          <p:cNvPr id="57" name="TextBox 56"/>
          <p:cNvSpPr txBox="1"/>
          <p:nvPr/>
        </p:nvSpPr>
        <p:spPr>
          <a:xfrm>
            <a:off x="5443106" y="3600536"/>
            <a:ext cx="2798526" cy="58669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Initial glucolipoadaptation (increased FFA usage)</a:t>
            </a:r>
          </a:p>
        </p:txBody>
      </p:sp>
      <p:cxnSp>
        <p:nvCxnSpPr>
          <p:cNvPr id="61" name="Straight Arrow Connector 60"/>
          <p:cNvCxnSpPr>
            <a:stCxn id="39" idx="2"/>
            <a:endCxn id="57" idx="0"/>
          </p:cNvCxnSpPr>
          <p:nvPr/>
        </p:nvCxnSpPr>
        <p:spPr bwMode="auto">
          <a:xfrm flipH="1">
            <a:off x="6842371" y="3096713"/>
            <a:ext cx="9281" cy="503825"/>
          </a:xfrm>
          <a:prstGeom prst="straightConnector1">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reeform 26"/>
          <p:cNvSpPr/>
          <p:nvPr/>
        </p:nvSpPr>
        <p:spPr>
          <a:xfrm>
            <a:off x="6980338" y="4130374"/>
            <a:ext cx="1460211" cy="280305"/>
          </a:xfrm>
          <a:custGeom>
            <a:avLst/>
            <a:gdLst>
              <a:gd name="connsiteX0" fmla="*/ 0 w 1207822"/>
              <a:gd name="connsiteY0" fmla="*/ 0 h 231613"/>
              <a:gd name="connsiteX1" fmla="*/ 1207822 w 1207822"/>
              <a:gd name="connsiteY1" fmla="*/ 0 h 231613"/>
              <a:gd name="connsiteX2" fmla="*/ 1207822 w 1207822"/>
              <a:gd name="connsiteY2" fmla="*/ 231613 h 231613"/>
              <a:gd name="connsiteX3" fmla="*/ 0 w 1207822"/>
              <a:gd name="connsiteY3" fmla="*/ 231613 h 231613"/>
              <a:gd name="connsiteX4" fmla="*/ 0 w 1207822"/>
              <a:gd name="connsiteY4" fmla="*/ 0 h 23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822" h="231613">
                <a:moveTo>
                  <a:pt x="0" y="0"/>
                </a:moveTo>
                <a:lnTo>
                  <a:pt x="1207822" y="0"/>
                </a:lnTo>
                <a:lnTo>
                  <a:pt x="1207822" y="231613"/>
                </a:lnTo>
                <a:lnTo>
                  <a:pt x="0" y="23161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5560" tIns="8890" rIns="35560" bIns="8890" numCol="1" spcCol="1270" anchor="ctr" anchorCtr="0">
            <a:noAutofit/>
          </a:bodyPr>
          <a:lstStyle/>
          <a:p>
            <a:pPr algn="r" defTabSz="622300">
              <a:lnSpc>
                <a:spcPct val="90000"/>
              </a:lnSpc>
              <a:spcBef>
                <a:spcPct val="0"/>
              </a:spcBef>
              <a:spcAft>
                <a:spcPct val="35000"/>
              </a:spcAft>
            </a:pPr>
            <a:r>
              <a:rPr lang="en-US" sz="1400" dirty="0">
                <a:solidFill>
                  <a:prstClr val="black"/>
                </a:solidFill>
              </a:rPr>
              <a:t>Hyperglycemia</a:t>
            </a:r>
          </a:p>
        </p:txBody>
      </p:sp>
      <p:sp>
        <p:nvSpPr>
          <p:cNvPr id="62" name="TextBox 61"/>
          <p:cNvSpPr txBox="1"/>
          <p:nvPr/>
        </p:nvSpPr>
        <p:spPr>
          <a:xfrm>
            <a:off x="5452386" y="4671838"/>
            <a:ext cx="2798526" cy="58669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45720" tIns="45720" rIns="45720" bIns="45720" numCol="1" spcCol="1270" anchor="ctr" anchorCtr="0">
            <a:noAutofit/>
          </a:bodyPr>
          <a:lstStyle>
            <a:defPPr>
              <a:defRPr lang="en-US"/>
            </a:defPPr>
            <a:lvl1pPr lvl="0" algn="ctr" defTabSz="488950">
              <a:lnSpc>
                <a:spcPct val="90000"/>
              </a:lnSpc>
              <a:spcBef>
                <a:spcPct val="0"/>
              </a:spcBef>
              <a:spcAft>
                <a:spcPct val="35000"/>
              </a:spcAft>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prstClr val="black"/>
                </a:solidFill>
              </a:rPr>
              <a:t>Glucolipotoxicity and glucotoxicity</a:t>
            </a:r>
          </a:p>
        </p:txBody>
      </p:sp>
      <p:cxnSp>
        <p:nvCxnSpPr>
          <p:cNvPr id="64" name="Straight Arrow Connector 63"/>
          <p:cNvCxnSpPr>
            <a:stCxn id="57" idx="2"/>
            <a:endCxn id="62" idx="0"/>
          </p:cNvCxnSpPr>
          <p:nvPr/>
        </p:nvCxnSpPr>
        <p:spPr bwMode="auto">
          <a:xfrm>
            <a:off x="6842369" y="4187229"/>
            <a:ext cx="9280" cy="484608"/>
          </a:xfrm>
          <a:prstGeom prst="straightConnector1">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62" idx="2"/>
          </p:cNvCxnSpPr>
          <p:nvPr/>
        </p:nvCxnSpPr>
        <p:spPr bwMode="auto">
          <a:xfrm flipH="1">
            <a:off x="6842369" y="5258531"/>
            <a:ext cx="9280" cy="374547"/>
          </a:xfrm>
          <a:prstGeom prst="straightConnector1">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47" idx="2"/>
          </p:cNvCxnSpPr>
          <p:nvPr/>
        </p:nvCxnSpPr>
        <p:spPr bwMode="auto">
          <a:xfrm>
            <a:off x="4065925" y="4749933"/>
            <a:ext cx="1" cy="877755"/>
          </a:xfrm>
          <a:prstGeom prst="straightConnector1">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46" idx="2"/>
          </p:cNvCxnSpPr>
          <p:nvPr/>
        </p:nvCxnSpPr>
        <p:spPr bwMode="auto">
          <a:xfrm flipH="1">
            <a:off x="1290640" y="4749933"/>
            <a:ext cx="1" cy="877755"/>
          </a:xfrm>
          <a:prstGeom prst="straightConnector1">
            <a:avLst/>
          </a:prstGeom>
          <a:solidFill>
            <a:schemeClr val="accent1"/>
          </a:solidFill>
          <a:ln w="31750" cap="flat" cmpd="sng" algn="ctr">
            <a:solidFill>
              <a:schemeClr val="accent2"/>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5426718"/>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3"/>
          <p:cNvSpPr>
            <a:spLocks noGrp="1"/>
          </p:cNvSpPr>
          <p:nvPr>
            <p:ph type="title"/>
          </p:nvPr>
        </p:nvSpPr>
        <p:spPr/>
        <p:txBody>
          <a:bodyPr/>
          <a:lstStyle/>
          <a:p>
            <a:r>
              <a:rPr lang="en-US" dirty="0"/>
              <a:t>Natural History of Type 2 Diabetes</a:t>
            </a:r>
          </a:p>
        </p:txBody>
      </p:sp>
      <p:sp>
        <p:nvSpPr>
          <p:cNvPr id="10" name="Slide Number Placeholder 9"/>
          <p:cNvSpPr>
            <a:spLocks noGrp="1"/>
          </p:cNvSpPr>
          <p:nvPr>
            <p:ph type="sldNum" sz="quarter" idx="4"/>
          </p:nvPr>
        </p:nvSpPr>
        <p:spPr/>
        <p:txBody>
          <a:bodyPr/>
          <a:lstStyle/>
          <a:p>
            <a:fld id="{BD3A386A-7AC3-EE41-8AD6-E5E6E76DA569}" type="slidenum">
              <a:rPr lang="en-US" smtClean="0">
                <a:solidFill>
                  <a:prstClr val="black">
                    <a:lumMod val="50000"/>
                    <a:lumOff val="50000"/>
                  </a:prstClr>
                </a:solidFill>
              </a:rPr>
              <a:pPr/>
              <a:t>46</a:t>
            </a:fld>
            <a:endParaRPr lang="en-US" dirty="0">
              <a:solidFill>
                <a:prstClr val="black">
                  <a:lumMod val="50000"/>
                  <a:lumOff val="50000"/>
                </a:prstClr>
              </a:solidFill>
            </a:endParaRPr>
          </a:p>
        </p:txBody>
      </p:sp>
      <p:sp>
        <p:nvSpPr>
          <p:cNvPr id="9219" name="Text Box 28"/>
          <p:cNvSpPr txBox="1">
            <a:spLocks noChangeArrowheads="1"/>
          </p:cNvSpPr>
          <p:nvPr/>
        </p:nvSpPr>
        <p:spPr bwMode="auto">
          <a:xfrm>
            <a:off x="36513" y="6036047"/>
            <a:ext cx="6646862" cy="784830"/>
          </a:xfrm>
          <a:prstGeom prst="rect">
            <a:avLst/>
          </a:prstGeom>
          <a:noFill/>
        </p:spPr>
        <p:txBody>
          <a:bodyPr wrap="square" rtlCol="0" anchor="b">
            <a:spAutoFit/>
          </a:bodyPr>
          <a:lstStyle>
            <a:defPPr>
              <a:defRPr lang="en-US"/>
            </a:defPPr>
            <a:lvl1pPr algn="r">
              <a:defRPr sz="1000">
                <a:solidFill>
                  <a:srgbClr val="FFFFFF"/>
                </a:solidFill>
              </a:defRPr>
            </a:lvl1pPr>
          </a:lstStyle>
          <a:p>
            <a:pPr algn="l" defTabSz="913227">
              <a:spcBef>
                <a:spcPts val="600"/>
              </a:spcBef>
            </a:pPr>
            <a:r>
              <a:rPr lang="en-US" dirty="0">
                <a:solidFill>
                  <a:prstClr val="black"/>
                </a:solidFill>
              </a:rPr>
              <a:t>Figure courtesy of CADRE.</a:t>
            </a:r>
          </a:p>
          <a:p>
            <a:pPr algn="l" defTabSz="913227">
              <a:spcBef>
                <a:spcPts val="600"/>
              </a:spcBef>
            </a:pPr>
            <a:r>
              <a:rPr lang="en-US" dirty="0">
                <a:solidFill>
                  <a:prstClr val="black"/>
                </a:solidFill>
              </a:rPr>
              <a:t>Adapted from Holman RR. </a:t>
            </a:r>
            <a:r>
              <a:rPr lang="en-US" i="1" dirty="0">
                <a:solidFill>
                  <a:prstClr val="black"/>
                </a:solidFill>
              </a:rPr>
              <a:t>Diabetes Res Clin Pract</a:t>
            </a:r>
            <a:r>
              <a:rPr lang="en-US" dirty="0">
                <a:solidFill>
                  <a:prstClr val="black"/>
                </a:solidFill>
              </a:rPr>
              <a:t>. 1998;40(suppl):S21-S25;</a:t>
            </a:r>
            <a:br>
              <a:rPr lang="en-US" dirty="0">
                <a:solidFill>
                  <a:prstClr val="black"/>
                </a:solidFill>
              </a:rPr>
            </a:br>
            <a:r>
              <a:rPr lang="en-US" dirty="0">
                <a:solidFill>
                  <a:prstClr val="black"/>
                </a:solidFill>
              </a:rPr>
              <a:t>Ramlo-Halsted BA, Edelman SV. </a:t>
            </a:r>
            <a:r>
              <a:rPr lang="en-US" i="1" dirty="0">
                <a:solidFill>
                  <a:prstClr val="black"/>
                </a:solidFill>
              </a:rPr>
              <a:t>Prim Care</a:t>
            </a:r>
            <a:r>
              <a:rPr lang="en-US" dirty="0">
                <a:solidFill>
                  <a:prstClr val="black"/>
                </a:solidFill>
              </a:rPr>
              <a:t>. 1999;26:771-789; Nathan DM. </a:t>
            </a:r>
            <a:r>
              <a:rPr lang="en-US" i="1" dirty="0">
                <a:solidFill>
                  <a:prstClr val="black"/>
                </a:solidFill>
              </a:rPr>
              <a:t>N Engl J Med</a:t>
            </a:r>
            <a:r>
              <a:rPr lang="en-US" dirty="0">
                <a:solidFill>
                  <a:prstClr val="black"/>
                </a:solidFill>
              </a:rPr>
              <a:t>. 2002;347:1342-1349; UKPDS Group. </a:t>
            </a:r>
            <a:r>
              <a:rPr lang="en-US" i="1" dirty="0">
                <a:solidFill>
                  <a:prstClr val="black"/>
                </a:solidFill>
              </a:rPr>
              <a:t>Diabetes</a:t>
            </a:r>
            <a:r>
              <a:rPr lang="en-US" dirty="0">
                <a:solidFill>
                  <a:prstClr val="black"/>
                </a:solidFill>
              </a:rPr>
              <a:t>. 1995;44:1249-1258</a:t>
            </a:r>
          </a:p>
        </p:txBody>
      </p:sp>
      <p:grpSp>
        <p:nvGrpSpPr>
          <p:cNvPr id="2" name="Group 44"/>
          <p:cNvGrpSpPr>
            <a:grpSpLocks/>
          </p:cNvGrpSpPr>
          <p:nvPr/>
        </p:nvGrpSpPr>
        <p:grpSpPr bwMode="auto">
          <a:xfrm>
            <a:off x="448705" y="1628450"/>
            <a:ext cx="8229042" cy="4070558"/>
            <a:chOff x="-169863" y="1044575"/>
            <a:chExt cx="9124951" cy="4964856"/>
          </a:xfrm>
        </p:grpSpPr>
        <p:grpSp>
          <p:nvGrpSpPr>
            <p:cNvPr id="3" name="Group 2"/>
            <p:cNvGrpSpPr>
              <a:grpSpLocks/>
            </p:cNvGrpSpPr>
            <p:nvPr/>
          </p:nvGrpSpPr>
          <p:grpSpPr bwMode="auto">
            <a:xfrm>
              <a:off x="174625" y="3827465"/>
              <a:ext cx="7900988" cy="1198563"/>
              <a:chOff x="124" y="2510"/>
              <a:chExt cx="5599" cy="755"/>
            </a:xfrm>
          </p:grpSpPr>
          <p:sp>
            <p:nvSpPr>
              <p:cNvPr id="9263" name="Text Box 3"/>
              <p:cNvSpPr txBox="1">
                <a:spLocks noChangeArrowheads="1"/>
              </p:cNvSpPr>
              <p:nvPr/>
            </p:nvSpPr>
            <p:spPr bwMode="black">
              <a:xfrm>
                <a:off x="124" y="3029"/>
                <a:ext cx="1602" cy="236"/>
              </a:xfrm>
              <a:prstGeom prst="rect">
                <a:avLst/>
              </a:prstGeom>
              <a:noFill/>
              <a:ln w="12700">
                <a:noFill/>
                <a:miter lim="800000"/>
                <a:headEnd/>
                <a:tailEnd/>
              </a:ln>
            </p:spPr>
            <p:txBody>
              <a:bodyPr lIns="91430" tIns="45715" rIns="91430" bIns="45715">
                <a:prstTxWarp prst="textNoShape">
                  <a:avLst/>
                </a:prstTxWarp>
                <a:spAutoFit/>
              </a:bodyPr>
              <a:lstStyle/>
              <a:p>
                <a:pPr algn="r" defTabSz="913227" eaLnBrk="0" hangingPunct="0">
                  <a:spcBef>
                    <a:spcPct val="100000"/>
                  </a:spcBef>
                </a:pPr>
                <a:r>
                  <a:rPr lang="en-US" sz="1400" b="1" dirty="0">
                    <a:solidFill>
                      <a:srgbClr val="4E8542"/>
                    </a:solidFill>
                    <a:ea typeface="Arial" charset="0"/>
                    <a:cs typeface="Arial" charset="0"/>
                  </a:rPr>
                  <a:t>Fasting glucose</a:t>
                </a:r>
              </a:p>
            </p:txBody>
          </p:sp>
          <p:sp>
            <p:nvSpPr>
              <p:cNvPr id="90116" name="Freeform 4"/>
              <p:cNvSpPr>
                <a:spLocks/>
              </p:cNvSpPr>
              <p:nvPr/>
            </p:nvSpPr>
            <p:spPr bwMode="black">
              <a:xfrm>
                <a:off x="1739" y="2510"/>
                <a:ext cx="3984" cy="626"/>
              </a:xfrm>
              <a:custGeom>
                <a:avLst/>
                <a:gdLst/>
                <a:ahLst/>
                <a:cxnLst>
                  <a:cxn ang="0">
                    <a:pos x="0" y="613"/>
                  </a:cxn>
                  <a:cxn ang="0">
                    <a:pos x="660" y="589"/>
                  </a:cxn>
                  <a:cxn ang="0">
                    <a:pos x="2248" y="394"/>
                  </a:cxn>
                  <a:cxn ang="0">
                    <a:pos x="3983" y="0"/>
                  </a:cxn>
                </a:cxnLst>
                <a:rect l="0" t="0" r="r" b="b"/>
                <a:pathLst>
                  <a:path w="3983" h="626">
                    <a:moveTo>
                      <a:pt x="0" y="613"/>
                    </a:moveTo>
                    <a:cubicBezTo>
                      <a:pt x="417" y="607"/>
                      <a:pt x="285" y="626"/>
                      <a:pt x="660" y="589"/>
                    </a:cubicBezTo>
                    <a:cubicBezTo>
                      <a:pt x="1035" y="552"/>
                      <a:pt x="1694" y="492"/>
                      <a:pt x="2248" y="394"/>
                    </a:cubicBezTo>
                    <a:cubicBezTo>
                      <a:pt x="2802" y="296"/>
                      <a:pt x="3622" y="82"/>
                      <a:pt x="3983" y="0"/>
                    </a:cubicBezTo>
                  </a:path>
                </a:pathLst>
              </a:custGeom>
              <a:noFill/>
              <a:ln w="57150" cap="flat" cmpd="sng">
                <a:solidFill>
                  <a:schemeClr val="accent4"/>
                </a:solidFill>
                <a:prstDash val="solid"/>
                <a:round/>
                <a:headEnd type="none" w="med" len="med"/>
                <a:tailEnd type="none" w="med" len="med"/>
              </a:ln>
              <a:effectLst/>
            </p:spPr>
            <p:txBody>
              <a:bodyPr>
                <a:prstTxWarp prst="textNoShape">
                  <a:avLst/>
                </a:prstTxWarp>
              </a:bodyPr>
              <a:lstStyle/>
              <a:p>
                <a:pPr defTabSz="913227">
                  <a:defRPr/>
                </a:pPr>
                <a:endParaRPr lang="en-US" sz="1400" b="1" dirty="0">
                  <a:solidFill>
                    <a:srgbClr val="FFFFFF"/>
                  </a:solidFill>
                </a:endParaRPr>
              </a:p>
            </p:txBody>
          </p:sp>
        </p:grpSp>
        <p:sp>
          <p:nvSpPr>
            <p:cNvPr id="90117" name="Freeform 5"/>
            <p:cNvSpPr>
              <a:spLocks/>
            </p:cNvSpPr>
            <p:nvPr/>
          </p:nvSpPr>
          <p:spPr bwMode="auto">
            <a:xfrm>
              <a:off x="3619500" y="1830716"/>
              <a:ext cx="1588" cy="3840186"/>
            </a:xfrm>
            <a:custGeom>
              <a:avLst/>
              <a:gdLst/>
              <a:ahLst/>
              <a:cxnLst>
                <a:cxn ang="0">
                  <a:pos x="0" y="0"/>
                </a:cxn>
                <a:cxn ang="0">
                  <a:pos x="1" y="2419"/>
                </a:cxn>
              </a:cxnLst>
              <a:rect l="0" t="0" r="r" b="b"/>
              <a:pathLst>
                <a:path w="1" h="2419">
                  <a:moveTo>
                    <a:pt x="0" y="0"/>
                  </a:moveTo>
                  <a:lnTo>
                    <a:pt x="1" y="2419"/>
                  </a:lnTo>
                </a:path>
              </a:pathLst>
            </a:custGeom>
            <a:noFill/>
            <a:ln w="19050" cap="flat" cmpd="sng">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0118" name="Line 6"/>
            <p:cNvSpPr>
              <a:spLocks noChangeShapeType="1"/>
            </p:cNvSpPr>
            <p:nvPr/>
          </p:nvSpPr>
          <p:spPr bwMode="auto">
            <a:xfrm>
              <a:off x="2466975" y="1572580"/>
              <a:ext cx="0" cy="4032950"/>
            </a:xfrm>
            <a:prstGeom prst="line">
              <a:avLst/>
            </a:prstGeom>
            <a:noFill/>
            <a:ln w="12700" cap="rnd">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0119" name="Line 7"/>
            <p:cNvSpPr>
              <a:spLocks noChangeShapeType="1"/>
            </p:cNvSpPr>
            <p:nvPr/>
          </p:nvSpPr>
          <p:spPr bwMode="auto">
            <a:xfrm>
              <a:off x="5835650" y="1572580"/>
              <a:ext cx="0" cy="4051388"/>
            </a:xfrm>
            <a:prstGeom prst="line">
              <a:avLst/>
            </a:prstGeom>
            <a:noFill/>
            <a:ln w="12700" cap="rnd">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0120" name="Line 8"/>
            <p:cNvSpPr>
              <a:spLocks noChangeShapeType="1"/>
            </p:cNvSpPr>
            <p:nvPr/>
          </p:nvSpPr>
          <p:spPr bwMode="auto">
            <a:xfrm flipH="1">
              <a:off x="6997700" y="1572580"/>
              <a:ext cx="26988" cy="4061445"/>
            </a:xfrm>
            <a:prstGeom prst="line">
              <a:avLst/>
            </a:prstGeom>
            <a:noFill/>
            <a:ln w="12700" cap="rnd">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0121" name="Line 9"/>
            <p:cNvSpPr>
              <a:spLocks noChangeShapeType="1"/>
            </p:cNvSpPr>
            <p:nvPr/>
          </p:nvSpPr>
          <p:spPr bwMode="auto">
            <a:xfrm>
              <a:off x="8116888" y="1572580"/>
              <a:ext cx="0" cy="4073179"/>
            </a:xfrm>
            <a:prstGeom prst="line">
              <a:avLst/>
            </a:prstGeom>
            <a:noFill/>
            <a:ln w="12700" cap="rnd">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0122" name="Line 10"/>
            <p:cNvSpPr>
              <a:spLocks noChangeShapeType="1"/>
            </p:cNvSpPr>
            <p:nvPr/>
          </p:nvSpPr>
          <p:spPr bwMode="auto">
            <a:xfrm>
              <a:off x="4776788" y="1808925"/>
              <a:ext cx="0" cy="3974283"/>
            </a:xfrm>
            <a:prstGeom prst="line">
              <a:avLst/>
            </a:prstGeom>
            <a:noFill/>
            <a:ln w="19050">
              <a:solidFill>
                <a:schemeClr val="tx1"/>
              </a:solidFill>
              <a:prstDash val="sysDot"/>
              <a:round/>
              <a:headEnd/>
              <a:tailEnd/>
            </a:ln>
            <a:effectLst/>
          </p:spPr>
          <p:txBody>
            <a:bodyPr>
              <a:prstTxWarp prst="textNoShape">
                <a:avLst/>
              </a:prstTxWarp>
            </a:bodyPr>
            <a:lstStyle/>
            <a:p>
              <a:pPr defTabSz="913227">
                <a:defRPr/>
              </a:pPr>
              <a:endParaRPr lang="en-US" sz="1400" b="1" dirty="0">
                <a:solidFill>
                  <a:srgbClr val="FFFFFF"/>
                </a:solidFill>
              </a:endParaRPr>
            </a:p>
          </p:txBody>
        </p:sp>
        <p:sp>
          <p:nvSpPr>
            <p:cNvPr id="9233" name="Text Box 11"/>
            <p:cNvSpPr txBox="1">
              <a:spLocks noChangeArrowheads="1"/>
            </p:cNvSpPr>
            <p:nvPr/>
          </p:nvSpPr>
          <p:spPr bwMode="invGray">
            <a:xfrm>
              <a:off x="3619499" y="5634036"/>
              <a:ext cx="5334000" cy="3753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prstTxWarp prst="textNoShape">
                <a:avLst/>
              </a:prstTxWarp>
              <a:spAutoFit/>
            </a:bodyPr>
            <a:lstStyle/>
            <a:p>
              <a:pPr algn="ctr" defTabSz="913227"/>
              <a:r>
                <a:rPr lang="en-US" sz="1400" b="1" dirty="0">
                  <a:solidFill>
                    <a:srgbClr val="FFFFFF"/>
                  </a:solidFill>
                  <a:ea typeface="Arial" charset="0"/>
                  <a:cs typeface="Arial" charset="0"/>
                </a:rPr>
                <a:t>Type 2 diabetes</a:t>
              </a:r>
            </a:p>
          </p:txBody>
        </p:sp>
        <p:sp>
          <p:nvSpPr>
            <p:cNvPr id="9234" name="Text Box 12"/>
            <p:cNvSpPr txBox="1">
              <a:spLocks noChangeArrowheads="1"/>
            </p:cNvSpPr>
            <p:nvPr/>
          </p:nvSpPr>
          <p:spPr bwMode="auto">
            <a:xfrm>
              <a:off x="588963" y="1044575"/>
              <a:ext cx="1579562" cy="638171"/>
            </a:xfrm>
            <a:prstGeom prst="rect">
              <a:avLst/>
            </a:prstGeom>
            <a:noFill/>
            <a:ln w="9525">
              <a:noFill/>
              <a:miter lim="800000"/>
              <a:headEnd/>
              <a:tailEnd/>
            </a:ln>
          </p:spPr>
          <p:txBody>
            <a:bodyPr>
              <a:prstTxWarp prst="textNoShape">
                <a:avLst/>
              </a:prstTxWarp>
              <a:spAutoFit/>
            </a:bodyPr>
            <a:lstStyle/>
            <a:p>
              <a:pPr defTabSz="913227"/>
              <a:r>
                <a:rPr lang="en-US" sz="1400" b="1" dirty="0">
                  <a:solidFill>
                    <a:prstClr val="black"/>
                  </a:solidFill>
                  <a:ea typeface="Arial" charset="0"/>
                  <a:cs typeface="Arial" charset="0"/>
                </a:rPr>
                <a:t>Years from </a:t>
              </a:r>
            </a:p>
            <a:p>
              <a:pPr defTabSz="913227"/>
              <a:r>
                <a:rPr lang="en-US" sz="1400" b="1" dirty="0">
                  <a:solidFill>
                    <a:prstClr val="black"/>
                  </a:solidFill>
                  <a:ea typeface="Arial" charset="0"/>
                  <a:cs typeface="Arial" charset="0"/>
                </a:rPr>
                <a:t>diagnosis</a:t>
              </a:r>
            </a:p>
          </p:txBody>
        </p:sp>
        <p:sp>
          <p:nvSpPr>
            <p:cNvPr id="9235" name="Text Box 13"/>
            <p:cNvSpPr txBox="1">
              <a:spLocks noChangeArrowheads="1"/>
            </p:cNvSpPr>
            <p:nvPr/>
          </p:nvSpPr>
          <p:spPr bwMode="auto">
            <a:xfrm>
              <a:off x="4651375" y="1123951"/>
              <a:ext cx="323850" cy="375395"/>
            </a:xfrm>
            <a:prstGeom prst="rect">
              <a:avLst/>
            </a:prstGeom>
            <a:noFill/>
            <a:ln w="9525">
              <a:noFill/>
              <a:miter lim="800000"/>
              <a:headEnd/>
              <a:tailEnd/>
            </a:ln>
          </p:spPr>
          <p:txBody>
            <a:bodyPr>
              <a:prstTxWarp prst="textNoShape">
                <a:avLst/>
              </a:prstTxWarp>
              <a:spAutoFit/>
            </a:bodyPr>
            <a:lstStyle/>
            <a:p>
              <a:pPr defTabSz="913227"/>
              <a:r>
                <a:rPr lang="en-US" sz="1400" b="1" dirty="0">
                  <a:solidFill>
                    <a:prstClr val="black"/>
                  </a:solidFill>
                  <a:ea typeface="Arial" charset="0"/>
                  <a:cs typeface="Arial" charset="0"/>
                </a:rPr>
                <a:t>0</a:t>
              </a:r>
            </a:p>
          </p:txBody>
        </p:sp>
        <p:sp>
          <p:nvSpPr>
            <p:cNvPr id="9236" name="Text Box 14"/>
            <p:cNvSpPr txBox="1">
              <a:spLocks noChangeArrowheads="1"/>
            </p:cNvSpPr>
            <p:nvPr/>
          </p:nvSpPr>
          <p:spPr bwMode="auto">
            <a:xfrm>
              <a:off x="5702300" y="1111250"/>
              <a:ext cx="311150" cy="375395"/>
            </a:xfrm>
            <a:prstGeom prst="rect">
              <a:avLst/>
            </a:prstGeom>
            <a:noFill/>
            <a:ln w="9525">
              <a:noFill/>
              <a:miter lim="800000"/>
              <a:headEnd/>
              <a:tailEnd/>
            </a:ln>
          </p:spPr>
          <p:txBody>
            <a:bodyPr>
              <a:prstTxWarp prst="textNoShape">
                <a:avLst/>
              </a:prstTxWarp>
              <a:spAutoFit/>
            </a:bodyPr>
            <a:lstStyle/>
            <a:p>
              <a:pPr defTabSz="913227"/>
              <a:r>
                <a:rPr lang="en-US" sz="1400" b="1" dirty="0">
                  <a:solidFill>
                    <a:prstClr val="black"/>
                  </a:solidFill>
                  <a:ea typeface="Arial" charset="0"/>
                  <a:cs typeface="Arial" charset="0"/>
                </a:rPr>
                <a:t>5</a:t>
              </a:r>
            </a:p>
          </p:txBody>
        </p:sp>
        <p:sp>
          <p:nvSpPr>
            <p:cNvPr id="9237" name="Text Box 15"/>
            <p:cNvSpPr txBox="1">
              <a:spLocks noChangeArrowheads="1"/>
            </p:cNvSpPr>
            <p:nvPr/>
          </p:nvSpPr>
          <p:spPr bwMode="auto">
            <a:xfrm>
              <a:off x="2171699" y="1122363"/>
              <a:ext cx="610779" cy="375395"/>
            </a:xfrm>
            <a:prstGeom prst="rect">
              <a:avLst/>
            </a:prstGeom>
            <a:noFill/>
            <a:ln w="9525">
              <a:noFill/>
              <a:miter lim="800000"/>
              <a:headEnd/>
              <a:tailEnd/>
            </a:ln>
          </p:spPr>
          <p:txBody>
            <a:bodyPr wrap="square">
              <a:prstTxWarp prst="textNoShape">
                <a:avLst/>
              </a:prstTxWarp>
              <a:spAutoFit/>
            </a:bodyPr>
            <a:lstStyle/>
            <a:p>
              <a:pPr defTabSz="913227"/>
              <a:r>
                <a:rPr lang="en-US" sz="1400" b="1" dirty="0">
                  <a:solidFill>
                    <a:prstClr val="black"/>
                  </a:solidFill>
                  <a:ea typeface="Arial" charset="0"/>
                  <a:cs typeface="Arial" charset="0"/>
                </a:rPr>
                <a:t>–10</a:t>
              </a:r>
            </a:p>
          </p:txBody>
        </p:sp>
        <p:sp>
          <p:nvSpPr>
            <p:cNvPr id="9238" name="Text Box 16"/>
            <p:cNvSpPr txBox="1">
              <a:spLocks noChangeArrowheads="1"/>
            </p:cNvSpPr>
            <p:nvPr/>
          </p:nvSpPr>
          <p:spPr bwMode="auto">
            <a:xfrm>
              <a:off x="3421062" y="1122363"/>
              <a:ext cx="540338" cy="375395"/>
            </a:xfrm>
            <a:prstGeom prst="rect">
              <a:avLst/>
            </a:prstGeom>
            <a:noFill/>
            <a:ln w="9525">
              <a:noFill/>
              <a:miter lim="800000"/>
              <a:headEnd/>
              <a:tailEnd/>
            </a:ln>
          </p:spPr>
          <p:txBody>
            <a:bodyPr wrap="square">
              <a:prstTxWarp prst="textNoShape">
                <a:avLst/>
              </a:prstTxWarp>
              <a:spAutoFit/>
            </a:bodyPr>
            <a:lstStyle/>
            <a:p>
              <a:pPr defTabSz="913227"/>
              <a:r>
                <a:rPr lang="en-US" sz="1400" b="1" dirty="0">
                  <a:solidFill>
                    <a:prstClr val="black"/>
                  </a:solidFill>
                  <a:ea typeface="Arial" charset="0"/>
                  <a:cs typeface="Arial" charset="0"/>
                </a:rPr>
                <a:t>–5</a:t>
              </a:r>
            </a:p>
          </p:txBody>
        </p:sp>
        <p:sp>
          <p:nvSpPr>
            <p:cNvPr id="9239" name="Text Box 17"/>
            <p:cNvSpPr txBox="1">
              <a:spLocks noChangeArrowheads="1"/>
            </p:cNvSpPr>
            <p:nvPr/>
          </p:nvSpPr>
          <p:spPr bwMode="auto">
            <a:xfrm>
              <a:off x="6819900" y="1098552"/>
              <a:ext cx="537753" cy="375395"/>
            </a:xfrm>
            <a:prstGeom prst="rect">
              <a:avLst/>
            </a:prstGeom>
            <a:noFill/>
            <a:ln w="9525">
              <a:noFill/>
              <a:miter lim="800000"/>
              <a:headEnd/>
              <a:tailEnd/>
            </a:ln>
          </p:spPr>
          <p:txBody>
            <a:bodyPr wrap="square">
              <a:prstTxWarp prst="textNoShape">
                <a:avLst/>
              </a:prstTxWarp>
              <a:spAutoFit/>
            </a:bodyPr>
            <a:lstStyle/>
            <a:p>
              <a:pPr defTabSz="913227"/>
              <a:r>
                <a:rPr lang="en-US" sz="1400" b="1" dirty="0">
                  <a:solidFill>
                    <a:prstClr val="black"/>
                  </a:solidFill>
                  <a:ea typeface="Arial" charset="0"/>
                  <a:cs typeface="Arial" charset="0"/>
                </a:rPr>
                <a:t>10</a:t>
              </a:r>
            </a:p>
          </p:txBody>
        </p:sp>
        <p:sp>
          <p:nvSpPr>
            <p:cNvPr id="9240" name="Text Box 18"/>
            <p:cNvSpPr txBox="1">
              <a:spLocks noChangeArrowheads="1"/>
            </p:cNvSpPr>
            <p:nvPr/>
          </p:nvSpPr>
          <p:spPr bwMode="auto">
            <a:xfrm>
              <a:off x="7900988" y="1111250"/>
              <a:ext cx="544654" cy="375395"/>
            </a:xfrm>
            <a:prstGeom prst="rect">
              <a:avLst/>
            </a:prstGeom>
            <a:noFill/>
            <a:ln w="9525">
              <a:noFill/>
              <a:miter lim="800000"/>
              <a:headEnd/>
              <a:tailEnd/>
            </a:ln>
          </p:spPr>
          <p:txBody>
            <a:bodyPr wrap="square">
              <a:prstTxWarp prst="textNoShape">
                <a:avLst/>
              </a:prstTxWarp>
              <a:spAutoFit/>
            </a:bodyPr>
            <a:lstStyle/>
            <a:p>
              <a:pPr defTabSz="913227"/>
              <a:r>
                <a:rPr lang="en-US" sz="1400" b="1" dirty="0">
                  <a:solidFill>
                    <a:prstClr val="black"/>
                  </a:solidFill>
                  <a:ea typeface="Arial" charset="0"/>
                  <a:cs typeface="Arial" charset="0"/>
                </a:rPr>
                <a:t>15</a:t>
              </a:r>
            </a:p>
          </p:txBody>
        </p:sp>
        <p:sp>
          <p:nvSpPr>
            <p:cNvPr id="9241" name="Text Box 19"/>
            <p:cNvSpPr txBox="1">
              <a:spLocks noChangeArrowheads="1"/>
            </p:cNvSpPr>
            <p:nvPr/>
          </p:nvSpPr>
          <p:spPr bwMode="invGray">
            <a:xfrm>
              <a:off x="1501775" y="5634036"/>
              <a:ext cx="2117725" cy="37539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prstTxWarp prst="textNoShape">
                <a:avLst/>
              </a:prstTxWarp>
              <a:spAutoFit/>
            </a:bodyPr>
            <a:lstStyle/>
            <a:p>
              <a:pPr algn="ctr" defTabSz="913227"/>
              <a:r>
                <a:rPr lang="en-US" sz="1400" b="1" dirty="0">
                  <a:solidFill>
                    <a:srgbClr val="FFFFFF"/>
                  </a:solidFill>
                  <a:ea typeface="Arial" charset="0"/>
                  <a:cs typeface="Arial" charset="0"/>
                </a:rPr>
                <a:t>Prediabetes</a:t>
              </a:r>
            </a:p>
          </p:txBody>
        </p:sp>
        <p:sp>
          <p:nvSpPr>
            <p:cNvPr id="9242" name="Text Box 20"/>
            <p:cNvSpPr txBox="1">
              <a:spLocks noChangeArrowheads="1"/>
            </p:cNvSpPr>
            <p:nvPr/>
          </p:nvSpPr>
          <p:spPr bwMode="auto">
            <a:xfrm>
              <a:off x="3132138" y="1506538"/>
              <a:ext cx="1000125" cy="375395"/>
            </a:xfrm>
            <a:prstGeom prst="rect">
              <a:avLst/>
            </a:prstGeom>
            <a:noFill/>
            <a:ln w="9525">
              <a:noFill/>
              <a:miter lim="800000"/>
              <a:headEnd/>
              <a:tailEnd/>
            </a:ln>
          </p:spPr>
          <p:txBody>
            <a:bodyPr>
              <a:prstTxWarp prst="textNoShape">
                <a:avLst/>
              </a:prstTxWarp>
              <a:spAutoFit/>
            </a:bodyPr>
            <a:lstStyle/>
            <a:p>
              <a:pPr defTabSz="913227"/>
              <a:r>
                <a:rPr lang="en-US" sz="1400" b="1" dirty="0">
                  <a:solidFill>
                    <a:prstClr val="black"/>
                  </a:solidFill>
                  <a:ea typeface="Arial" charset="0"/>
                  <a:cs typeface="Arial" charset="0"/>
                </a:rPr>
                <a:t>Onset</a:t>
              </a:r>
            </a:p>
          </p:txBody>
        </p:sp>
        <p:sp>
          <p:nvSpPr>
            <p:cNvPr id="9243" name="Text Box 21"/>
            <p:cNvSpPr txBox="1">
              <a:spLocks noChangeArrowheads="1"/>
            </p:cNvSpPr>
            <p:nvPr/>
          </p:nvSpPr>
          <p:spPr bwMode="auto">
            <a:xfrm>
              <a:off x="4224338" y="1509713"/>
              <a:ext cx="1398586" cy="375395"/>
            </a:xfrm>
            <a:prstGeom prst="rect">
              <a:avLst/>
            </a:prstGeom>
            <a:noFill/>
            <a:ln w="9525">
              <a:noFill/>
              <a:miter lim="800000"/>
              <a:headEnd/>
              <a:tailEnd/>
            </a:ln>
          </p:spPr>
          <p:txBody>
            <a:bodyPr>
              <a:prstTxWarp prst="textNoShape">
                <a:avLst/>
              </a:prstTxWarp>
              <a:spAutoFit/>
            </a:bodyPr>
            <a:lstStyle/>
            <a:p>
              <a:pPr defTabSz="913227"/>
              <a:r>
                <a:rPr lang="en-US" sz="1400" b="1" dirty="0">
                  <a:solidFill>
                    <a:prstClr val="black"/>
                  </a:solidFill>
                  <a:ea typeface="Arial" charset="0"/>
                  <a:cs typeface="Arial" charset="0"/>
                </a:rPr>
                <a:t>Diagnosis</a:t>
              </a:r>
            </a:p>
          </p:txBody>
        </p:sp>
        <p:grpSp>
          <p:nvGrpSpPr>
            <p:cNvPr id="4" name="Group 22"/>
            <p:cNvGrpSpPr>
              <a:grpSpLocks/>
            </p:cNvGrpSpPr>
            <p:nvPr/>
          </p:nvGrpSpPr>
          <p:grpSpPr bwMode="auto">
            <a:xfrm>
              <a:off x="-169863" y="2365376"/>
              <a:ext cx="8232776" cy="2333627"/>
              <a:chOff x="-107" y="1589"/>
              <a:chExt cx="5186" cy="1470"/>
            </a:xfrm>
          </p:grpSpPr>
          <p:sp>
            <p:nvSpPr>
              <p:cNvPr id="90135" name="Text Box 23"/>
              <p:cNvSpPr txBox="1">
                <a:spLocks noChangeArrowheads="1"/>
              </p:cNvSpPr>
              <p:nvPr/>
            </p:nvSpPr>
            <p:spPr bwMode="gray">
              <a:xfrm>
                <a:off x="-107" y="2823"/>
                <a:ext cx="1643" cy="236"/>
              </a:xfrm>
              <a:prstGeom prst="rect">
                <a:avLst/>
              </a:prstGeom>
              <a:noFill/>
              <a:ln w="12700">
                <a:noFill/>
                <a:miter lim="800000"/>
                <a:headEnd/>
                <a:tailEnd/>
              </a:ln>
              <a:effectLst/>
            </p:spPr>
            <p:txBody>
              <a:bodyPr wrap="square" lIns="91430" tIns="45715" rIns="91430" bIns="45715">
                <a:prstTxWarp prst="textNoShape">
                  <a:avLst/>
                </a:prstTxWarp>
                <a:spAutoFit/>
              </a:bodyPr>
              <a:lstStyle/>
              <a:p>
                <a:pPr algn="r" defTabSz="913227" eaLnBrk="0" hangingPunct="0">
                  <a:spcBef>
                    <a:spcPct val="100000"/>
                  </a:spcBef>
                </a:pPr>
                <a:r>
                  <a:rPr lang="en-US" sz="1400" b="1" dirty="0">
                    <a:solidFill>
                      <a:srgbClr val="604878"/>
                    </a:solidFill>
                    <a:ea typeface="Arial" charset="0"/>
                    <a:cs typeface="Arial" charset="0"/>
                  </a:rPr>
                  <a:t>Postprandial glucose</a:t>
                </a:r>
                <a:endParaRPr lang="en-US" sz="1400" b="1" dirty="0">
                  <a:solidFill>
                    <a:srgbClr val="604878"/>
                  </a:solidFill>
                  <a:effectLst>
                    <a:outerShdw blurRad="38100" dist="38100" dir="2700000" algn="tl">
                      <a:srgbClr val="DDDDDD"/>
                    </a:outerShdw>
                  </a:effectLst>
                  <a:ea typeface="Arial" charset="0"/>
                  <a:cs typeface="Arial" charset="0"/>
                </a:endParaRPr>
              </a:p>
            </p:txBody>
          </p:sp>
          <p:sp>
            <p:nvSpPr>
              <p:cNvPr id="90136" name="Freeform 24"/>
              <p:cNvSpPr>
                <a:spLocks/>
              </p:cNvSpPr>
              <p:nvPr/>
            </p:nvSpPr>
            <p:spPr bwMode="gray">
              <a:xfrm>
                <a:off x="1556" y="1589"/>
                <a:ext cx="3523" cy="1463"/>
              </a:xfrm>
              <a:custGeom>
                <a:avLst/>
                <a:gdLst/>
                <a:ahLst/>
                <a:cxnLst>
                  <a:cxn ang="0">
                    <a:pos x="0" y="1056"/>
                  </a:cxn>
                  <a:cxn ang="0">
                    <a:pos x="624" y="1008"/>
                  </a:cxn>
                  <a:cxn ang="0">
                    <a:pos x="1584" y="672"/>
                  </a:cxn>
                  <a:cxn ang="0">
                    <a:pos x="3024" y="0"/>
                  </a:cxn>
                </a:cxnLst>
                <a:rect l="0" t="0" r="r" b="b"/>
                <a:pathLst>
                  <a:path w="3024" h="1072">
                    <a:moveTo>
                      <a:pt x="0" y="1056"/>
                    </a:moveTo>
                    <a:cubicBezTo>
                      <a:pt x="180" y="1064"/>
                      <a:pt x="360" y="1072"/>
                      <a:pt x="624" y="1008"/>
                    </a:cubicBezTo>
                    <a:cubicBezTo>
                      <a:pt x="888" y="944"/>
                      <a:pt x="1184" y="840"/>
                      <a:pt x="1584" y="672"/>
                    </a:cubicBezTo>
                    <a:cubicBezTo>
                      <a:pt x="1984" y="504"/>
                      <a:pt x="2784" y="112"/>
                      <a:pt x="3024" y="0"/>
                    </a:cubicBezTo>
                  </a:path>
                </a:pathLst>
              </a:custGeom>
              <a:noFill/>
              <a:ln w="57150" cap="flat" cmpd="sng">
                <a:solidFill>
                  <a:schemeClr val="accent5"/>
                </a:solidFill>
                <a:prstDash val="solid"/>
                <a:round/>
                <a:headEnd type="none" w="med" len="med"/>
                <a:tailEnd type="none" w="med" len="med"/>
              </a:ln>
              <a:effectLst/>
            </p:spPr>
            <p:txBody>
              <a:bodyPr>
                <a:prstTxWarp prst="textNoShape">
                  <a:avLst/>
                </a:prstTxWarp>
              </a:bodyPr>
              <a:lstStyle/>
              <a:p>
                <a:pPr defTabSz="913227">
                  <a:defRPr/>
                </a:pPr>
                <a:endParaRPr lang="en-US" sz="1400" b="1" dirty="0">
                  <a:solidFill>
                    <a:srgbClr val="FFFFFF"/>
                  </a:solidFill>
                </a:endParaRPr>
              </a:p>
            </p:txBody>
          </p:sp>
        </p:grpSp>
        <p:grpSp>
          <p:nvGrpSpPr>
            <p:cNvPr id="5" name="Group 25"/>
            <p:cNvGrpSpPr>
              <a:grpSpLocks/>
            </p:cNvGrpSpPr>
            <p:nvPr/>
          </p:nvGrpSpPr>
          <p:grpSpPr bwMode="auto">
            <a:xfrm>
              <a:off x="2532063" y="5210175"/>
              <a:ext cx="6421437" cy="427038"/>
              <a:chOff x="1794" y="3381"/>
              <a:chExt cx="4551" cy="269"/>
            </a:xfrm>
          </p:grpSpPr>
          <p:sp>
            <p:nvSpPr>
              <p:cNvPr id="9259" name="Text Box 26"/>
              <p:cNvSpPr txBox="1">
                <a:spLocks noChangeArrowheads="1"/>
              </p:cNvSpPr>
              <p:nvPr/>
            </p:nvSpPr>
            <p:spPr bwMode="gray">
              <a:xfrm>
                <a:off x="1794" y="3396"/>
                <a:ext cx="4551" cy="23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lgn="ctr" defTabSz="913227"/>
                <a:endParaRPr sz="1400" b="1" noProof="1">
                  <a:solidFill>
                    <a:prstClr val="white"/>
                  </a:solidFill>
                  <a:ea typeface="Arial" charset="0"/>
                  <a:cs typeface="Arial" charset="0"/>
                </a:endParaRPr>
              </a:p>
            </p:txBody>
          </p:sp>
          <p:sp>
            <p:nvSpPr>
              <p:cNvPr id="9260" name="Text Box 27"/>
              <p:cNvSpPr txBox="1">
                <a:spLocks noChangeArrowheads="1"/>
              </p:cNvSpPr>
              <p:nvPr/>
            </p:nvSpPr>
            <p:spPr bwMode="auto">
              <a:xfrm>
                <a:off x="2924" y="3381"/>
                <a:ext cx="3075" cy="269"/>
              </a:xfrm>
              <a:prstGeom prst="rect">
                <a:avLst/>
              </a:prstGeom>
              <a:noFill/>
              <a:ln w="9525">
                <a:noFill/>
                <a:miter lim="800000"/>
                <a:headEnd/>
                <a:tailEnd/>
              </a:ln>
            </p:spPr>
            <p:txBody>
              <a:bodyPr>
                <a:prstTxWarp prst="textNoShape">
                  <a:avLst/>
                </a:prstTxWarp>
              </a:bodyPr>
              <a:lstStyle/>
              <a:p>
                <a:pPr algn="ctr" defTabSz="913227">
                  <a:spcBef>
                    <a:spcPct val="50000"/>
                  </a:spcBef>
                </a:pPr>
                <a:r>
                  <a:rPr lang="en-US" sz="1400" b="1" dirty="0">
                    <a:solidFill>
                      <a:prstClr val="white"/>
                    </a:solidFill>
                    <a:ea typeface="Arial" charset="0"/>
                    <a:cs typeface="Arial" charset="0"/>
                  </a:rPr>
                  <a:t>Macrovascular complications</a:t>
                </a:r>
              </a:p>
            </p:txBody>
          </p:sp>
        </p:grpSp>
        <p:sp>
          <p:nvSpPr>
            <p:cNvPr id="9257" name="Text Box 30"/>
            <p:cNvSpPr txBox="1">
              <a:spLocks noChangeArrowheads="1"/>
            </p:cNvSpPr>
            <p:nvPr/>
          </p:nvSpPr>
          <p:spPr bwMode="gray">
            <a:xfrm>
              <a:off x="3732213" y="4814887"/>
              <a:ext cx="5222875" cy="3753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defPPr>
                <a:defRPr lang="en-US"/>
              </a:defPPr>
              <a:lvl1pPr algn="ctr">
                <a:defRPr sz="1600" b="1">
                  <a:solidFill>
                    <a:srgbClr val="FFFFFF"/>
                  </a:solidFill>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227"/>
              <a:r>
                <a:rPr lang="en-US" sz="1400" noProof="1">
                  <a:solidFill>
                    <a:prstClr val="black"/>
                  </a:solidFill>
                </a:rPr>
                <a:t>Microvascular complications</a:t>
              </a:r>
            </a:p>
          </p:txBody>
        </p:sp>
        <p:grpSp>
          <p:nvGrpSpPr>
            <p:cNvPr id="6" name="Group 33"/>
            <p:cNvGrpSpPr>
              <a:grpSpLocks/>
            </p:cNvGrpSpPr>
            <p:nvPr/>
          </p:nvGrpSpPr>
          <p:grpSpPr bwMode="auto">
            <a:xfrm>
              <a:off x="320675" y="2312987"/>
              <a:ext cx="7766050" cy="990599"/>
              <a:chOff x="227" y="1556"/>
              <a:chExt cx="5504" cy="624"/>
            </a:xfrm>
          </p:grpSpPr>
          <p:sp>
            <p:nvSpPr>
              <p:cNvPr id="90146" name="Freeform 34"/>
              <p:cNvSpPr>
                <a:spLocks/>
              </p:cNvSpPr>
              <p:nvPr/>
            </p:nvSpPr>
            <p:spPr bwMode="black">
              <a:xfrm>
                <a:off x="1732" y="1556"/>
                <a:ext cx="3999" cy="606"/>
              </a:xfrm>
              <a:custGeom>
                <a:avLst/>
                <a:gdLst/>
                <a:ahLst/>
                <a:cxnLst>
                  <a:cxn ang="0">
                    <a:pos x="0" y="608"/>
                  </a:cxn>
                  <a:cxn ang="0">
                    <a:pos x="847" y="287"/>
                  </a:cxn>
                  <a:cxn ang="0">
                    <a:pos x="1530" y="73"/>
                  </a:cxn>
                  <a:cxn ang="0">
                    <a:pos x="2419" y="7"/>
                  </a:cxn>
                  <a:cxn ang="0">
                    <a:pos x="3999" y="32"/>
                  </a:cxn>
                </a:cxnLst>
                <a:rect l="0" t="0" r="r" b="b"/>
                <a:pathLst>
                  <a:path w="3999" h="608">
                    <a:moveTo>
                      <a:pt x="0" y="608"/>
                    </a:moveTo>
                    <a:cubicBezTo>
                      <a:pt x="296" y="492"/>
                      <a:pt x="592" y="376"/>
                      <a:pt x="847" y="287"/>
                    </a:cubicBezTo>
                    <a:cubicBezTo>
                      <a:pt x="1102" y="198"/>
                      <a:pt x="1268" y="120"/>
                      <a:pt x="1530" y="73"/>
                    </a:cubicBezTo>
                    <a:cubicBezTo>
                      <a:pt x="1792" y="26"/>
                      <a:pt x="2008" y="14"/>
                      <a:pt x="2419" y="7"/>
                    </a:cubicBezTo>
                    <a:cubicBezTo>
                      <a:pt x="2830" y="0"/>
                      <a:pt x="3736" y="28"/>
                      <a:pt x="3999" y="32"/>
                    </a:cubicBezTo>
                  </a:path>
                </a:pathLst>
              </a:custGeom>
              <a:noFill/>
              <a:ln w="57150" cap="flat" cmpd="sng">
                <a:solidFill>
                  <a:schemeClr val="accent1"/>
                </a:solidFill>
                <a:prstDash val="solid"/>
                <a:round/>
                <a:headEnd type="none" w="med" len="med"/>
                <a:tailEnd type="none" w="med" len="med"/>
              </a:ln>
              <a:effectLst/>
            </p:spPr>
            <p:txBody>
              <a:bodyPr wrap="none" anchor="ctr">
                <a:prstTxWarp prst="textNoShape">
                  <a:avLst/>
                </a:prstTxWarp>
              </a:bodyPr>
              <a:lstStyle/>
              <a:p>
                <a:pPr defTabSz="913227">
                  <a:defRPr/>
                </a:pPr>
                <a:endParaRPr lang="en-US" sz="1400" b="1" dirty="0">
                  <a:solidFill>
                    <a:srgbClr val="FFFFFF"/>
                  </a:solidFill>
                </a:endParaRPr>
              </a:p>
            </p:txBody>
          </p:sp>
          <p:sp>
            <p:nvSpPr>
              <p:cNvPr id="9256" name="Text Box 35"/>
              <p:cNvSpPr txBox="1">
                <a:spLocks noChangeArrowheads="1"/>
              </p:cNvSpPr>
              <p:nvPr/>
            </p:nvSpPr>
            <p:spPr bwMode="black">
              <a:xfrm>
                <a:off x="227" y="1944"/>
                <a:ext cx="1499" cy="236"/>
              </a:xfrm>
              <a:prstGeom prst="rect">
                <a:avLst/>
              </a:prstGeom>
              <a:noFill/>
              <a:ln w="12700">
                <a:noFill/>
                <a:miter lim="800000"/>
                <a:headEnd/>
                <a:tailEnd/>
              </a:ln>
            </p:spPr>
            <p:txBody>
              <a:bodyPr>
                <a:prstTxWarp prst="textNoShape">
                  <a:avLst/>
                </a:prstTxWarp>
                <a:spAutoFit/>
              </a:bodyPr>
              <a:lstStyle/>
              <a:p>
                <a:pPr algn="r" defTabSz="913227">
                  <a:spcBef>
                    <a:spcPct val="50000"/>
                  </a:spcBef>
                </a:pPr>
                <a:r>
                  <a:rPr lang="en-US" sz="1400" b="1" dirty="0">
                    <a:solidFill>
                      <a:srgbClr val="F07F09"/>
                    </a:solidFill>
                    <a:ea typeface="Arial" charset="0"/>
                    <a:cs typeface="Arial" charset="0"/>
                  </a:rPr>
                  <a:t>Insulin resistance</a:t>
                </a:r>
              </a:p>
            </p:txBody>
          </p:sp>
        </p:grpSp>
        <p:sp>
          <p:nvSpPr>
            <p:cNvPr id="9248" name="Text Box 36"/>
            <p:cNvSpPr txBox="1">
              <a:spLocks noChangeArrowheads="1"/>
            </p:cNvSpPr>
            <p:nvPr/>
          </p:nvSpPr>
          <p:spPr bwMode="auto">
            <a:xfrm>
              <a:off x="2419350" y="3116262"/>
              <a:ext cx="163513" cy="375395"/>
            </a:xfrm>
            <a:prstGeom prst="rect">
              <a:avLst/>
            </a:prstGeom>
            <a:noFill/>
            <a:ln w="9525">
              <a:noFill/>
              <a:miter lim="800000"/>
              <a:headEnd/>
              <a:tailEnd/>
            </a:ln>
          </p:spPr>
          <p:txBody>
            <a:bodyPr>
              <a:prstTxWarp prst="textNoShape">
                <a:avLst/>
              </a:prstTxWarp>
              <a:spAutoFit/>
            </a:bodyPr>
            <a:lstStyle/>
            <a:p>
              <a:pPr algn="r" defTabSz="913227"/>
              <a:endParaRPr sz="1400" b="1" noProof="1">
                <a:solidFill>
                  <a:srgbClr val="FBC93D"/>
                </a:solidFill>
                <a:ea typeface="Arial" charset="0"/>
                <a:cs typeface="Arial" charset="0"/>
              </a:endParaRPr>
            </a:p>
          </p:txBody>
        </p:sp>
        <p:grpSp>
          <p:nvGrpSpPr>
            <p:cNvPr id="7" name="Group 37"/>
            <p:cNvGrpSpPr>
              <a:grpSpLocks/>
            </p:cNvGrpSpPr>
            <p:nvPr/>
          </p:nvGrpSpPr>
          <p:grpSpPr bwMode="auto">
            <a:xfrm>
              <a:off x="434975" y="2655888"/>
              <a:ext cx="7662863" cy="989012"/>
              <a:chOff x="308" y="1772"/>
              <a:chExt cx="5431" cy="623"/>
            </a:xfrm>
          </p:grpSpPr>
          <p:sp>
            <p:nvSpPr>
              <p:cNvPr id="90150" name="Freeform 38"/>
              <p:cNvSpPr>
                <a:spLocks/>
              </p:cNvSpPr>
              <p:nvPr/>
            </p:nvSpPr>
            <p:spPr bwMode="black">
              <a:xfrm>
                <a:off x="1732" y="1772"/>
                <a:ext cx="4007" cy="623"/>
              </a:xfrm>
              <a:custGeom>
                <a:avLst/>
                <a:gdLst/>
                <a:ahLst/>
                <a:cxnLst>
                  <a:cxn ang="0">
                    <a:pos x="0" y="417"/>
                  </a:cxn>
                  <a:cxn ang="0">
                    <a:pos x="444" y="260"/>
                  </a:cxn>
                  <a:cxn ang="0">
                    <a:pos x="1209" y="38"/>
                  </a:cxn>
                  <a:cxn ang="0">
                    <a:pos x="1538" y="30"/>
                  </a:cxn>
                  <a:cxn ang="0">
                    <a:pos x="2040" y="170"/>
                  </a:cxn>
                  <a:cxn ang="0">
                    <a:pos x="4007" y="623"/>
                  </a:cxn>
                </a:cxnLst>
                <a:rect l="0" t="0" r="r" b="b"/>
                <a:pathLst>
                  <a:path w="4007" h="623">
                    <a:moveTo>
                      <a:pt x="0" y="417"/>
                    </a:moveTo>
                    <a:cubicBezTo>
                      <a:pt x="121" y="370"/>
                      <a:pt x="243" y="323"/>
                      <a:pt x="444" y="260"/>
                    </a:cubicBezTo>
                    <a:cubicBezTo>
                      <a:pt x="645" y="197"/>
                      <a:pt x="1027" y="76"/>
                      <a:pt x="1209" y="38"/>
                    </a:cubicBezTo>
                    <a:cubicBezTo>
                      <a:pt x="1391" y="0"/>
                      <a:pt x="1400" y="8"/>
                      <a:pt x="1538" y="30"/>
                    </a:cubicBezTo>
                    <a:cubicBezTo>
                      <a:pt x="1676" y="52"/>
                      <a:pt x="1629" y="71"/>
                      <a:pt x="2040" y="170"/>
                    </a:cubicBezTo>
                    <a:cubicBezTo>
                      <a:pt x="2451" y="269"/>
                      <a:pt x="3679" y="548"/>
                      <a:pt x="4007" y="623"/>
                    </a:cubicBezTo>
                  </a:path>
                </a:pathLst>
              </a:custGeom>
              <a:noFill/>
              <a:ln w="57150" cap="flat" cmpd="sng">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defTabSz="913227">
                  <a:defRPr/>
                </a:pPr>
                <a:endParaRPr lang="en-US" sz="1400" b="1" dirty="0">
                  <a:solidFill>
                    <a:srgbClr val="FFFFFF"/>
                  </a:solidFill>
                </a:endParaRPr>
              </a:p>
            </p:txBody>
          </p:sp>
          <p:sp>
            <p:nvSpPr>
              <p:cNvPr id="9254" name="Text Box 39"/>
              <p:cNvSpPr txBox="1">
                <a:spLocks noChangeArrowheads="1"/>
              </p:cNvSpPr>
              <p:nvPr/>
            </p:nvSpPr>
            <p:spPr bwMode="black">
              <a:xfrm>
                <a:off x="308" y="2156"/>
                <a:ext cx="1418" cy="236"/>
              </a:xfrm>
              <a:prstGeom prst="rect">
                <a:avLst/>
              </a:prstGeom>
              <a:noFill/>
              <a:ln w="12700">
                <a:noFill/>
                <a:miter lim="800000"/>
                <a:headEnd/>
                <a:tailEnd/>
              </a:ln>
            </p:spPr>
            <p:txBody>
              <a:bodyPr>
                <a:prstTxWarp prst="textNoShape">
                  <a:avLst/>
                </a:prstTxWarp>
                <a:spAutoFit/>
              </a:bodyPr>
              <a:lstStyle/>
              <a:p>
                <a:pPr algn="r" defTabSz="913227">
                  <a:spcBef>
                    <a:spcPct val="50000"/>
                  </a:spcBef>
                </a:pPr>
                <a:r>
                  <a:rPr lang="en-US" sz="1400" b="1" dirty="0">
                    <a:solidFill>
                      <a:srgbClr val="9F2936">
                        <a:lumMod val="75000"/>
                      </a:srgbClr>
                    </a:solidFill>
                    <a:ea typeface="Arial" charset="0"/>
                    <a:cs typeface="Arial" charset="0"/>
                  </a:rPr>
                  <a:t>Insulin secretion</a:t>
                </a:r>
              </a:p>
            </p:txBody>
          </p:sp>
        </p:grpSp>
        <p:grpSp>
          <p:nvGrpSpPr>
            <p:cNvPr id="8" name="Group 40"/>
            <p:cNvGrpSpPr>
              <a:grpSpLocks/>
            </p:cNvGrpSpPr>
            <p:nvPr/>
          </p:nvGrpSpPr>
          <p:grpSpPr bwMode="auto">
            <a:xfrm>
              <a:off x="698500" y="2163091"/>
              <a:ext cx="7373938" cy="1612872"/>
              <a:chOff x="497" y="1461"/>
              <a:chExt cx="5161" cy="998"/>
            </a:xfrm>
          </p:grpSpPr>
          <p:sp>
            <p:nvSpPr>
              <p:cNvPr id="90153" name="Line 41"/>
              <p:cNvSpPr>
                <a:spLocks noChangeShapeType="1"/>
              </p:cNvSpPr>
              <p:nvPr/>
            </p:nvSpPr>
            <p:spPr bwMode="black">
              <a:xfrm>
                <a:off x="1710" y="1555"/>
                <a:ext cx="3948" cy="904"/>
              </a:xfrm>
              <a:prstGeom prst="line">
                <a:avLst/>
              </a:prstGeom>
              <a:noFill/>
              <a:ln w="50800">
                <a:solidFill>
                  <a:schemeClr val="accent2"/>
                </a:solidFill>
                <a:round/>
                <a:headEnd/>
                <a:tailEnd/>
              </a:ln>
              <a:effectLst/>
            </p:spPr>
            <p:txBody>
              <a:bodyPr>
                <a:prstTxWarp prst="textNoShape">
                  <a:avLst/>
                </a:prstTxWarp>
                <a:spAutoFit/>
              </a:bodyPr>
              <a:lstStyle/>
              <a:p>
                <a:pPr defTabSz="913227">
                  <a:defRPr/>
                </a:pPr>
                <a:endParaRPr lang="en-US" sz="1400" b="1" dirty="0">
                  <a:solidFill>
                    <a:srgbClr val="FFFFFF"/>
                  </a:solidFill>
                </a:endParaRPr>
              </a:p>
            </p:txBody>
          </p:sp>
          <p:sp>
            <p:nvSpPr>
              <p:cNvPr id="9252" name="Rectangle 42"/>
              <p:cNvSpPr>
                <a:spLocks noChangeArrowheads="1"/>
              </p:cNvSpPr>
              <p:nvPr/>
            </p:nvSpPr>
            <p:spPr bwMode="black">
              <a:xfrm>
                <a:off x="497" y="1461"/>
                <a:ext cx="1239" cy="232"/>
              </a:xfrm>
              <a:prstGeom prst="rect">
                <a:avLst/>
              </a:prstGeom>
              <a:noFill/>
              <a:ln w="12700">
                <a:noFill/>
                <a:miter lim="800000"/>
                <a:headEnd/>
                <a:tailEnd/>
              </a:ln>
            </p:spPr>
            <p:txBody>
              <a:bodyPr>
                <a:prstTxWarp prst="textNoShape">
                  <a:avLst/>
                </a:prstTxWarp>
                <a:spAutoFit/>
              </a:bodyPr>
              <a:lstStyle/>
              <a:p>
                <a:pPr algn="r" defTabSz="913227"/>
                <a:r>
                  <a:rPr lang="en-US" sz="1400" b="1" dirty="0">
                    <a:solidFill>
                      <a:srgbClr val="9F2936"/>
                    </a:solidFill>
                    <a:ea typeface="Arial" charset="0"/>
                    <a:cs typeface="Arial" charset="0"/>
                    <a:sym typeface="Symbol" charset="2"/>
                  </a:rPr>
                  <a:t>-Cell function</a:t>
                </a:r>
              </a:p>
            </p:txBody>
          </p:sp>
        </p:grpSp>
      </p:grpSp>
      <p:sp>
        <p:nvSpPr>
          <p:cNvPr id="90156" name="Rectangle 44"/>
          <p:cNvSpPr>
            <a:spLocks noChangeArrowheads="1"/>
          </p:cNvSpPr>
          <p:nvPr/>
        </p:nvSpPr>
        <p:spPr bwMode="auto">
          <a:xfrm>
            <a:off x="246063" y="136526"/>
            <a:ext cx="6284912" cy="758825"/>
          </a:xfrm>
          <a:prstGeom prst="rect">
            <a:avLst/>
          </a:prstGeom>
          <a:noFill/>
          <a:ln w="9525">
            <a:noFill/>
            <a:miter lim="800000"/>
            <a:headEnd/>
            <a:tailEnd/>
          </a:ln>
          <a:effectLst/>
        </p:spPr>
        <p:txBody>
          <a:bodyPr anchor="ctr">
            <a:prstTxWarp prst="textNoShape">
              <a:avLst/>
            </a:prstTxWarp>
          </a:bodyPr>
          <a:lstStyle/>
          <a:p>
            <a:pPr defTabSz="913227">
              <a:defRPr/>
            </a:pPr>
            <a:endParaRPr lang="en-US" sz="2800" b="1" dirty="0">
              <a:solidFill>
                <a:srgbClr val="FFFFFF"/>
              </a:solidFill>
              <a:latin typeface="Arial Narrow"/>
            </a:endParaRPr>
          </a:p>
        </p:txBody>
      </p:sp>
    </p:spTree>
    <p:extLst>
      <p:ext uri="{BB962C8B-B14F-4D97-AF65-F5344CB8AC3E}">
        <p14:creationId xmlns:p14="http://schemas.microsoft.com/office/powerpoint/2010/main" val="31944298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60648"/>
            <a:ext cx="8493120" cy="414764"/>
          </a:xfrm>
          <a:prstGeom prst="rect">
            <a:avLst/>
          </a:prstGeom>
          <a:noFill/>
          <a:ln w="9525">
            <a:noFill/>
            <a:round/>
            <a:headEnd/>
            <a:tailEnd/>
          </a:ln>
          <a:effectLst/>
        </p:spPr>
        <p:txBody>
          <a:bodyPr lIns="0" tIns="0" rIns="0" bIns="0"/>
          <a:lstStyle/>
          <a:p>
            <a:pPr algn="ctr" defTabSz="913227">
              <a:tabLst>
                <a:tab pos="655808" algn="l"/>
                <a:tab pos="1311612" algn="l"/>
                <a:tab pos="1967420" algn="l"/>
                <a:tab pos="2623229" algn="l"/>
                <a:tab pos="3279032" algn="l"/>
                <a:tab pos="3934845" algn="l"/>
                <a:tab pos="4590651" algn="l"/>
                <a:tab pos="5246460" algn="l"/>
                <a:tab pos="5902264" algn="l"/>
                <a:tab pos="6558072" algn="l"/>
                <a:tab pos="7213880" algn="l"/>
                <a:tab pos="7869685" algn="l"/>
              </a:tabLst>
            </a:pPr>
            <a:r>
              <a:rPr lang="en-GB" sz="2800" b="1" dirty="0">
                <a:solidFill>
                  <a:srgbClr val="FFFF00"/>
                </a:solidFill>
                <a:ea typeface="msgothic" charset="0"/>
                <a:cs typeface="msgothic" charset="0"/>
              </a:rPr>
              <a:t>The </a:t>
            </a:r>
            <a:r>
              <a:rPr lang="en-GB" sz="2800" b="1" dirty="0" smtClean="0">
                <a:solidFill>
                  <a:srgbClr val="FFFF00"/>
                </a:solidFill>
                <a:ea typeface="msgothic" charset="0"/>
                <a:cs typeface="msgothic" charset="0"/>
              </a:rPr>
              <a:t>Ominous </a:t>
            </a:r>
            <a:r>
              <a:rPr lang="en-GB" sz="2800" b="1" dirty="0">
                <a:solidFill>
                  <a:srgbClr val="FFFF00"/>
                </a:solidFill>
                <a:ea typeface="msgothic" charset="0"/>
                <a:cs typeface="msgothic" charset="0"/>
              </a:rPr>
              <a:t>O</a:t>
            </a:r>
            <a:r>
              <a:rPr lang="en-GB" sz="2800" b="1" dirty="0" smtClean="0">
                <a:solidFill>
                  <a:srgbClr val="FFFF00"/>
                </a:solidFill>
                <a:ea typeface="msgothic" charset="0"/>
                <a:cs typeface="msgothic" charset="0"/>
              </a:rPr>
              <a:t>ctet</a:t>
            </a:r>
            <a:r>
              <a:rPr lang="en-GB" sz="1500" b="1" dirty="0">
                <a:solidFill>
                  <a:srgbClr val="000000"/>
                </a:solidFill>
                <a:ea typeface="msgothic" charset="0"/>
                <a:cs typeface="msgothic" charset="0"/>
              </a:rPr>
              <a:t>. </a:t>
            </a:r>
          </a:p>
        </p:txBody>
      </p:sp>
      <p:pic>
        <p:nvPicPr>
          <p:cNvPr id="3074" name="Picture 2"/>
          <p:cNvPicPr>
            <a:picLocks noChangeAspect="1" noChangeArrowheads="1"/>
          </p:cNvPicPr>
          <p:nvPr/>
        </p:nvPicPr>
        <p:blipFill>
          <a:blip r:embed="rId3"/>
          <a:srcRect/>
          <a:stretch>
            <a:fillRect/>
          </a:stretch>
        </p:blipFill>
        <p:spPr bwMode="auto">
          <a:xfrm>
            <a:off x="7315202" y="6263226"/>
            <a:ext cx="1553760" cy="430605"/>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52400" y="807958"/>
            <a:ext cx="8745832" cy="5364244"/>
          </a:xfrm>
          <a:prstGeom prst="rect">
            <a:avLst/>
          </a:prstGeom>
          <a:noFill/>
          <a:ln w="9525">
            <a:noFill/>
            <a:round/>
            <a:headEnd/>
            <a:tailEnd/>
          </a:ln>
          <a:effectLst/>
        </p:spPr>
      </p:pic>
      <p:sp>
        <p:nvSpPr>
          <p:cNvPr id="3076" name="Text Box 4"/>
          <p:cNvSpPr txBox="1">
            <a:spLocks noChangeArrowheads="1"/>
          </p:cNvSpPr>
          <p:nvPr/>
        </p:nvSpPr>
        <p:spPr bwMode="auto">
          <a:xfrm>
            <a:off x="671040" y="6321337"/>
            <a:ext cx="3918240" cy="231864"/>
          </a:xfrm>
          <a:prstGeom prst="rect">
            <a:avLst/>
          </a:prstGeom>
          <a:noFill/>
          <a:ln w="9525">
            <a:noFill/>
            <a:round/>
            <a:headEnd/>
            <a:tailEnd/>
          </a:ln>
          <a:effectLst/>
        </p:spPr>
        <p:txBody>
          <a:bodyPr lIns="0" tIns="0" rIns="0" bIns="0"/>
          <a:lstStyle/>
          <a:p>
            <a:pPr defTabSz="913227">
              <a:tabLst>
                <a:tab pos="655808" algn="l"/>
                <a:tab pos="1311612" algn="l"/>
                <a:tab pos="1967420" algn="l"/>
                <a:tab pos="2623229" algn="l"/>
                <a:tab pos="3279032" algn="l"/>
              </a:tabLst>
            </a:pPr>
            <a:r>
              <a:rPr lang="en-GB" sz="1100" b="1" dirty="0">
                <a:solidFill>
                  <a:srgbClr val="FFFFFF"/>
                </a:solidFill>
                <a:ea typeface="msgothic" charset="0"/>
                <a:cs typeface="msgothic" charset="0"/>
              </a:rPr>
              <a:t>Ralph A. </a:t>
            </a:r>
            <a:r>
              <a:rPr lang="en-GB" sz="1100" b="1" dirty="0" err="1">
                <a:solidFill>
                  <a:srgbClr val="FFFFFF"/>
                </a:solidFill>
                <a:ea typeface="msgothic" charset="0"/>
                <a:cs typeface="msgothic" charset="0"/>
              </a:rPr>
              <a:t>DeFronzo</a:t>
            </a:r>
            <a:r>
              <a:rPr lang="en-GB" sz="1100" b="1" dirty="0">
                <a:solidFill>
                  <a:srgbClr val="FFFFFF"/>
                </a:solidFill>
                <a:ea typeface="msgothic" charset="0"/>
                <a:cs typeface="msgothic" charset="0"/>
              </a:rPr>
              <a:t> Diabetes 2009;58:773-795</a:t>
            </a:r>
          </a:p>
        </p:txBody>
      </p:sp>
      <p:sp>
        <p:nvSpPr>
          <p:cNvPr id="3077" name="Text Box 5"/>
          <p:cNvSpPr txBox="1">
            <a:spLocks noChangeArrowheads="1"/>
          </p:cNvSpPr>
          <p:nvPr/>
        </p:nvSpPr>
        <p:spPr bwMode="auto">
          <a:xfrm>
            <a:off x="97920" y="6613179"/>
            <a:ext cx="4930560" cy="3470764"/>
          </a:xfrm>
          <a:prstGeom prst="rect">
            <a:avLst/>
          </a:prstGeom>
          <a:noFill/>
          <a:ln w="9525">
            <a:noFill/>
            <a:round/>
            <a:headEnd/>
            <a:tailEnd/>
          </a:ln>
          <a:effectLst/>
        </p:spPr>
        <p:txBody>
          <a:bodyPr lIns="0" tIns="0" rIns="0" bIns="0"/>
          <a:lstStyle/>
          <a:p>
            <a:pPr marL="77661" indent="-77661" defTabSz="913227">
              <a:tabLst>
                <a:tab pos="655808" algn="l"/>
                <a:tab pos="1311612" algn="l"/>
                <a:tab pos="1967420" algn="l"/>
                <a:tab pos="2623229" algn="l"/>
                <a:tab pos="3279032" algn="l"/>
                <a:tab pos="3934845" algn="l"/>
                <a:tab pos="4590651" algn="l"/>
              </a:tabLst>
            </a:pPr>
            <a:r>
              <a:rPr lang="en-GB" sz="900" dirty="0">
                <a:solidFill>
                  <a:srgbClr val="FFFFFF"/>
                </a:solidFill>
                <a:ea typeface="msgothic" charset="0"/>
                <a:cs typeface="msgothic" charset="0"/>
              </a:rPr>
              <a:t>©2009 by American Diabetes Association</a:t>
            </a:r>
          </a:p>
        </p:txBody>
      </p:sp>
    </p:spTree>
    <p:extLst>
      <p:ext uri="{BB962C8B-B14F-4D97-AF65-F5344CB8AC3E}">
        <p14:creationId xmlns:p14="http://schemas.microsoft.com/office/powerpoint/2010/main" val="2997718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561959" cy="461665"/>
          </a:xfrm>
          <a:prstGeom prst="rect">
            <a:avLst/>
          </a:prstGeom>
          <a:noFill/>
        </p:spPr>
        <p:txBody>
          <a:bodyPr wrap="none" rtlCol="0">
            <a:spAutoFit/>
          </a:bodyPr>
          <a:lstStyle/>
          <a:p>
            <a:r>
              <a:rPr lang="en-US" sz="2400" b="1" dirty="0">
                <a:solidFill>
                  <a:srgbClr val="FFFF00"/>
                </a:solidFill>
              </a:rPr>
              <a:t>Common differences between type 1 and type 2 diabetes </a:t>
            </a:r>
          </a:p>
        </p:txBody>
      </p:sp>
      <p:graphicFrame>
        <p:nvGraphicFramePr>
          <p:cNvPr id="4" name="Table 3"/>
          <p:cNvGraphicFramePr>
            <a:graphicFrameLocks noGrp="1"/>
          </p:cNvGraphicFramePr>
          <p:nvPr>
            <p:extLst>
              <p:ext uri="{D42A27DB-BD31-4B8C-83A1-F6EECF244321}">
                <p14:modId xmlns:p14="http://schemas.microsoft.com/office/powerpoint/2010/main" val="3336946542"/>
              </p:ext>
            </p:extLst>
          </p:nvPr>
        </p:nvGraphicFramePr>
        <p:xfrm>
          <a:off x="304800" y="1412776"/>
          <a:ext cx="8639174" cy="4824538"/>
        </p:xfrm>
        <a:graphic>
          <a:graphicData uri="http://schemas.openxmlformats.org/drawingml/2006/table">
            <a:tbl>
              <a:tblPr/>
              <a:tblGrid>
                <a:gridCol w="4319587"/>
                <a:gridCol w="4319587"/>
              </a:tblGrid>
              <a:tr h="575404">
                <a:tc>
                  <a:txBody>
                    <a:bodyPr/>
                    <a:lstStyle/>
                    <a:p>
                      <a:pPr algn="ctr"/>
                      <a:r>
                        <a:rPr lang="en-US" sz="2000" b="1" dirty="0">
                          <a:solidFill>
                            <a:schemeClr val="bg1"/>
                          </a:solidFill>
                        </a:rPr>
                        <a:t>Type 1 Diabetes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000" b="1" dirty="0">
                          <a:solidFill>
                            <a:schemeClr val="bg1"/>
                          </a:solidFill>
                        </a:rPr>
                        <a:t>Type 2 Diabetes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1142">
                <a:tc>
                  <a:txBody>
                    <a:bodyPr/>
                    <a:lstStyle/>
                    <a:p>
                      <a:pPr algn="ctr"/>
                      <a:r>
                        <a:rPr lang="en-US" dirty="0">
                          <a:solidFill>
                            <a:schemeClr val="bg1"/>
                          </a:solidFill>
                        </a:rPr>
                        <a:t>Often diagnosed in childhood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Usually diagnosed in </a:t>
                      </a:r>
                      <a:r>
                        <a:rPr lang="en-US" dirty="0" smtClean="0">
                          <a:solidFill>
                            <a:schemeClr val="bg1"/>
                          </a:solidFill>
                        </a:rPr>
                        <a:t>adults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29498">
                <a:tc>
                  <a:txBody>
                    <a:bodyPr/>
                    <a:lstStyle/>
                    <a:p>
                      <a:pPr algn="ctr"/>
                      <a:r>
                        <a:rPr lang="en-US" dirty="0">
                          <a:solidFill>
                            <a:schemeClr val="bg1"/>
                          </a:solidFill>
                        </a:rPr>
                        <a:t>Not associated with </a:t>
                      </a:r>
                      <a:r>
                        <a:rPr lang="en-US" dirty="0" smtClean="0">
                          <a:solidFill>
                            <a:schemeClr val="bg1"/>
                          </a:solidFill>
                        </a:rPr>
                        <a:t>overweight / obesity</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Often associated with </a:t>
                      </a:r>
                      <a:r>
                        <a:rPr lang="en-US" dirty="0" smtClean="0">
                          <a:solidFill>
                            <a:schemeClr val="bg1"/>
                          </a:solidFill>
                        </a:rPr>
                        <a:t>overweight / obesity</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29498">
                <a:tc>
                  <a:txBody>
                    <a:bodyPr/>
                    <a:lstStyle/>
                    <a:p>
                      <a:pPr algn="ctr"/>
                      <a:r>
                        <a:rPr lang="en-US" dirty="0">
                          <a:solidFill>
                            <a:schemeClr val="bg1"/>
                          </a:solidFill>
                        </a:rPr>
                        <a:t>Often associated with higher than normal ketone levels at diagnosis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Often associated with </a:t>
                      </a:r>
                      <a:r>
                        <a:rPr lang="en-US" dirty="0" smtClean="0">
                          <a:solidFill>
                            <a:schemeClr val="bg1"/>
                          </a:solidFill>
                        </a:rPr>
                        <a:t>hypertension and/or dyslipidemia </a:t>
                      </a:r>
                      <a:r>
                        <a:rPr lang="en-US" dirty="0">
                          <a:solidFill>
                            <a:schemeClr val="bg1"/>
                          </a:solidFill>
                        </a:rPr>
                        <a:t>at diagnosis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29498">
                <a:tc>
                  <a:txBody>
                    <a:bodyPr/>
                    <a:lstStyle/>
                    <a:p>
                      <a:pPr algn="ctr"/>
                      <a:r>
                        <a:rPr lang="en-US">
                          <a:solidFill>
                            <a:schemeClr val="bg1"/>
                          </a:solidFill>
                        </a:rPr>
                        <a:t>Treated with insulin injections or insulin pump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Is usually treated initially </a:t>
                      </a:r>
                      <a:r>
                        <a:rPr lang="en-US" dirty="0" smtClean="0">
                          <a:solidFill>
                            <a:schemeClr val="bg1"/>
                          </a:solidFill>
                        </a:rPr>
                        <a:t>lifestyle changes or with oral medication</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29498">
                <a:tc>
                  <a:txBody>
                    <a:bodyPr/>
                    <a:lstStyle/>
                    <a:p>
                      <a:pPr algn="ctr"/>
                      <a:r>
                        <a:rPr lang="en-US">
                          <a:solidFill>
                            <a:schemeClr val="bg1"/>
                          </a:solidFill>
                        </a:rPr>
                        <a:t>Cannot be controlled without taking insulin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Sometimes possible to come off diabetes medication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5862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5621" y="678874"/>
            <a:ext cx="9172081" cy="5486400"/>
          </a:xfrm>
          <a:prstGeom prst="rect">
            <a:avLst/>
          </a:prstGeom>
          <a:noFill/>
          <a:ln w="9525">
            <a:noFill/>
            <a:miter lim="800000"/>
            <a:headEnd/>
            <a:tailEnd/>
          </a:ln>
          <a:effectLst/>
        </p:spPr>
      </p:pic>
      <p:sp>
        <p:nvSpPr>
          <p:cNvPr id="3" name="TextBox 2"/>
          <p:cNvSpPr txBox="1"/>
          <p:nvPr/>
        </p:nvSpPr>
        <p:spPr>
          <a:xfrm>
            <a:off x="360218" y="6567056"/>
            <a:ext cx="4932218" cy="276999"/>
          </a:xfrm>
          <a:prstGeom prst="rect">
            <a:avLst/>
          </a:prstGeom>
          <a:noFill/>
        </p:spPr>
        <p:txBody>
          <a:bodyPr wrap="square" rtlCol="0">
            <a:spAutoFit/>
          </a:bodyPr>
          <a:lstStyle/>
          <a:p>
            <a:r>
              <a:rPr lang="en-US" sz="1200" dirty="0" err="1" smtClean="0">
                <a:solidFill>
                  <a:prstClr val="black"/>
                </a:solidFill>
              </a:rPr>
              <a:t>Gudipaty</a:t>
            </a:r>
            <a:r>
              <a:rPr lang="en-US" sz="1200" dirty="0" smtClean="0">
                <a:solidFill>
                  <a:prstClr val="black"/>
                </a:solidFill>
              </a:rPr>
              <a:t> &amp; </a:t>
            </a:r>
            <a:r>
              <a:rPr lang="en-US" sz="1200" dirty="0" err="1" smtClean="0">
                <a:solidFill>
                  <a:prstClr val="black"/>
                </a:solidFill>
              </a:rPr>
              <a:t>Rickels</a:t>
            </a:r>
            <a:r>
              <a:rPr lang="en-US" sz="1200" dirty="0" smtClean="0">
                <a:solidFill>
                  <a:prstClr val="black"/>
                </a:solidFill>
              </a:rPr>
              <a:t>  </a:t>
            </a:r>
            <a:r>
              <a:rPr lang="en-US" sz="1200" dirty="0" err="1" smtClean="0">
                <a:solidFill>
                  <a:prstClr val="black"/>
                </a:solidFill>
              </a:rPr>
              <a:t>Pancreapedia</a:t>
            </a:r>
            <a:r>
              <a:rPr lang="en-US" sz="1200" dirty="0" smtClean="0">
                <a:solidFill>
                  <a:prstClr val="black"/>
                </a:solidFill>
              </a:rPr>
              <a:t>  Sep 1, 2015 [DOI: 10.3998/panc.2015.35]</a:t>
            </a:r>
            <a:endParaRPr lang="en-US" sz="1200" dirty="0">
              <a:solidFill>
                <a:prstClr val="black"/>
              </a:solidFill>
            </a:endParaRPr>
          </a:p>
        </p:txBody>
      </p:sp>
    </p:spTree>
    <p:extLst>
      <p:ext uri="{BB962C8B-B14F-4D97-AF65-F5344CB8AC3E}">
        <p14:creationId xmlns:p14="http://schemas.microsoft.com/office/powerpoint/2010/main" val="334091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25003"/>
            <a:ext cx="9143999" cy="323165"/>
          </a:xfrm>
          <a:prstGeom prst="rect">
            <a:avLst/>
          </a:prstGeom>
        </p:spPr>
        <p:txBody>
          <a:bodyPr wrap="square">
            <a:spAutoFit/>
          </a:bodyPr>
          <a:lstStyle/>
          <a:p>
            <a:pPr algn="ctr"/>
            <a:r>
              <a:rPr lang="en-US" sz="1500" b="1" dirty="0">
                <a:solidFill>
                  <a:srgbClr val="5B89C7"/>
                </a:solidFill>
              </a:rPr>
              <a:t>Prevalence of people with diabetes by age and income group (%), 2019</a:t>
            </a:r>
          </a:p>
        </p:txBody>
      </p:sp>
      <p:pic>
        <p:nvPicPr>
          <p:cNvPr id="8194" name="Picture 2" descr="F:\2019\2409 IDF Power Point template\Working files\ppt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867" y="1501763"/>
            <a:ext cx="6842265" cy="427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3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434" y="1351812"/>
            <a:ext cx="8315930" cy="323165"/>
          </a:xfrm>
          <a:prstGeom prst="rect">
            <a:avLst/>
          </a:prstGeom>
        </p:spPr>
        <p:txBody>
          <a:bodyPr wrap="square">
            <a:spAutoFit/>
          </a:bodyPr>
          <a:lstStyle/>
          <a:p>
            <a:pPr algn="ctr"/>
            <a:r>
              <a:rPr lang="en-US" sz="1500" b="1" dirty="0">
                <a:solidFill>
                  <a:srgbClr val="6787C3"/>
                </a:solidFill>
              </a:rPr>
              <a:t>Top 10 countries with diabetes (20-79 years) and their health expenditure, 2019</a:t>
            </a:r>
            <a:endParaRPr lang="en-US" sz="1500" b="1" dirty="0">
              <a:solidFill>
                <a:srgbClr val="00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87249" y="1501853"/>
            <a:ext cx="6842264" cy="427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8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57250"/>
            <a:ext cx="9144000" cy="729579"/>
          </a:xfrm>
          <a:prstGeom prst="rect">
            <a:avLst/>
          </a:prstGeom>
          <a:solidFill>
            <a:srgbClr val="5B8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787C3"/>
              </a:solidFill>
            </a:endParaRPr>
          </a:p>
        </p:txBody>
      </p:sp>
      <p:sp>
        <p:nvSpPr>
          <p:cNvPr id="9" name="Rectangle 8"/>
          <p:cNvSpPr/>
          <p:nvPr/>
        </p:nvSpPr>
        <p:spPr>
          <a:xfrm>
            <a:off x="320041" y="1727113"/>
            <a:ext cx="8430767" cy="323165"/>
          </a:xfrm>
          <a:prstGeom prst="rect">
            <a:avLst/>
          </a:prstGeom>
        </p:spPr>
        <p:txBody>
          <a:bodyPr wrap="square">
            <a:spAutoFit/>
          </a:bodyPr>
          <a:lstStyle/>
          <a:p>
            <a:pPr algn="ctr"/>
            <a:r>
              <a:rPr lang="en-US" sz="1500" b="1" dirty="0">
                <a:solidFill>
                  <a:srgbClr val="6787C3"/>
                </a:solidFill>
              </a:rPr>
              <a:t>Number and proportion of adults (20-79 years) with undiagnosed diabetes per region, 2019</a:t>
            </a:r>
            <a:endParaRPr lang="en-US" sz="1500" b="1" dirty="0">
              <a:solidFill>
                <a:srgbClr val="000000"/>
              </a:solidFill>
            </a:endParaRPr>
          </a:p>
        </p:txBody>
      </p:sp>
      <p:sp>
        <p:nvSpPr>
          <p:cNvPr id="3" name="Rectangle 2"/>
          <p:cNvSpPr/>
          <p:nvPr/>
        </p:nvSpPr>
        <p:spPr>
          <a:xfrm>
            <a:off x="635565" y="3417676"/>
            <a:ext cx="4583735" cy="461665"/>
          </a:xfrm>
          <a:prstGeom prst="rect">
            <a:avLst/>
          </a:prstGeom>
        </p:spPr>
        <p:txBody>
          <a:bodyPr wrap="square">
            <a:spAutoFit/>
          </a:bodyPr>
          <a:lstStyle/>
          <a:p>
            <a:r>
              <a:rPr lang="en-GB" sz="2400" b="1" dirty="0">
                <a:solidFill>
                  <a:prstClr val="white"/>
                </a:solidFill>
              </a:rPr>
              <a:t>UNDIAGNOSED</a:t>
            </a:r>
            <a:endParaRPr lang="en-US" sz="2400" dirty="0">
              <a:solidFill>
                <a:prstClr val="white"/>
              </a:solidFill>
            </a:endParaRPr>
          </a:p>
        </p:txBody>
      </p:sp>
      <p:pic>
        <p:nvPicPr>
          <p:cNvPr id="6" name="Picture 2" descr="F:\2019\2409 IDF Power Point template\Working files\ppt02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9623" r="78670" b="34616"/>
          <a:stretch/>
        </p:blipFill>
        <p:spPr bwMode="auto">
          <a:xfrm>
            <a:off x="133651" y="950179"/>
            <a:ext cx="733217" cy="768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7449" y="1852374"/>
            <a:ext cx="6636905" cy="4148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7443" y="1113709"/>
            <a:ext cx="4278086" cy="415498"/>
          </a:xfrm>
          <a:prstGeom prst="rect">
            <a:avLst/>
          </a:prstGeom>
          <a:noFill/>
        </p:spPr>
        <p:txBody>
          <a:bodyPr wrap="square" rtlCol="0">
            <a:spAutoFit/>
          </a:bodyPr>
          <a:lstStyle/>
          <a:p>
            <a:r>
              <a:rPr lang="en-US" sz="2100" b="1" dirty="0">
                <a:solidFill>
                  <a:prstClr val="white"/>
                </a:solidFill>
              </a:rPr>
              <a:t>UNDIAGNOSED DIABETES</a:t>
            </a:r>
          </a:p>
        </p:txBody>
      </p:sp>
    </p:spTree>
    <p:extLst>
      <p:ext uri="{BB962C8B-B14F-4D97-AF65-F5344CB8AC3E}">
        <p14:creationId xmlns:p14="http://schemas.microsoft.com/office/powerpoint/2010/main" val="138878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33400" y="1"/>
            <a:ext cx="7848600" cy="1314451"/>
          </a:xfrm>
        </p:spPr>
        <p:txBody>
          <a:bodyPr>
            <a:normAutofit fontScale="90000"/>
          </a:bodyPr>
          <a:lstStyle/>
          <a:p>
            <a:pPr eaLnBrk="1" hangingPunct="1">
              <a:buClr>
                <a:srgbClr val="000000"/>
              </a:buClr>
              <a:buFont typeface="Calibri" pitchFamily="34" charset="0"/>
              <a:buNone/>
            </a:pPr>
            <a:r>
              <a:rPr lang="en-US" sz="4000" b="1" dirty="0" smtClean="0">
                <a:ea typeface="MS PGothic" pitchFamily="34" charset="-128"/>
                <a:cs typeface="Arial" charset="0"/>
                <a:sym typeface="Arial" charset="0"/>
              </a:rPr>
              <a:t>Status of Diabetes Mellitus in Malaysia in the past 30 years (NHMS)</a:t>
            </a:r>
          </a:p>
        </p:txBody>
      </p:sp>
      <p:graphicFrame>
        <p:nvGraphicFramePr>
          <p:cNvPr id="21507" name="Group 58"/>
          <p:cNvGraphicFramePr>
            <a:graphicFrameLocks noGrp="1"/>
          </p:cNvGraphicFramePr>
          <p:nvPr>
            <p:ph idx="4294967295"/>
          </p:nvPr>
        </p:nvGraphicFramePr>
        <p:xfrm>
          <a:off x="381013" y="1371605"/>
          <a:ext cx="7059613" cy="4982530"/>
        </p:xfrm>
        <a:graphic>
          <a:graphicData uri="http://schemas.openxmlformats.org/drawingml/2006/table">
            <a:tbl>
              <a:tblPr/>
              <a:tblGrid>
                <a:gridCol w="2351088"/>
                <a:gridCol w="1230312"/>
                <a:gridCol w="1271588"/>
                <a:gridCol w="1103312"/>
                <a:gridCol w="1103313"/>
              </a:tblGrid>
              <a:tr h="1066800">
                <a:tc>
                  <a:txBody>
                    <a:bodyPr/>
                    <a:lstStyle/>
                    <a:p>
                      <a:pPr marL="0" marR="0" lvl="0" indent="0" algn="l" defTabSz="914400" rtl="0" eaLnBrk="1" fontAlgn="base" latinLnBrk="0" hangingPunct="1">
                        <a:lnSpc>
                          <a:spcPct val="100000"/>
                        </a:lnSpc>
                        <a:spcBef>
                          <a:spcPct val="20000"/>
                        </a:spcBef>
                        <a:spcAft>
                          <a:spcPct val="0"/>
                        </a:spcAft>
                        <a:buClr>
                          <a:srgbClr val="FFFFFF"/>
                        </a:buClr>
                        <a:buSzTx/>
                        <a:buFont typeface="Arial" charset="0"/>
                        <a:buNone/>
                        <a:tabLst/>
                      </a:pPr>
                      <a:endPar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endParaRP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dirty="0" smtClean="0">
                          <a:ln>
                            <a:noFill/>
                          </a:ln>
                          <a:solidFill>
                            <a:srgbClr val="FFFF00"/>
                          </a:solidFill>
                          <a:effectLst/>
                          <a:latin typeface="Arial" charset="0"/>
                          <a:ea typeface="MS PGothic" pitchFamily="34" charset="-128"/>
                          <a:cs typeface="Arial" charset="0"/>
                          <a:sym typeface="Arial" charset="0"/>
                        </a:rPr>
                        <a:t>1986</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dirty="0" smtClean="0">
                          <a:ln>
                            <a:noFill/>
                          </a:ln>
                          <a:solidFill>
                            <a:srgbClr val="FFFF00"/>
                          </a:solidFill>
                          <a:effectLst/>
                          <a:latin typeface="Arial" charset="0"/>
                          <a:ea typeface="MS PGothic" pitchFamily="34" charset="-128"/>
                          <a:cs typeface="Arial" charset="0"/>
                          <a:sym typeface="Arial" charset="0"/>
                        </a:rPr>
                        <a:t>1996</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dirty="0" smtClean="0">
                          <a:ln>
                            <a:noFill/>
                          </a:ln>
                          <a:solidFill>
                            <a:srgbClr val="FFFF00"/>
                          </a:solidFill>
                          <a:effectLst/>
                          <a:latin typeface="Arial" charset="0"/>
                          <a:ea typeface="MS PGothic" pitchFamily="34" charset="-128"/>
                          <a:cs typeface="Arial" charset="0"/>
                          <a:sym typeface="Arial" charset="0"/>
                        </a:rPr>
                        <a:t>2006</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MS PGothic" pitchFamily="34" charset="-128"/>
                          <a:cs typeface="Arial" charset="0"/>
                          <a:sym typeface="Arial" charset="0"/>
                        </a:rPr>
                        <a:t>    </a:t>
                      </a:r>
                    </a:p>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defRPr/>
                      </a:pPr>
                      <a:r>
                        <a:rPr kumimoji="0" lang="en-US" sz="19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MS PGothic" pitchFamily="34" charset="-128"/>
                          <a:cs typeface="Arial" charset="0"/>
                          <a:sym typeface="Arial" charset="0"/>
                        </a:rPr>
                        <a:t>2011</a:t>
                      </a:r>
                    </a:p>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dirty="0" smtClean="0">
                          <a:ln>
                            <a:noFill/>
                          </a:ln>
                          <a:solidFill>
                            <a:srgbClr val="FFFF00"/>
                          </a:solidFill>
                          <a:effectLst/>
                          <a:latin typeface="Arial" charset="0"/>
                          <a:ea typeface="MS PGothic" pitchFamily="34" charset="-128"/>
                          <a:cs typeface="Arial" charset="0"/>
                          <a:sym typeface="Arial" charset="0"/>
                        </a:rPr>
                        <a:t>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1049339">
                <a:tc>
                  <a:txBody>
                    <a:bodyPr/>
                    <a:lstStyle/>
                    <a:p>
                      <a:pPr marL="174625" marR="0" lvl="0" indent="-87313" algn="l"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  Remarks</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35 years old &amp; above</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30 years old &amp; above</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18 years old &amp; above</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30 years old &amp; above</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550863">
                <a:tc>
                  <a:txBody>
                    <a:bodyPr/>
                    <a:lstStyle/>
                    <a:p>
                      <a:pPr marL="0" marR="0" lvl="0" indent="0" algn="l"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   Prevalence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6.3%</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8.3%</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11.6%</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20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20.8%</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  Known diabetes</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4.5%</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6.5%</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7.0%</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20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10.7%</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547688">
                <a:tc>
                  <a:txBody>
                    <a:bodyPr/>
                    <a:lstStyle/>
                    <a:p>
                      <a:pPr marL="0" marR="0" lvl="0" indent="0" algn="l"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  Newly diagnosed</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1.8%</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1.8%</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4.5%</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20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10.2%</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1158240">
                <a:tc>
                  <a:txBody>
                    <a:bodyPr/>
                    <a:lstStyle/>
                    <a:p>
                      <a:pPr marL="174625" marR="0" lvl="0" indent="-174625" algn="l"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   Impaired Glucose Tolerance (IGT) / Fasting Glucose (IFG)</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endPar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endParaRPr>
                    </a:p>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4.8%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endPar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endParaRPr>
                    </a:p>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smtClean="0">
                          <a:ln>
                            <a:noFill/>
                          </a:ln>
                          <a:solidFill>
                            <a:schemeClr val="bg1"/>
                          </a:solidFill>
                          <a:effectLst/>
                          <a:latin typeface="Arial" charset="0"/>
                          <a:ea typeface="MS PGothic" pitchFamily="34" charset="-128"/>
                          <a:cs typeface="Arial" charset="0"/>
                          <a:sym typeface="Arial" charset="0"/>
                        </a:rPr>
                        <a:t>4.3%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endPar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endParaRPr>
                    </a:p>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4.2%**</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20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  </a:t>
                      </a:r>
                    </a:p>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20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5.3%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bl>
          </a:graphicData>
        </a:graphic>
      </p:graphicFrame>
      <p:sp>
        <p:nvSpPr>
          <p:cNvPr id="41014" name="Text Box 54"/>
          <p:cNvSpPr txBox="1">
            <a:spLocks noChangeArrowheads="1"/>
          </p:cNvSpPr>
          <p:nvPr/>
        </p:nvSpPr>
        <p:spPr bwMode="auto">
          <a:xfrm>
            <a:off x="4114800" y="6248513"/>
            <a:ext cx="4648200" cy="461665"/>
          </a:xfrm>
          <a:prstGeom prst="rect">
            <a:avLst/>
          </a:prstGeom>
          <a:noFill/>
          <a:ln w="9525">
            <a:noFill/>
            <a:miter lim="800000"/>
            <a:headEnd/>
            <a:tailEnd/>
          </a:ln>
        </p:spPr>
        <p:txBody>
          <a:bodyPr>
            <a:spAutoFit/>
          </a:bodyPr>
          <a:lstStyle/>
          <a:p>
            <a:pPr>
              <a:spcBef>
                <a:spcPct val="50000"/>
              </a:spcBef>
              <a:buClr>
                <a:srgbClr val="FFFF00"/>
              </a:buClr>
              <a:buFont typeface="Calibri" pitchFamily="34" charset="0"/>
              <a:buNone/>
            </a:pPr>
            <a:r>
              <a:rPr lang="en-US" sz="2400">
                <a:solidFill>
                  <a:srgbClr val="000000"/>
                </a:solidFill>
                <a:cs typeface="Arial" charset="0"/>
                <a:sym typeface="Arial" charset="0"/>
              </a:rPr>
              <a:t>**</a:t>
            </a:r>
            <a:r>
              <a:rPr lang="en-US">
                <a:solidFill>
                  <a:srgbClr val="000000"/>
                </a:solidFill>
                <a:cs typeface="Arial" charset="0"/>
                <a:sym typeface="Arial" charset="0"/>
              </a:rPr>
              <a:t>based on IGT;    </a:t>
            </a:r>
            <a:r>
              <a:rPr lang="en-US" sz="2400">
                <a:solidFill>
                  <a:srgbClr val="000000"/>
                </a:solidFill>
                <a:cs typeface="Arial" charset="0"/>
                <a:sym typeface="Arial" charset="0"/>
              </a:rPr>
              <a:t># </a:t>
            </a:r>
            <a:r>
              <a:rPr lang="en-US">
                <a:solidFill>
                  <a:srgbClr val="000000"/>
                </a:solidFill>
                <a:cs typeface="Arial" charset="0"/>
                <a:sym typeface="Arial" charset="0"/>
              </a:rPr>
              <a:t>based on IFG</a:t>
            </a:r>
          </a:p>
        </p:txBody>
      </p:sp>
      <p:graphicFrame>
        <p:nvGraphicFramePr>
          <p:cNvPr id="5" name="Table 4"/>
          <p:cNvGraphicFramePr>
            <a:graphicFrameLocks noGrp="1"/>
          </p:cNvGraphicFramePr>
          <p:nvPr/>
        </p:nvGraphicFramePr>
        <p:xfrm>
          <a:off x="7391401" y="1371601"/>
          <a:ext cx="1103312" cy="4985274"/>
        </p:xfrm>
        <a:graphic>
          <a:graphicData uri="http://schemas.openxmlformats.org/drawingml/2006/table">
            <a:tbl>
              <a:tblPr/>
              <a:tblGrid>
                <a:gridCol w="1103312"/>
              </a:tblGrid>
              <a:tr h="1080084">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Arial" charset="0"/>
                        <a:buNone/>
                        <a:tabLst/>
                      </a:pPr>
                      <a:r>
                        <a:rPr kumimoji="0" lang="en-US" sz="1900" b="1" i="0" u="none" strike="noStrike" cap="none" normalizeH="0" baseline="0" dirty="0" smtClean="0">
                          <a:ln>
                            <a:noFill/>
                          </a:ln>
                          <a:solidFill>
                            <a:srgbClr val="FFFF00"/>
                          </a:solidFill>
                          <a:effectLst/>
                          <a:latin typeface="Arial" charset="0"/>
                          <a:ea typeface="MS PGothic" pitchFamily="34" charset="-128"/>
                          <a:cs typeface="Arial" charset="0"/>
                          <a:sym typeface="Arial" charset="0"/>
                        </a:rPr>
                        <a:t>2015</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1062404">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18 years old &amp; above</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557721">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17.5%</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558687">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8.3%</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615757">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9.2%</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r h="1110621">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endPar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endParaRPr>
                    </a:p>
                    <a:p>
                      <a:pPr marL="0" marR="0" lvl="0" indent="0" algn="ctr" defTabSz="914400" rtl="0" eaLnBrk="1" fontAlgn="base" latinLnBrk="0" hangingPunct="1">
                        <a:lnSpc>
                          <a:spcPct val="100000"/>
                        </a:lnSpc>
                        <a:spcBef>
                          <a:spcPct val="20000"/>
                        </a:spcBef>
                        <a:spcAft>
                          <a:spcPct val="0"/>
                        </a:spcAft>
                        <a:buClr>
                          <a:srgbClr val="FFFFFF"/>
                        </a:buClr>
                        <a:buSzTx/>
                        <a:buFont typeface="Arial" charset="0"/>
                        <a:buNone/>
                        <a:tabLst/>
                      </a:pPr>
                      <a:r>
                        <a:rPr kumimoji="0" lang="en-US" sz="1900" b="1" i="0" u="none" strike="noStrike" cap="none" normalizeH="0" baseline="0" dirty="0" smtClean="0">
                          <a:ln>
                            <a:noFill/>
                          </a:ln>
                          <a:solidFill>
                            <a:schemeClr val="bg1"/>
                          </a:solidFill>
                          <a:effectLst/>
                          <a:latin typeface="Arial" charset="0"/>
                          <a:ea typeface="MS PGothic" pitchFamily="34" charset="-128"/>
                          <a:cs typeface="Arial" charset="0"/>
                          <a:sym typeface="Arial" charset="0"/>
                        </a:rPr>
                        <a:t>4.7% #</a:t>
                      </a:r>
                    </a:p>
                  </a:txBody>
                  <a:tcPr marL="0" marR="0"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df.org/sites/default/files/Malaysia_2015.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extLst>
      <p:ext uri="{BB962C8B-B14F-4D97-AF65-F5344CB8AC3E}">
        <p14:creationId xmlns:p14="http://schemas.microsoft.com/office/powerpoint/2010/main" val="2019846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ms-MY"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ms-MY"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5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6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7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8_Custom Design">
  <a:themeElements>
    <a:clrScheme name="Custom 1">
      <a:dk1>
        <a:srgbClr val="000000"/>
      </a:dk1>
      <a:lt1>
        <a:sysClr val="window" lastClr="FFFFFF"/>
      </a:lt1>
      <a:dk2>
        <a:srgbClr val="6787C3"/>
      </a:dk2>
      <a:lt2>
        <a:srgbClr val="E7E6E6"/>
      </a:lt2>
      <a:accent1>
        <a:srgbClr val="6787C3"/>
      </a:accent1>
      <a:accent2>
        <a:srgbClr val="EB5A41"/>
      </a:accent2>
      <a:accent3>
        <a:srgbClr val="69A161"/>
      </a:accent3>
      <a:accent4>
        <a:srgbClr val="EB8323"/>
      </a:accent4>
      <a:accent5>
        <a:srgbClr val="7B5AA6"/>
      </a:accent5>
      <a:accent6>
        <a:srgbClr val="58C5C7"/>
      </a:accent6>
      <a:hlink>
        <a:srgbClr val="265C9D"/>
      </a:hlink>
      <a:folHlink>
        <a:srgbClr val="9B5B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cture">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L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TotalTime>
  <Words>3778</Words>
  <Application>Microsoft Office PowerPoint</Application>
  <PresentationFormat>On-screen Show (4:3)</PresentationFormat>
  <Paragraphs>547</Paragraphs>
  <Slides>49</Slides>
  <Notes>24</Notes>
  <HiddenSlides>0</HiddenSlides>
  <MMClips>0</MMClips>
  <ScaleCrop>false</ScaleCrop>
  <HeadingPairs>
    <vt:vector size="8" baseType="variant">
      <vt:variant>
        <vt:lpstr>Fonts Used</vt:lpstr>
      </vt:variant>
      <vt:variant>
        <vt:i4>18</vt:i4>
      </vt:variant>
      <vt:variant>
        <vt:lpstr>Theme</vt:lpstr>
      </vt:variant>
      <vt:variant>
        <vt:i4>32</vt:i4>
      </vt:variant>
      <vt:variant>
        <vt:lpstr>Embedded OLE Servers</vt:lpstr>
      </vt:variant>
      <vt:variant>
        <vt:i4>1</vt:i4>
      </vt:variant>
      <vt:variant>
        <vt:lpstr>Slide Titles</vt:lpstr>
      </vt:variant>
      <vt:variant>
        <vt:i4>49</vt:i4>
      </vt:variant>
    </vt:vector>
  </HeadingPairs>
  <TitlesOfParts>
    <vt:vector size="100" baseType="lpstr">
      <vt:lpstr>ＭＳ Ｐゴシック</vt:lpstr>
      <vt:lpstr>ＭＳ Ｐゴシック</vt:lpstr>
      <vt:lpstr>Arial</vt:lpstr>
      <vt:lpstr>Arial Black</vt:lpstr>
      <vt:lpstr>Arial Narrow</vt:lpstr>
      <vt:lpstr>Calibri</vt:lpstr>
      <vt:lpstr>Calibri Light</vt:lpstr>
      <vt:lpstr>Cambria</vt:lpstr>
      <vt:lpstr>GuardianSansGR-Regular</vt:lpstr>
      <vt:lpstr>Helvetica</vt:lpstr>
      <vt:lpstr>Lucida Sans Unicode</vt:lpstr>
      <vt:lpstr>msgothic</vt:lpstr>
      <vt:lpstr>Museo Slab 700</vt:lpstr>
      <vt:lpstr>Symbol</vt:lpstr>
      <vt:lpstr>Times New Roman</vt:lpstr>
      <vt:lpstr>Verdana</vt:lpstr>
      <vt:lpstr>Wingdings</vt:lpstr>
      <vt:lpstr>Wingdings 3</vt:lpstr>
      <vt:lpstr>1_Office Theme</vt:lpstr>
      <vt:lpstr>Custom Design</vt:lpstr>
      <vt:lpstr>1_Custom Design</vt:lpstr>
      <vt:lpstr>2_Office Theme</vt:lpstr>
      <vt:lpstr>3_Office Theme</vt:lpstr>
      <vt:lpstr>Lecture</vt:lpstr>
      <vt:lpstr>Default Design</vt:lpstr>
      <vt:lpstr>4_Office Theme</vt:lpstr>
      <vt:lpstr>1_Blank Presentation</vt:lpstr>
      <vt:lpstr>2_Blank Presentation</vt:lpstr>
      <vt:lpstr>3_Blank Presentation</vt:lpstr>
      <vt:lpstr>4_Blank Presentation</vt:lpstr>
      <vt:lpstr>CTG template blue</vt:lpstr>
      <vt:lpstr>1_CTG template blue</vt:lpstr>
      <vt:lpstr>2_CTG template blue</vt:lpstr>
      <vt:lpstr>3_CTG template blue</vt:lpstr>
      <vt:lpstr>5_Blank Presentation</vt:lpstr>
      <vt:lpstr>4_CTG template blue</vt:lpstr>
      <vt:lpstr>5_CTG template blue</vt:lpstr>
      <vt:lpstr>Office Theme</vt:lpstr>
      <vt:lpstr>2_Custom Design</vt:lpstr>
      <vt:lpstr>5_Office Theme</vt:lpstr>
      <vt:lpstr>6_Office Theme</vt:lpstr>
      <vt:lpstr>7_Office Theme</vt:lpstr>
      <vt:lpstr>8_Office Theme</vt:lpstr>
      <vt:lpstr>9_Office Theme</vt:lpstr>
      <vt:lpstr>3_Custom Design</vt:lpstr>
      <vt:lpstr>4_Custom Design</vt:lpstr>
      <vt:lpstr>5_Custom Design</vt:lpstr>
      <vt:lpstr>6_Custom Design</vt:lpstr>
      <vt:lpstr>7_Custom Design</vt:lpstr>
      <vt:lpstr>8_Custom Design</vt:lpstr>
      <vt:lpstr>think-cell Slide</vt:lpstr>
      <vt:lpstr> </vt:lpstr>
      <vt:lpstr>What Is Diabetes Mellitus?</vt:lpstr>
      <vt:lpstr>PowerPoint Presentation</vt:lpstr>
      <vt:lpstr>PowerPoint Presentation</vt:lpstr>
      <vt:lpstr>PowerPoint Presentation</vt:lpstr>
      <vt:lpstr>PowerPoint Presentation</vt:lpstr>
      <vt:lpstr>PowerPoint Presentation</vt:lpstr>
      <vt:lpstr>Status of Diabetes Mellitus in Malaysia in the past 30 years (NHMS)</vt:lpstr>
      <vt:lpstr>PowerPoint Presentation</vt:lpstr>
      <vt:lpstr>Malaysia diabetes challenge</vt:lpstr>
      <vt:lpstr>PowerPoint Presentation</vt:lpstr>
      <vt:lpstr>PowerPoint Presentation</vt:lpstr>
      <vt:lpstr>Type 2 Diabetes</vt:lpstr>
      <vt:lpstr>PowerPoint Presentation</vt:lpstr>
      <vt:lpstr>PowerPoint Presentation</vt:lpstr>
      <vt:lpstr>PowerPoint Presentation</vt:lpstr>
      <vt:lpstr>Classification of Diabetes</vt:lpstr>
      <vt:lpstr>Categories of Increased Risk for Diabetes (Prediabetes)</vt:lpstr>
      <vt:lpstr>What is Prediabetes?</vt:lpstr>
      <vt:lpstr>Monogenic diabetes</vt:lpstr>
      <vt:lpstr>Pathophysiologic classification </vt:lpstr>
      <vt:lpstr>PowerPoint Presentation</vt:lpstr>
      <vt:lpstr>Diseases of the exocrine pancreas</vt:lpstr>
      <vt:lpstr>PowerPoint Presentation</vt:lpstr>
      <vt:lpstr>PowerPoint Presentation</vt:lpstr>
      <vt:lpstr>PowerPoint Presentation</vt:lpstr>
      <vt:lpstr>PowerPoint Presentation</vt:lpstr>
      <vt:lpstr>Drug or chemical induced diabetes</vt:lpstr>
      <vt:lpstr>Gestational Diabetes Mellitus (GDM)</vt:lpstr>
      <vt:lpstr>Maternal complications in diabetic pregnancy</vt:lpstr>
      <vt:lpstr>Complications for infants of mothers with DM</vt:lpstr>
      <vt:lpstr>Screening - risk factors </vt:lpstr>
      <vt:lpstr>Gestational Diabetes Mellitus (GDM): Recommendations</vt:lpstr>
      <vt:lpstr>Type 1 Diabetes Mellitus</vt:lpstr>
      <vt:lpstr>Staging of Type 1 Diabetes</vt:lpstr>
      <vt:lpstr>Type 1 Diabetes</vt:lpstr>
      <vt:lpstr>Pathophysiology of T1DM</vt:lpstr>
      <vt:lpstr>Autoimmune Basis for Type 1 Diabetes</vt:lpstr>
      <vt:lpstr>Pathophysiology of Type 2 Diabetes</vt:lpstr>
      <vt:lpstr>Risk Factors for Prediabetes and Type 2 Diabetes</vt:lpstr>
      <vt:lpstr>Insulin resistance and -cell dysfunction are core defects of type 2 diabetes</vt:lpstr>
      <vt:lpstr>PowerPoint Presentation</vt:lpstr>
      <vt:lpstr>Insulin resistance – reduced response to circulating insulin</vt:lpstr>
      <vt:lpstr>-cell dysfunction</vt:lpstr>
      <vt:lpstr>Etiology of β-cell Dysfunction</vt:lpstr>
      <vt:lpstr>Natural History of Type 2 Diabetes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Dato Prof Mafauzy</dc:creator>
  <cp:lastModifiedBy>Mafauzy Mohamed</cp:lastModifiedBy>
  <cp:revision>21</cp:revision>
  <dcterms:created xsi:type="dcterms:W3CDTF">2019-02-23T08:06:01Z</dcterms:created>
  <dcterms:modified xsi:type="dcterms:W3CDTF">2020-02-13T06:25:10Z</dcterms:modified>
</cp:coreProperties>
</file>