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90" r:id="rId4"/>
    <p:sldId id="289" r:id="rId5"/>
    <p:sldId id="291" r:id="rId6"/>
    <p:sldId id="259" r:id="rId7"/>
    <p:sldId id="261" r:id="rId8"/>
    <p:sldId id="265" r:id="rId9"/>
    <p:sldId id="266" r:id="rId10"/>
    <p:sldId id="267" r:id="rId11"/>
    <p:sldId id="269" r:id="rId12"/>
    <p:sldId id="268" r:id="rId13"/>
    <p:sldId id="270" r:id="rId14"/>
    <p:sldId id="271" r:id="rId15"/>
    <p:sldId id="275" r:id="rId16"/>
    <p:sldId id="276" r:id="rId17"/>
    <p:sldId id="278" r:id="rId18"/>
    <p:sldId id="299" r:id="rId19"/>
    <p:sldId id="287" r:id="rId20"/>
    <p:sldId id="297" r:id="rId21"/>
    <p:sldId id="298" r:id="rId22"/>
    <p:sldId id="283" r:id="rId23"/>
    <p:sldId id="284" r:id="rId24"/>
    <p:sldId id="286" r:id="rId25"/>
    <p:sldId id="288" r:id="rId26"/>
    <p:sldId id="295" r:id="rId27"/>
    <p:sldId id="300" r:id="rId28"/>
    <p:sldId id="301" r:id="rId29"/>
    <p:sldId id="277" r:id="rId30"/>
    <p:sldId id="302" r:id="rId31"/>
    <p:sldId id="30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864" autoAdjust="0"/>
  </p:normalViewPr>
  <p:slideViewPr>
    <p:cSldViewPr snapToGrid="0">
      <p:cViewPr varScale="1">
        <p:scale>
          <a:sx n="57" d="100"/>
          <a:sy n="57" d="100"/>
        </p:scale>
        <p:origin x="1260" y="72"/>
      </p:cViewPr>
      <p:guideLst/>
    </p:cSldViewPr>
  </p:slideViewPr>
  <p:notesTextViewPr>
    <p:cViewPr>
      <p:scale>
        <a:sx n="1" d="1"/>
        <a:sy n="1" d="1"/>
      </p:scale>
      <p:origin x="0" y="0"/>
    </p:cViewPr>
  </p:notesTextViewPr>
  <p:sorterViewPr>
    <p:cViewPr>
      <p:scale>
        <a:sx n="63" d="100"/>
        <a:sy n="63" d="100"/>
      </p:scale>
      <p:origin x="0" y="-39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038C47-6BFC-4D47-A984-535D22140E7A}" type="datetimeFigureOut">
              <a:rPr lang="en-MY" smtClean="0"/>
              <a:t>3/3/2019</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12FAA-5C15-4703-A015-9C5340220333}" type="slidenum">
              <a:rPr lang="en-MY" smtClean="0"/>
              <a:t>‹#›</a:t>
            </a:fld>
            <a:endParaRPr lang="en-MY"/>
          </a:p>
        </p:txBody>
      </p:sp>
    </p:spTree>
    <p:extLst>
      <p:ext uri="{BB962C8B-B14F-4D97-AF65-F5344CB8AC3E}">
        <p14:creationId xmlns:p14="http://schemas.microsoft.com/office/powerpoint/2010/main" val="317165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1</a:t>
            </a:fld>
            <a:endParaRPr lang="en-MY"/>
          </a:p>
        </p:txBody>
      </p:sp>
    </p:spTree>
    <p:extLst>
      <p:ext uri="{BB962C8B-B14F-4D97-AF65-F5344CB8AC3E}">
        <p14:creationId xmlns:p14="http://schemas.microsoft.com/office/powerpoint/2010/main" val="382683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b="1" dirty="0" smtClean="0"/>
              <a:t>Increase in blood</a:t>
            </a:r>
            <a:r>
              <a:rPr lang="en-MY" b="1" baseline="0" dirty="0" smtClean="0"/>
              <a:t> glucose </a:t>
            </a:r>
            <a:r>
              <a:rPr lang="en-MY" b="0" baseline="0" dirty="0" smtClean="0"/>
              <a:t>is most important stimulus for insulin secretion.</a:t>
            </a:r>
          </a:p>
          <a:p>
            <a:r>
              <a:rPr lang="en-MY" b="1" baseline="0" dirty="0" smtClean="0"/>
              <a:t>Gastrointestinal peptide hormones</a:t>
            </a:r>
            <a:r>
              <a:rPr lang="en-MY" b="0" baseline="0" dirty="0" smtClean="0"/>
              <a:t>: The intestinal peptides </a:t>
            </a:r>
            <a:r>
              <a:rPr lang="en-MY" b="1" baseline="0" dirty="0" smtClean="0"/>
              <a:t>glucagon-like protein-1 (GLP-1) </a:t>
            </a:r>
            <a:r>
              <a:rPr lang="en-MY" b="0" baseline="0" dirty="0" smtClean="0"/>
              <a:t>and </a:t>
            </a:r>
            <a:r>
              <a:rPr lang="en-MY" b="1" baseline="0" dirty="0" smtClean="0"/>
              <a:t>gastric inhibitory polypeptide </a:t>
            </a:r>
            <a:r>
              <a:rPr lang="en-MY" b="0" baseline="0" dirty="0" smtClean="0"/>
              <a:t>which is also called </a:t>
            </a:r>
            <a:r>
              <a:rPr lang="en-MY" b="1" baseline="0" dirty="0" smtClean="0"/>
              <a:t>glucose-dependent </a:t>
            </a:r>
            <a:r>
              <a:rPr lang="en-MY" b="1" baseline="0" dirty="0" err="1" smtClean="0"/>
              <a:t>insulinotropicpeptide</a:t>
            </a:r>
            <a:r>
              <a:rPr lang="en-MY" b="1" baseline="0" dirty="0" smtClean="0"/>
              <a:t> (GIP)</a:t>
            </a:r>
            <a:r>
              <a:rPr lang="en-MY" b="0" baseline="0" dirty="0" smtClean="0"/>
              <a:t> increase sensitivity of beta cells to glucose. </a:t>
            </a:r>
          </a:p>
          <a:p>
            <a:pPr marL="0" marR="0" indent="0" algn="l" defTabSz="914400" rtl="0" eaLnBrk="1" fontAlgn="auto" latinLnBrk="0" hangingPunct="1">
              <a:lnSpc>
                <a:spcPct val="100000"/>
              </a:lnSpc>
              <a:spcBef>
                <a:spcPts val="0"/>
              </a:spcBef>
              <a:spcAft>
                <a:spcPts val="0"/>
              </a:spcAft>
              <a:buClrTx/>
              <a:buSzTx/>
              <a:buFontTx/>
              <a:buNone/>
              <a:tabLst/>
              <a:defRPr/>
            </a:pPr>
            <a:r>
              <a:rPr lang="en-MY" b="1" dirty="0" smtClean="0"/>
              <a:t>Epinephrine</a:t>
            </a:r>
            <a:r>
              <a:rPr lang="en-MY" dirty="0" smtClean="0"/>
              <a:t> inhibits insulin release. It has a direct effect of energy metabolism  causing mobilisation of energy yielding compounds such as glucose from liver and fatty acids from adipose tissue.  </a:t>
            </a:r>
          </a:p>
          <a:p>
            <a:endParaRPr lang="en-MY" b="0" baseline="0" dirty="0" smtClean="0"/>
          </a:p>
          <a:p>
            <a:endParaRPr lang="en-MY" b="0" baseline="0" dirty="0" smtClean="0"/>
          </a:p>
        </p:txBody>
      </p:sp>
      <p:sp>
        <p:nvSpPr>
          <p:cNvPr id="4" name="Slide Number Placeholder 3"/>
          <p:cNvSpPr>
            <a:spLocks noGrp="1"/>
          </p:cNvSpPr>
          <p:nvPr>
            <p:ph type="sldNum" sz="quarter" idx="10"/>
          </p:nvPr>
        </p:nvSpPr>
        <p:spPr/>
        <p:txBody>
          <a:bodyPr/>
          <a:lstStyle/>
          <a:p>
            <a:fld id="{8C312136-1C8D-4328-9FE2-EAF4953C68C2}" type="slidenum">
              <a:rPr lang="en-US" smtClean="0"/>
              <a:t>13</a:t>
            </a:fld>
            <a:endParaRPr lang="en-US"/>
          </a:p>
        </p:txBody>
      </p:sp>
    </p:spTree>
    <p:extLst>
      <p:ext uri="{BB962C8B-B14F-4D97-AF65-F5344CB8AC3E}">
        <p14:creationId xmlns:p14="http://schemas.microsoft.com/office/powerpoint/2010/main" val="104395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smtClean="0"/>
              <a:t>Insulin secretion is</a:t>
            </a:r>
            <a:r>
              <a:rPr lang="en-MY" baseline="0" dirty="0" smtClean="0"/>
              <a:t> biphasic. </a:t>
            </a:r>
          </a:p>
          <a:p>
            <a:pPr marL="91440" indent="-91440" eaLnBrk="1" fontAlgn="auto" hangingPunct="1">
              <a:defRPr/>
            </a:pPr>
            <a:r>
              <a:rPr lang="en-US" sz="1200" dirty="0" smtClean="0"/>
              <a:t>The first phase of insulin secretion occurs within 10 </a:t>
            </a:r>
            <a:r>
              <a:rPr lang="en-US" sz="1200" dirty="0" err="1" smtClean="0"/>
              <a:t>mins</a:t>
            </a:r>
            <a:r>
              <a:rPr lang="en-US" sz="1200" dirty="0" smtClean="0"/>
              <a:t> of stimulation and is the release of preformed insulin. </a:t>
            </a:r>
          </a:p>
          <a:p>
            <a:pPr marL="91440" indent="-91440" eaLnBrk="1" fontAlgn="auto" hangingPunct="1">
              <a:defRPr/>
            </a:pPr>
            <a:r>
              <a:rPr lang="en-US" sz="1200" dirty="0" smtClean="0"/>
              <a:t>The second phase which lasts up to 2 hours is the release of newly </a:t>
            </a:r>
            <a:r>
              <a:rPr lang="en-US" sz="1200" dirty="0" err="1" smtClean="0"/>
              <a:t>synthesised</a:t>
            </a:r>
            <a:r>
              <a:rPr lang="en-US" sz="1200" dirty="0" smtClean="0"/>
              <a:t> insulin</a:t>
            </a:r>
            <a:r>
              <a:rPr lang="en-US" dirty="0" smtClean="0"/>
              <a:t>.</a:t>
            </a:r>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14</a:t>
            </a:fld>
            <a:endParaRPr lang="en-MY"/>
          </a:p>
        </p:txBody>
      </p:sp>
    </p:spTree>
    <p:extLst>
      <p:ext uri="{BB962C8B-B14F-4D97-AF65-F5344CB8AC3E}">
        <p14:creationId xmlns:p14="http://schemas.microsoft.com/office/powerpoint/2010/main" val="3027420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b="0" baseline="0" dirty="0" smtClean="0"/>
              <a:t>The intestinal peptides </a:t>
            </a:r>
            <a:r>
              <a:rPr lang="en-MY" b="1" baseline="0" dirty="0" smtClean="0"/>
              <a:t>glucagon-like protein-1 (GLP-1) </a:t>
            </a:r>
            <a:r>
              <a:rPr lang="en-MY" b="0" baseline="0" dirty="0" smtClean="0"/>
              <a:t>and </a:t>
            </a:r>
            <a:r>
              <a:rPr lang="en-MY" b="1" baseline="0" dirty="0" smtClean="0"/>
              <a:t>gastric inhibitory polypeptide (GIP)</a:t>
            </a:r>
            <a:r>
              <a:rPr lang="en-MY" b="0" baseline="0" dirty="0" smtClean="0"/>
              <a:t> are released from small intestine after ingestion of food, causing a rise in insulin level and are referred to as ‘</a:t>
            </a:r>
            <a:r>
              <a:rPr lang="en-MY" b="1" baseline="0" dirty="0" err="1" smtClean="0"/>
              <a:t>incretins</a:t>
            </a:r>
            <a:r>
              <a:rPr lang="en-MY" b="1" baseline="0" dirty="0" smtClean="0"/>
              <a:t>’. </a:t>
            </a:r>
            <a:endParaRPr lang="en-MY" b="1" dirty="0" smtClean="0"/>
          </a:p>
          <a:p>
            <a:endParaRPr lang="en-MY" dirty="0"/>
          </a:p>
        </p:txBody>
      </p:sp>
      <p:sp>
        <p:nvSpPr>
          <p:cNvPr id="4" name="Slide Number Placeholder 3"/>
          <p:cNvSpPr>
            <a:spLocks noGrp="1"/>
          </p:cNvSpPr>
          <p:nvPr>
            <p:ph type="sldNum" sz="quarter" idx="10"/>
          </p:nvPr>
        </p:nvSpPr>
        <p:spPr/>
        <p:txBody>
          <a:bodyPr/>
          <a:lstStyle/>
          <a:p>
            <a:fld id="{8C312136-1C8D-4328-9FE2-EAF4953C68C2}" type="slidenum">
              <a:rPr lang="en-US" smtClean="0"/>
              <a:t>15</a:t>
            </a:fld>
            <a:endParaRPr lang="en-US"/>
          </a:p>
        </p:txBody>
      </p:sp>
    </p:spTree>
    <p:extLst>
      <p:ext uri="{BB962C8B-B14F-4D97-AF65-F5344CB8AC3E}">
        <p14:creationId xmlns:p14="http://schemas.microsoft.com/office/powerpoint/2010/main" val="281158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dirty="0" smtClean="0">
                <a:solidFill>
                  <a:srgbClr val="0070C0"/>
                </a:solidFill>
              </a:rPr>
              <a:t>Insulin secretion is higher after oral glucose intake compared to intravenous administration and is known as </a:t>
            </a:r>
            <a:r>
              <a:rPr lang="en-MY" dirty="0" err="1" smtClean="0">
                <a:solidFill>
                  <a:srgbClr val="0070C0"/>
                </a:solidFill>
              </a:rPr>
              <a:t>incretin</a:t>
            </a:r>
            <a:r>
              <a:rPr lang="en-MY" dirty="0" smtClean="0">
                <a:solidFill>
                  <a:srgbClr val="0070C0"/>
                </a:solidFill>
              </a:rPr>
              <a:t> effect.</a:t>
            </a:r>
          </a:p>
          <a:p>
            <a:pPr marL="0" marR="0" indent="0" algn="l" defTabSz="914400" rtl="0" eaLnBrk="1" fontAlgn="auto" latinLnBrk="0" hangingPunct="1">
              <a:lnSpc>
                <a:spcPct val="100000"/>
              </a:lnSpc>
              <a:spcBef>
                <a:spcPts val="0"/>
              </a:spcBef>
              <a:spcAft>
                <a:spcPts val="0"/>
              </a:spcAft>
              <a:buClrTx/>
              <a:buSzTx/>
              <a:buFontTx/>
              <a:buNone/>
              <a:tabLst/>
              <a:defRPr/>
            </a:pPr>
            <a:r>
              <a:rPr lang="en-MY" dirty="0" err="1" smtClean="0">
                <a:solidFill>
                  <a:srgbClr val="0070C0"/>
                </a:solidFill>
              </a:rPr>
              <a:t>Incretin</a:t>
            </a:r>
            <a:r>
              <a:rPr lang="en-MY" dirty="0" smtClean="0">
                <a:solidFill>
                  <a:srgbClr val="0070C0"/>
                </a:solidFill>
              </a:rPr>
              <a:t> effect is reduced in diabetics.</a:t>
            </a:r>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16</a:t>
            </a:fld>
            <a:endParaRPr lang="en-MY"/>
          </a:p>
        </p:txBody>
      </p:sp>
    </p:spTree>
    <p:extLst>
      <p:ext uri="{BB962C8B-B14F-4D97-AF65-F5344CB8AC3E}">
        <p14:creationId xmlns:p14="http://schemas.microsoft.com/office/powerpoint/2010/main" val="207415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17</a:t>
            </a:fld>
            <a:endParaRPr lang="en-MY"/>
          </a:p>
        </p:txBody>
      </p:sp>
    </p:spTree>
    <p:extLst>
      <p:ext uri="{BB962C8B-B14F-4D97-AF65-F5344CB8AC3E}">
        <p14:creationId xmlns:p14="http://schemas.microsoft.com/office/powerpoint/2010/main" val="1275710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fld id="{03D8E0F9-59D3-46F6-8FEC-46BCEFC731BD}" type="slidenum">
              <a:rPr lang="en-US" altLang="en-US" sz="1200" smtClean="0">
                <a:solidFill>
                  <a:srgbClr val="000000"/>
                </a:solidFill>
              </a:rPr>
              <a:pPr/>
              <a:t>18</a:t>
            </a:fld>
            <a:endParaRPr lang="en-US" altLang="en-US" sz="1200" smtClean="0">
              <a:solidFill>
                <a:srgbClr val="000000"/>
              </a:solidFill>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smtClean="0">
                <a:solidFill>
                  <a:srgbClr val="0070C0"/>
                </a:solidFill>
              </a:rPr>
              <a:t>Insulin activates lipoprotein lipase</a:t>
            </a:r>
            <a:r>
              <a:rPr lang="en-GB" altLang="en-US" sz="1200" baseline="0" dirty="0" smtClean="0">
                <a:solidFill>
                  <a:srgbClr val="0070C0"/>
                </a:solidFill>
              </a:rPr>
              <a:t> in blood capillaries, </a:t>
            </a:r>
            <a:r>
              <a:rPr lang="en-GB" altLang="en-US" sz="1200" dirty="0" smtClean="0">
                <a:solidFill>
                  <a:srgbClr val="0070C0"/>
                </a:solidFill>
              </a:rPr>
              <a:t>leading to hydrolysis of triacylglycerol in circulating lipoproteins</a:t>
            </a:r>
          </a:p>
          <a:p>
            <a:endParaRPr lang="en-US" altLang="en-US" dirty="0" smtClean="0"/>
          </a:p>
        </p:txBody>
      </p:sp>
    </p:spTree>
    <p:extLst>
      <p:ext uri="{BB962C8B-B14F-4D97-AF65-F5344CB8AC3E}">
        <p14:creationId xmlns:p14="http://schemas.microsoft.com/office/powerpoint/2010/main" val="296835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Aft>
                <a:spcPct val="0"/>
              </a:spcAft>
            </a:pPr>
            <a:r>
              <a:rPr lang="en-GB" altLang="en-US" sz="1200" b="0" dirty="0" smtClean="0"/>
              <a:t>Glucose is hydrophilic</a:t>
            </a:r>
            <a:r>
              <a:rPr lang="en-GB" altLang="en-US" sz="1200" b="0" baseline="0" dirty="0" smtClean="0"/>
              <a:t> whereas </a:t>
            </a:r>
            <a:r>
              <a:rPr lang="en-GB" altLang="en-US" sz="1200" b="0" dirty="0" smtClean="0"/>
              <a:t>cell membrane is hydrophobic.</a:t>
            </a:r>
          </a:p>
          <a:p>
            <a:pPr eaLnBrk="1" hangingPunct="1">
              <a:spcAft>
                <a:spcPct val="0"/>
              </a:spcAft>
            </a:pPr>
            <a:r>
              <a:rPr lang="en-GB" altLang="en-US" sz="1200" b="0" dirty="0" smtClean="0"/>
              <a:t>Glucose cannot enter by simple diffusion.</a:t>
            </a:r>
          </a:p>
          <a:p>
            <a:pPr eaLnBrk="1" hangingPunct="1">
              <a:spcAft>
                <a:spcPct val="0"/>
              </a:spcAft>
            </a:pPr>
            <a:r>
              <a:rPr lang="en-GB" altLang="en-US" sz="1200" b="0" dirty="0" smtClean="0"/>
              <a:t>Glucose enters cells by facilitated diffusion involving</a:t>
            </a:r>
            <a:r>
              <a:rPr lang="en-GB" altLang="en-US" sz="1200" b="0" baseline="0" dirty="0" smtClean="0"/>
              <a:t> g</a:t>
            </a:r>
            <a:r>
              <a:rPr lang="en-GB" altLang="en-US" sz="1200" b="0" dirty="0" smtClean="0"/>
              <a:t>lucose transporter protein </a:t>
            </a:r>
          </a:p>
          <a:p>
            <a:pPr eaLnBrk="1" hangingPunct="1">
              <a:spcAft>
                <a:spcPct val="0"/>
              </a:spcAft>
              <a:buFontTx/>
              <a:buNone/>
            </a:pPr>
            <a:endParaRPr lang="en-GB" altLang="en-US" sz="1200" b="0" dirty="0" smtClean="0"/>
          </a:p>
          <a:p>
            <a:pPr eaLnBrk="1" hangingPunct="1">
              <a:spcAft>
                <a:spcPct val="0"/>
              </a:spcAft>
            </a:pPr>
            <a:r>
              <a:rPr lang="en-GB" altLang="en-US" sz="1200" b="0" dirty="0" smtClean="0"/>
              <a:t>Insulin facilitates glucose transport into muscle and adipose cells by </a:t>
            </a:r>
            <a:r>
              <a:rPr lang="en-GB" altLang="en-US" sz="1200" b="0" dirty="0" smtClean="0">
                <a:solidFill>
                  <a:srgbClr val="0000CC"/>
                </a:solidFill>
              </a:rPr>
              <a:t>increasing number of glucose transporters in cell membrane</a:t>
            </a:r>
            <a:r>
              <a:rPr lang="en-GB" altLang="en-US" sz="1200" b="0" dirty="0" smtClean="0"/>
              <a:t> by causing glucose transporters  </a:t>
            </a:r>
            <a:r>
              <a:rPr lang="en-GB" altLang="en-US" sz="1200" b="0" dirty="0" smtClean="0">
                <a:solidFill>
                  <a:srgbClr val="0000CC"/>
                </a:solidFill>
              </a:rPr>
              <a:t>(GluT4) </a:t>
            </a:r>
            <a:r>
              <a:rPr lang="en-GB" altLang="en-US" sz="1200" b="0" dirty="0" smtClean="0"/>
              <a:t>to move from intracellular stores to cell membrane.</a:t>
            </a:r>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19</a:t>
            </a:fld>
            <a:endParaRPr lang="en-MY"/>
          </a:p>
        </p:txBody>
      </p:sp>
    </p:spTree>
    <p:extLst>
      <p:ext uri="{BB962C8B-B14F-4D97-AF65-F5344CB8AC3E}">
        <p14:creationId xmlns:p14="http://schemas.microsoft.com/office/powerpoint/2010/main" val="16098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6412FAA-5C15-4703-A015-9C5340220333}" type="slidenum">
              <a:rPr lang="en-MY" smtClean="0"/>
              <a:t>20</a:t>
            </a:fld>
            <a:endParaRPr lang="en-MY"/>
          </a:p>
        </p:txBody>
      </p:sp>
    </p:spTree>
    <p:extLst>
      <p:ext uri="{BB962C8B-B14F-4D97-AF65-F5344CB8AC3E}">
        <p14:creationId xmlns:p14="http://schemas.microsoft.com/office/powerpoint/2010/main" val="16079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baseline="0" dirty="0" smtClean="0"/>
              <a:t>Increase in blood glucose levels will stimulate beta cells of pancreas to release insulin. Insulin stimulates  adipose and muscle cells to take up glucose from the blood and utilised in cellular respiration and glycogenesis. Insulin also inhibits </a:t>
            </a:r>
            <a:r>
              <a:rPr lang="en-MY" baseline="0" dirty="0" err="1" smtClean="0"/>
              <a:t>glycogenolysis</a:t>
            </a:r>
            <a:r>
              <a:rPr lang="en-MY" baseline="0" dirty="0" smtClean="0"/>
              <a:t> and gluconeogenesis. Thus blood glucose concentration decreases. </a:t>
            </a:r>
          </a:p>
          <a:p>
            <a:endParaRPr lang="en-MY" baseline="0" dirty="0" smtClean="0"/>
          </a:p>
          <a:p>
            <a:r>
              <a:rPr lang="en-MY" baseline="0" dirty="0" smtClean="0"/>
              <a:t>Decrease in blood glucose level will stimulate alpha cells of the pancreas to release glucagon. Glucagon inhibits adipose and muscle cells from taking up glucose from the blood  and utilising it. Glucagon stimulates </a:t>
            </a:r>
            <a:r>
              <a:rPr lang="en-MY" baseline="0" dirty="0" err="1" smtClean="0"/>
              <a:t>glycogenolysis</a:t>
            </a:r>
            <a:r>
              <a:rPr lang="en-MY" baseline="0" dirty="0" smtClean="0"/>
              <a:t> and gluconeogenesis. Thus blood glucose concentration increases.</a:t>
            </a:r>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21</a:t>
            </a:fld>
            <a:endParaRPr lang="en-MY"/>
          </a:p>
        </p:txBody>
      </p:sp>
    </p:spTree>
    <p:extLst>
      <p:ext uri="{BB962C8B-B14F-4D97-AF65-F5344CB8AC3E}">
        <p14:creationId xmlns:p14="http://schemas.microsoft.com/office/powerpoint/2010/main" val="2544725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22</a:t>
            </a:fld>
            <a:endParaRPr lang="en-MY"/>
          </a:p>
        </p:txBody>
      </p:sp>
    </p:spTree>
    <p:extLst>
      <p:ext uri="{BB962C8B-B14F-4D97-AF65-F5344CB8AC3E}">
        <p14:creationId xmlns:p14="http://schemas.microsoft.com/office/powerpoint/2010/main" val="3629345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smtClean="0"/>
          </a:p>
        </p:txBody>
      </p:sp>
      <p:sp>
        <p:nvSpPr>
          <p:cNvPr id="4" name="Slide Number Placeholder 3"/>
          <p:cNvSpPr>
            <a:spLocks noGrp="1"/>
          </p:cNvSpPr>
          <p:nvPr>
            <p:ph type="sldNum" sz="quarter" idx="10"/>
          </p:nvPr>
        </p:nvSpPr>
        <p:spPr/>
        <p:txBody>
          <a:bodyPr/>
          <a:lstStyle/>
          <a:p>
            <a:fld id="{F6412FAA-5C15-4703-A015-9C5340220333}" type="slidenum">
              <a:rPr lang="en-MY" smtClean="0"/>
              <a:t>2</a:t>
            </a:fld>
            <a:endParaRPr lang="en-MY"/>
          </a:p>
        </p:txBody>
      </p:sp>
    </p:spTree>
    <p:extLst>
      <p:ext uri="{BB962C8B-B14F-4D97-AF65-F5344CB8AC3E}">
        <p14:creationId xmlns:p14="http://schemas.microsoft.com/office/powerpoint/2010/main" val="2130656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smtClean="0"/>
              <a:t>Insulin receptor </a:t>
            </a:r>
          </a:p>
          <a:p>
            <a:r>
              <a:rPr lang="en-MY" dirty="0" smtClean="0"/>
              <a:t>The extracellular alpha subunit contains</a:t>
            </a:r>
            <a:r>
              <a:rPr lang="en-MY" baseline="0" dirty="0" smtClean="0"/>
              <a:t> the insulin binding site.</a:t>
            </a:r>
          </a:p>
          <a:p>
            <a:r>
              <a:rPr lang="en-MY" baseline="0" dirty="0" smtClean="0"/>
              <a:t>A hydrophobic domain in each beta subunit spans the plasma membrane. The cytosolic domain of the beta which is activated by insulin subunit,  is a tyrosine kinase.  Thus insulin receptor is a tyrosine kinase receptor.</a:t>
            </a:r>
          </a:p>
        </p:txBody>
      </p:sp>
      <p:sp>
        <p:nvSpPr>
          <p:cNvPr id="4" name="Slide Number Placeholder 3"/>
          <p:cNvSpPr>
            <a:spLocks noGrp="1"/>
          </p:cNvSpPr>
          <p:nvPr>
            <p:ph type="sldNum" sz="quarter" idx="10"/>
          </p:nvPr>
        </p:nvSpPr>
        <p:spPr/>
        <p:txBody>
          <a:bodyPr/>
          <a:lstStyle/>
          <a:p>
            <a:fld id="{F6412FAA-5C15-4703-A015-9C5340220333}" type="slidenum">
              <a:rPr lang="en-MY" smtClean="0"/>
              <a:t>23</a:t>
            </a:fld>
            <a:endParaRPr lang="en-MY"/>
          </a:p>
        </p:txBody>
      </p:sp>
    </p:spTree>
    <p:extLst>
      <p:ext uri="{BB962C8B-B14F-4D97-AF65-F5344CB8AC3E}">
        <p14:creationId xmlns:p14="http://schemas.microsoft.com/office/powerpoint/2010/main" val="301619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defRPr/>
            </a:pPr>
            <a:r>
              <a:rPr lang="en-GB" sz="2400" b="0" dirty="0" smtClean="0"/>
              <a:t>Insulin binds to </a:t>
            </a:r>
            <a:r>
              <a:rPr lang="en-GB" sz="2400" b="0" dirty="0" smtClean="0">
                <a:sym typeface="Symbol" panose="05050102010706020507" pitchFamily="18" charset="2"/>
              </a:rPr>
              <a:t></a:t>
            </a:r>
            <a:r>
              <a:rPr lang="en-GB" sz="2400" b="0" dirty="0" smtClean="0"/>
              <a:t> subunit of receptor</a:t>
            </a:r>
          </a:p>
          <a:p>
            <a:pPr marL="342900" indent="-342900">
              <a:buFont typeface="Arial" panose="020B0604020202020204" pitchFamily="34" charset="0"/>
              <a:buChar char="•"/>
              <a:defRPr/>
            </a:pPr>
            <a:r>
              <a:rPr lang="en-GB" sz="2400" b="0" dirty="0" smtClean="0"/>
              <a:t>This activates tyrosine kinase in </a:t>
            </a:r>
            <a:r>
              <a:rPr lang="en-GB" sz="2400" b="0" dirty="0" smtClean="0">
                <a:sym typeface="Symbol" panose="05050102010706020507" pitchFamily="18" charset="2"/>
              </a:rPr>
              <a:t></a:t>
            </a:r>
            <a:r>
              <a:rPr lang="en-GB" sz="2400" b="0" dirty="0" smtClean="0"/>
              <a:t> subunits</a:t>
            </a:r>
          </a:p>
          <a:p>
            <a:pPr marL="342900" indent="-342900">
              <a:buFont typeface="Arial" panose="020B0604020202020204" pitchFamily="34" charset="0"/>
              <a:buChar char="•"/>
              <a:defRPr/>
            </a:pPr>
            <a:r>
              <a:rPr lang="en-GB" sz="2400" b="0" dirty="0" smtClean="0"/>
              <a:t>Tyrosine residues on </a:t>
            </a:r>
            <a:r>
              <a:rPr lang="en-GB" sz="2400" b="0" dirty="0" smtClean="0">
                <a:sym typeface="Symbol" panose="05050102010706020507" pitchFamily="18" charset="2"/>
              </a:rPr>
              <a:t></a:t>
            </a:r>
            <a:r>
              <a:rPr lang="en-GB" sz="2400" b="0" dirty="0" smtClean="0"/>
              <a:t> subunits are </a:t>
            </a:r>
            <a:r>
              <a:rPr lang="en-GB" sz="2400" b="0" dirty="0" err="1" smtClean="0"/>
              <a:t>autophosphorylated</a:t>
            </a:r>
            <a:endParaRPr lang="en-GB" sz="2400" b="0" dirty="0" smtClean="0"/>
          </a:p>
          <a:p>
            <a:pPr marL="342900" indent="-342900">
              <a:buFont typeface="Arial" panose="020B0604020202020204" pitchFamily="34" charset="0"/>
              <a:buChar char="•"/>
              <a:defRPr/>
            </a:pPr>
            <a:r>
              <a:rPr lang="en-GB" sz="2400" b="0" dirty="0" smtClean="0"/>
              <a:t>Tyrosine kinase in insulin receptor phosphorylates intracellular proteins</a:t>
            </a:r>
            <a:r>
              <a:rPr lang="en-GB" sz="2400" b="0" baseline="0" dirty="0" smtClean="0"/>
              <a:t> </a:t>
            </a:r>
            <a:r>
              <a:rPr lang="en-GB" sz="2000" b="0" dirty="0" smtClean="0"/>
              <a:t>(</a:t>
            </a:r>
            <a:r>
              <a:rPr lang="en-GB" sz="2000" b="0" dirty="0" err="1" smtClean="0"/>
              <a:t>eg</a:t>
            </a:r>
            <a:r>
              <a:rPr lang="en-GB" sz="2000" b="0" dirty="0" smtClean="0"/>
              <a:t>. insulin receptor substrate {IRS})</a:t>
            </a:r>
          </a:p>
          <a:p>
            <a:pPr marL="342900" indent="-342900">
              <a:buFont typeface="Arial" panose="020B0604020202020204" pitchFamily="34" charset="0"/>
              <a:buChar char="•"/>
              <a:defRPr/>
            </a:pPr>
            <a:r>
              <a:rPr lang="en-GB" sz="2400" b="0" dirty="0" smtClean="0"/>
              <a:t>Phosphorylated IRS interacts with other intracellular proteins involved in mediating different effects of insulin</a:t>
            </a:r>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25</a:t>
            </a:fld>
            <a:endParaRPr lang="en-MY"/>
          </a:p>
        </p:txBody>
      </p:sp>
    </p:spTree>
    <p:extLst>
      <p:ext uri="{BB962C8B-B14F-4D97-AF65-F5344CB8AC3E}">
        <p14:creationId xmlns:p14="http://schemas.microsoft.com/office/powerpoint/2010/main" val="1678047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fld id="{AA3D1F74-1485-4233-9878-CAB1F2939798}" type="slidenum">
              <a:rPr lang="en-US" altLang="en-US" sz="1200" smtClean="0"/>
              <a:pPr/>
              <a:t>27</a:t>
            </a:fld>
            <a:endParaRPr lang="en-US" altLang="en-US" sz="1200" smtClean="0"/>
          </a:p>
        </p:txBody>
      </p:sp>
      <p:sp>
        <p:nvSpPr>
          <p:cNvPr id="46083" name="Rectangle 1026"/>
          <p:cNvSpPr>
            <a:spLocks noGrp="1" noRot="1" noChangeAspect="1" noChangeArrowheads="1" noTextEdit="1"/>
          </p:cNvSpPr>
          <p:nvPr>
            <p:ph type="sldImg"/>
          </p:nvPr>
        </p:nvSpPr>
        <p:spPr>
          <a:ln/>
        </p:spPr>
      </p:sp>
      <p:sp>
        <p:nvSpPr>
          <p:cNvPr id="46084" name="Rectangle 1027"/>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79531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en-MY" altLang="en-US" smtClean="0"/>
          </a:p>
        </p:txBody>
      </p:sp>
      <p:sp>
        <p:nvSpPr>
          <p:cNvPr id="48132" name="Slide Number Placeholder 3"/>
          <p:cNvSpPr>
            <a:spLocks noGrp="1"/>
          </p:cNvSpPr>
          <p:nvPr>
            <p:ph type="sldNum" sz="quarter" idx="5"/>
          </p:nvPr>
        </p:nvSpPr>
        <p:spPr>
          <a:noFill/>
        </p:spPr>
        <p:txBody>
          <a:bodyPr/>
          <a:lstStyle>
            <a:lvl1pPr>
              <a:defRPr sz="2200">
                <a:solidFill>
                  <a:schemeClr val="tx1"/>
                </a:solidFill>
                <a:latin typeface="Times New Roman" panose="02020603050405020304" pitchFamily="18" charset="0"/>
              </a:defRPr>
            </a:lvl1pPr>
            <a:lvl2pPr marL="742950" indent="-285750">
              <a:defRPr sz="2200">
                <a:solidFill>
                  <a:schemeClr val="tx1"/>
                </a:solidFill>
                <a:latin typeface="Times New Roman" panose="02020603050405020304" pitchFamily="18" charset="0"/>
              </a:defRPr>
            </a:lvl2pPr>
            <a:lvl3pPr marL="1143000" indent="-228600">
              <a:defRPr sz="2200">
                <a:solidFill>
                  <a:schemeClr val="tx1"/>
                </a:solidFill>
                <a:latin typeface="Times New Roman" panose="02020603050405020304" pitchFamily="18" charset="0"/>
              </a:defRPr>
            </a:lvl3pPr>
            <a:lvl4pPr marL="1600200" indent="-228600">
              <a:defRPr sz="2200">
                <a:solidFill>
                  <a:schemeClr val="tx1"/>
                </a:solidFill>
                <a:latin typeface="Times New Roman" panose="02020603050405020304" pitchFamily="18" charset="0"/>
              </a:defRPr>
            </a:lvl4pPr>
            <a:lvl5pPr marL="2057400" indent="-228600">
              <a:defRPr sz="2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200">
                <a:solidFill>
                  <a:schemeClr val="tx1"/>
                </a:solidFill>
                <a:latin typeface="Times New Roman" panose="02020603050405020304" pitchFamily="18" charset="0"/>
              </a:defRPr>
            </a:lvl9pPr>
          </a:lstStyle>
          <a:p>
            <a:fld id="{F361CBC7-2D0B-4EAE-9AF4-144EB0E29A50}" type="slidenum">
              <a:rPr lang="en-US" altLang="en-US" sz="1200" smtClean="0"/>
              <a:pPr/>
              <a:t>28</a:t>
            </a:fld>
            <a:endParaRPr lang="en-US" altLang="en-US" sz="1200" smtClean="0"/>
          </a:p>
        </p:txBody>
      </p:sp>
    </p:spTree>
    <p:extLst>
      <p:ext uri="{BB962C8B-B14F-4D97-AF65-F5344CB8AC3E}">
        <p14:creationId xmlns:p14="http://schemas.microsoft.com/office/powerpoint/2010/main" val="3932027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smtClean="0"/>
              <a:t>Major insulin counter regulatory hormones. Low blood glucose level mediates the release of the insulin counter regulatory hormones through neuronal signals. </a:t>
            </a:r>
            <a:r>
              <a:rPr lang="en-MY" dirty="0" err="1" smtClean="0"/>
              <a:t>Hypoglycemia</a:t>
            </a:r>
            <a:r>
              <a:rPr lang="en-MY" dirty="0" smtClean="0"/>
              <a:t> stimulates the release of cortisol, epinephrine, and norepinephrine. Adrenocorticotropic hormone (ACTH) is released from the pituitary and stimulates the release of cortisol (a glucocorticoid) from the adrenal cortex. Neuronal signals stimulate the release of epinephrine from the adrenal medulla and norepinephrine from nerve endings. Neuronal signals also play a minor role in the release of glucagon. Although norepinephrine has counter regulatory actions, it is not a major counter regulatory hormone.</a:t>
            </a:r>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29</a:t>
            </a:fld>
            <a:endParaRPr lang="en-MY"/>
          </a:p>
        </p:txBody>
      </p:sp>
    </p:spTree>
    <p:extLst>
      <p:ext uri="{BB962C8B-B14F-4D97-AF65-F5344CB8AC3E}">
        <p14:creationId xmlns:p14="http://schemas.microsoft.com/office/powerpoint/2010/main" val="2409518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b="1" dirty="0" smtClean="0"/>
              <a:t>Liver</a:t>
            </a:r>
            <a:r>
              <a:rPr lang="en-MY" dirty="0" smtClean="0"/>
              <a:t> plays a central role in metabolism. After a meal, liver takes up carbohydrates, lipids and amino acids, processes them and routes to other tissues. Liver also synthesises and distributes glucose, ketone bodies and fatty acids</a:t>
            </a:r>
            <a:r>
              <a:rPr lang="en-MY" baseline="0" dirty="0" smtClean="0"/>
              <a:t>.</a:t>
            </a:r>
            <a:endParaRPr lang="en-MY" dirty="0" smtClean="0"/>
          </a:p>
          <a:p>
            <a:endParaRPr lang="en-MY" baseline="0" dirty="0" smtClean="0"/>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3</a:t>
            </a:fld>
            <a:endParaRPr lang="en-MY"/>
          </a:p>
        </p:txBody>
      </p:sp>
    </p:spTree>
    <p:extLst>
      <p:ext uri="{BB962C8B-B14F-4D97-AF65-F5344CB8AC3E}">
        <p14:creationId xmlns:p14="http://schemas.microsoft.com/office/powerpoint/2010/main" val="3233462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b="1" dirty="0" smtClean="0"/>
              <a:t>Digestion of carbohydrates</a:t>
            </a:r>
          </a:p>
          <a:p>
            <a:r>
              <a:rPr lang="en-MY" u="sng" dirty="0" smtClean="0"/>
              <a:t>Mouth</a:t>
            </a:r>
            <a:r>
              <a:rPr lang="en-MY" dirty="0" smtClean="0"/>
              <a:t>: </a:t>
            </a:r>
            <a:r>
              <a:rPr lang="en-MY" b="1" dirty="0" smtClean="0"/>
              <a:t>Salivary </a:t>
            </a:r>
            <a:r>
              <a:rPr lang="el-GR" b="1" dirty="0" smtClean="0"/>
              <a:t>α</a:t>
            </a:r>
            <a:r>
              <a:rPr lang="en-MY" b="1" dirty="0" smtClean="0"/>
              <a:t>-amylase </a:t>
            </a:r>
            <a:r>
              <a:rPr lang="en-MY" dirty="0" smtClean="0"/>
              <a:t>hydrolyses dietary starch and glycogen resulting in a mixture</a:t>
            </a:r>
            <a:r>
              <a:rPr lang="en-MY" baseline="0" dirty="0" smtClean="0"/>
              <a:t> of short oligosaccharides known as dextrin.</a:t>
            </a:r>
          </a:p>
          <a:p>
            <a:r>
              <a:rPr lang="en-MY" u="sng" baseline="0" dirty="0" smtClean="0"/>
              <a:t>Stomach</a:t>
            </a:r>
            <a:r>
              <a:rPr lang="en-MY" baseline="0" dirty="0" smtClean="0"/>
              <a:t>: Carbohydrate digestion does not happen in the stomach, because the high acidity inactivates salivary </a:t>
            </a:r>
            <a:r>
              <a:rPr lang="el-GR" dirty="0" smtClean="0"/>
              <a:t>α</a:t>
            </a:r>
            <a:r>
              <a:rPr lang="en-MY" dirty="0" smtClean="0"/>
              <a:t>-amylase.</a:t>
            </a:r>
          </a:p>
          <a:p>
            <a:r>
              <a:rPr lang="en-MY" u="sng" dirty="0" smtClean="0"/>
              <a:t>Duodenum</a:t>
            </a:r>
            <a:r>
              <a:rPr lang="en-MY" dirty="0" smtClean="0"/>
              <a:t>: When the acidic contents of the stomach reaches</a:t>
            </a:r>
            <a:r>
              <a:rPr lang="en-MY" baseline="0" dirty="0" smtClean="0"/>
              <a:t> the duodenum, they are neutralised by bicarbonate secreted by pancreas. </a:t>
            </a:r>
            <a:r>
              <a:rPr lang="en-MY" b="1" baseline="0" dirty="0" smtClean="0"/>
              <a:t>Pancreatic </a:t>
            </a:r>
            <a:r>
              <a:rPr lang="el-GR" b="1" dirty="0" smtClean="0"/>
              <a:t>α</a:t>
            </a:r>
            <a:r>
              <a:rPr lang="en-MY" b="1" dirty="0" smtClean="0"/>
              <a:t>-amylase </a:t>
            </a:r>
            <a:r>
              <a:rPr lang="en-MY" dirty="0" smtClean="0"/>
              <a:t>continues the digestion of</a:t>
            </a:r>
            <a:r>
              <a:rPr lang="en-MY" baseline="0" dirty="0" smtClean="0"/>
              <a:t> polysaccharides.</a:t>
            </a:r>
          </a:p>
          <a:p>
            <a:r>
              <a:rPr lang="en-MY" u="sng" dirty="0" smtClean="0"/>
              <a:t>Intestinal mucosa</a:t>
            </a:r>
            <a:r>
              <a:rPr lang="en-MY" u="sng" baseline="0" dirty="0" smtClean="0"/>
              <a:t> cells</a:t>
            </a:r>
            <a:r>
              <a:rPr lang="en-MY" baseline="0" dirty="0" smtClean="0"/>
              <a:t>: The final digestion occurs at the mucosal lining of the upper jejunum by </a:t>
            </a:r>
            <a:r>
              <a:rPr lang="en-MY" baseline="0" dirty="0" err="1" smtClean="0"/>
              <a:t>disaccharidases</a:t>
            </a:r>
            <a:r>
              <a:rPr lang="en-MY" baseline="0" dirty="0" smtClean="0"/>
              <a:t> (</a:t>
            </a:r>
            <a:r>
              <a:rPr lang="en-MY" baseline="0" dirty="0" err="1" smtClean="0"/>
              <a:t>isomaltase</a:t>
            </a:r>
            <a:r>
              <a:rPr lang="en-MY" baseline="0" dirty="0" smtClean="0"/>
              <a:t>, maltase, lactase, </a:t>
            </a:r>
            <a:r>
              <a:rPr lang="en-MY" baseline="0" dirty="0" err="1" smtClean="0"/>
              <a:t>sucrase</a:t>
            </a:r>
            <a:r>
              <a:rPr lang="en-MY" baseline="0" dirty="0" smtClean="0"/>
              <a:t>) to the monosaccharides. </a:t>
            </a:r>
          </a:p>
          <a:p>
            <a:endParaRPr lang="en-MY" baseline="0" dirty="0" smtClean="0"/>
          </a:p>
          <a:p>
            <a:r>
              <a:rPr lang="en-MY" b="1" baseline="0" dirty="0" smtClean="0"/>
              <a:t>Absorption of monosaccharides</a:t>
            </a:r>
          </a:p>
          <a:p>
            <a:pPr marL="0" marR="0" indent="0" algn="l" defTabSz="914400" rtl="0" eaLnBrk="1" fontAlgn="auto" latinLnBrk="0" hangingPunct="1">
              <a:lnSpc>
                <a:spcPct val="100000"/>
              </a:lnSpc>
              <a:spcBef>
                <a:spcPts val="0"/>
              </a:spcBef>
              <a:spcAft>
                <a:spcPts val="0"/>
              </a:spcAft>
              <a:buClrTx/>
              <a:buSzTx/>
              <a:buFontTx/>
              <a:buNone/>
              <a:tabLst/>
              <a:defRPr/>
            </a:pPr>
            <a:r>
              <a:rPr lang="en-MY" baseline="0" dirty="0" smtClean="0"/>
              <a:t>Galactose and glucose are transported into mucosal cells by an active, energy-requiring process that requires a concurrent uptake of sodium ions. The transport protein is </a:t>
            </a:r>
            <a:r>
              <a:rPr lang="en-MY" sz="1200" dirty="0" smtClean="0"/>
              <a:t>sodium–dependent glucose cotransporter 1 (</a:t>
            </a:r>
            <a:r>
              <a:rPr lang="en-MY" sz="1200" b="1" dirty="0" smtClean="0"/>
              <a:t>SGLT-1</a:t>
            </a:r>
            <a:r>
              <a:rPr lang="en-MY"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t>Fructose uptake requires a sodium-independent transporter (</a:t>
            </a:r>
            <a:r>
              <a:rPr lang="en-MY" sz="1200" b="1" dirty="0" smtClean="0"/>
              <a:t>GLUT-5</a:t>
            </a:r>
            <a:r>
              <a:rPr lang="en-MY" sz="1200" dirty="0" smtClean="0"/>
              <a:t>)</a:t>
            </a:r>
            <a:r>
              <a:rPr lang="en-MY" sz="1200" baseline="0" dirty="0" smtClean="0"/>
              <a:t> for its absorption.</a:t>
            </a:r>
          </a:p>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t>All three monosaccharides are transported from intestinal mucosa cells into portal circulation via </a:t>
            </a:r>
            <a:r>
              <a:rPr lang="en-MY" sz="1200" b="1" dirty="0" smtClean="0"/>
              <a:t>GLUT-2.</a:t>
            </a:r>
          </a:p>
          <a:p>
            <a:pPr marL="0" marR="0" indent="0" algn="l" defTabSz="914400" rtl="0" eaLnBrk="1" fontAlgn="auto" latinLnBrk="0" hangingPunct="1">
              <a:lnSpc>
                <a:spcPct val="100000"/>
              </a:lnSpc>
              <a:spcBef>
                <a:spcPts val="0"/>
              </a:spcBef>
              <a:spcAft>
                <a:spcPts val="0"/>
              </a:spcAft>
              <a:buClrTx/>
              <a:buSzTx/>
              <a:buFontTx/>
              <a:buNone/>
              <a:tabLst/>
              <a:defRPr/>
            </a:pPr>
            <a:endParaRPr lang="en-MY" sz="1200" dirty="0" smtClean="0"/>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4</a:t>
            </a:fld>
            <a:endParaRPr lang="en-MY"/>
          </a:p>
        </p:txBody>
      </p:sp>
    </p:spTree>
    <p:extLst>
      <p:ext uri="{BB962C8B-B14F-4D97-AF65-F5344CB8AC3E}">
        <p14:creationId xmlns:p14="http://schemas.microsoft.com/office/powerpoint/2010/main" val="2633152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baseline="0" dirty="0" smtClean="0">
                <a:solidFill>
                  <a:schemeClr val="tx1"/>
                </a:solidFill>
                <a:latin typeface="+mn-lt"/>
                <a:ea typeface="+mn-ea"/>
                <a:cs typeface="+mn-cs"/>
              </a:rPr>
              <a:t>Blood glucose levels depend on a balance between intake, utilisation and production of glucose.</a:t>
            </a:r>
          </a:p>
          <a:p>
            <a:r>
              <a:rPr lang="en-MY" sz="1200" b="0" i="0" u="none" strike="noStrike" kern="1200" baseline="0" dirty="0" smtClean="0">
                <a:solidFill>
                  <a:schemeClr val="tx1"/>
                </a:solidFill>
                <a:latin typeface="+mn-lt"/>
                <a:ea typeface="+mn-ea"/>
                <a:cs typeface="+mn-cs"/>
              </a:rPr>
              <a:t>Glucose is utilised in cellular </a:t>
            </a:r>
            <a:r>
              <a:rPr lang="en-MY" sz="1200" b="0" i="0" u="none" strike="noStrike" kern="1200" baseline="0" dirty="0" smtClean="0">
                <a:solidFill>
                  <a:srgbClr val="FF0000"/>
                </a:solidFill>
                <a:latin typeface="+mn-lt"/>
                <a:ea typeface="+mn-ea"/>
                <a:cs typeface="+mn-cs"/>
              </a:rPr>
              <a:t>transport and phosphorylation</a:t>
            </a:r>
            <a:r>
              <a:rPr lang="en-MY" sz="1200" b="0" i="0" u="none" strike="noStrike" kern="1200" baseline="0" dirty="0" smtClean="0">
                <a:solidFill>
                  <a:schemeClr val="tx1"/>
                </a:solidFill>
                <a:latin typeface="+mn-lt"/>
                <a:ea typeface="+mn-ea"/>
                <a:cs typeface="+mn-cs"/>
              </a:rPr>
              <a:t>, as well as in glycolysis and glycogen synthesis. (glycogenesis).</a:t>
            </a:r>
          </a:p>
          <a:p>
            <a:pPr marL="0" marR="0" indent="0" algn="l" defTabSz="914400" rtl="0" eaLnBrk="1" fontAlgn="auto" latinLnBrk="0" hangingPunct="1">
              <a:lnSpc>
                <a:spcPct val="100000"/>
              </a:lnSpc>
              <a:spcBef>
                <a:spcPts val="0"/>
              </a:spcBef>
              <a:spcAft>
                <a:spcPts val="0"/>
              </a:spcAft>
              <a:buClrTx/>
              <a:buSzTx/>
              <a:buFontTx/>
              <a:buNone/>
              <a:tabLst/>
              <a:defRPr/>
            </a:pPr>
            <a:r>
              <a:rPr lang="en-MY" sz="1200" b="0" i="0" u="none" strike="noStrike" kern="1200" baseline="0" dirty="0" smtClean="0">
                <a:solidFill>
                  <a:schemeClr val="tx1"/>
                </a:solidFill>
                <a:latin typeface="+mn-lt"/>
                <a:ea typeface="+mn-ea"/>
                <a:cs typeface="+mn-cs"/>
              </a:rPr>
              <a:t>Glucose </a:t>
            </a:r>
            <a:r>
              <a:rPr lang="en-MY" baseline="0" dirty="0" smtClean="0"/>
              <a:t>can be obtained form digestion of dietary carbohydrate, glycogen breakdown, gluconeogenesis.</a:t>
            </a:r>
          </a:p>
          <a:p>
            <a:r>
              <a:rPr lang="en-MY" baseline="0" dirty="0" smtClean="0"/>
              <a:t> </a:t>
            </a:r>
          </a:p>
          <a:p>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5</a:t>
            </a:fld>
            <a:endParaRPr lang="en-MY"/>
          </a:p>
        </p:txBody>
      </p:sp>
    </p:spTree>
    <p:extLst>
      <p:ext uri="{BB962C8B-B14F-4D97-AF65-F5344CB8AC3E}">
        <p14:creationId xmlns:p14="http://schemas.microsoft.com/office/powerpoint/2010/main" val="2560621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sz="1200" b="0" i="0" u="none" strike="noStrike" kern="1200" baseline="0" dirty="0" smtClean="0">
                <a:solidFill>
                  <a:schemeClr val="tx1"/>
                </a:solidFill>
                <a:latin typeface="+mn-lt"/>
                <a:ea typeface="+mn-ea"/>
                <a:cs typeface="+mn-cs"/>
              </a:rPr>
              <a:t>Insulin is synthesised as a single polypeptide pre-proinsulin on rough endoplasmic</a:t>
            </a:r>
          </a:p>
          <a:p>
            <a:r>
              <a:rPr lang="en-MY" sz="1200" b="0" i="0" u="none" strike="noStrike" kern="1200" baseline="0" dirty="0" smtClean="0">
                <a:solidFill>
                  <a:schemeClr val="tx1"/>
                </a:solidFill>
                <a:latin typeface="+mn-lt"/>
                <a:ea typeface="+mn-ea"/>
                <a:cs typeface="+mn-cs"/>
              </a:rPr>
              <a:t>reticulum (RER) of pancreatic B cells. Cleavage of signal sequence yields 86</a:t>
            </a:r>
          </a:p>
          <a:p>
            <a:r>
              <a:rPr lang="en-MY" sz="1200" b="0" i="0" u="none" strike="noStrike" kern="1200" baseline="0" dirty="0" smtClean="0">
                <a:solidFill>
                  <a:schemeClr val="tx1"/>
                </a:solidFill>
                <a:latin typeface="+mn-lt"/>
                <a:ea typeface="+mn-ea"/>
                <a:cs typeface="+mn-cs"/>
              </a:rPr>
              <a:t>amino acid peptide proinsulin. Proinsulin is transported from RER to Golgi apparatus.</a:t>
            </a:r>
          </a:p>
          <a:p>
            <a:r>
              <a:rPr lang="en-MY" sz="1200" b="0" i="0" u="none" strike="noStrike" kern="1200" baseline="0" dirty="0" smtClean="0">
                <a:solidFill>
                  <a:schemeClr val="tx1"/>
                </a:solidFill>
                <a:latin typeface="+mn-lt"/>
                <a:ea typeface="+mn-ea"/>
                <a:cs typeface="+mn-cs"/>
              </a:rPr>
              <a:t>Proinsulin is converted to insulin, with the excision of C peptide. Mature secretory</a:t>
            </a:r>
          </a:p>
          <a:p>
            <a:r>
              <a:rPr lang="en-MY" sz="1200" b="0" i="0" u="none" strike="noStrike" kern="1200" baseline="0" dirty="0" smtClean="0">
                <a:solidFill>
                  <a:schemeClr val="tx1"/>
                </a:solidFill>
                <a:latin typeface="+mn-lt"/>
                <a:ea typeface="+mn-ea"/>
                <a:cs typeface="+mn-cs"/>
              </a:rPr>
              <a:t>vesicles in beta cells of the pancreatic islets contain </a:t>
            </a:r>
            <a:r>
              <a:rPr lang="en-MY" sz="1200" b="0" i="0" u="none" strike="noStrike" kern="1200" baseline="0" dirty="0" err="1" smtClean="0">
                <a:solidFill>
                  <a:schemeClr val="tx1"/>
                </a:solidFill>
                <a:latin typeface="+mn-lt"/>
                <a:ea typeface="+mn-ea"/>
                <a:cs typeface="+mn-cs"/>
              </a:rPr>
              <a:t>equimolar</a:t>
            </a:r>
            <a:r>
              <a:rPr lang="en-MY" sz="1200" b="0" i="0" u="none" strike="noStrike" kern="1200" baseline="0" dirty="0" smtClean="0">
                <a:solidFill>
                  <a:schemeClr val="tx1"/>
                </a:solidFill>
                <a:latin typeface="+mn-lt"/>
                <a:ea typeface="+mn-ea"/>
                <a:cs typeface="+mn-cs"/>
              </a:rPr>
              <a:t> amounts of</a:t>
            </a:r>
          </a:p>
          <a:p>
            <a:r>
              <a:rPr lang="en-MY" sz="1200" b="0" i="0" u="none" strike="noStrike" kern="1200" baseline="0" dirty="0" smtClean="0">
                <a:solidFill>
                  <a:schemeClr val="tx1"/>
                </a:solidFill>
                <a:latin typeface="+mn-lt"/>
                <a:ea typeface="+mn-ea"/>
                <a:cs typeface="+mn-cs"/>
              </a:rPr>
              <a:t>insulin and C peptide. Upon proper stimulation, insulin and C-peptide are released by exocytosis of the secretory vesicles. </a:t>
            </a:r>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8</a:t>
            </a:fld>
            <a:endParaRPr lang="en-MY"/>
          </a:p>
        </p:txBody>
      </p:sp>
    </p:spTree>
    <p:extLst>
      <p:ext uri="{BB962C8B-B14F-4D97-AF65-F5344CB8AC3E}">
        <p14:creationId xmlns:p14="http://schemas.microsoft.com/office/powerpoint/2010/main" val="1138226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smtClean="0"/>
              <a:t>Insulin is synthesised as 2 inactive precursors, pre-proinsulin and proinsulin. The half life of C</a:t>
            </a:r>
            <a:r>
              <a:rPr lang="en-MY" baseline="0" dirty="0" smtClean="0"/>
              <a:t>-peptide in plasma is longer than insulin, thus the C-peptide is a good indicator of insulin production and secretion. Insulin has a half life of approximately 6 minutes. This short duration allows rapid changes in circulating levels of insulin. </a:t>
            </a:r>
            <a:endParaRPr lang="en-MY" dirty="0"/>
          </a:p>
        </p:txBody>
      </p:sp>
      <p:sp>
        <p:nvSpPr>
          <p:cNvPr id="4" name="Slide Number Placeholder 3"/>
          <p:cNvSpPr>
            <a:spLocks noGrp="1"/>
          </p:cNvSpPr>
          <p:nvPr>
            <p:ph type="sldNum" sz="quarter" idx="10"/>
          </p:nvPr>
        </p:nvSpPr>
        <p:spPr/>
        <p:txBody>
          <a:bodyPr/>
          <a:lstStyle/>
          <a:p>
            <a:fld id="{F6412FAA-5C15-4703-A015-9C5340220333}" type="slidenum">
              <a:rPr lang="en-MY" smtClean="0"/>
              <a:t>9</a:t>
            </a:fld>
            <a:endParaRPr lang="en-MY"/>
          </a:p>
        </p:txBody>
      </p:sp>
    </p:spTree>
    <p:extLst>
      <p:ext uri="{BB962C8B-B14F-4D97-AF65-F5344CB8AC3E}">
        <p14:creationId xmlns:p14="http://schemas.microsoft.com/office/powerpoint/2010/main" val="3923145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MY" dirty="0" smtClean="0">
                <a:latin typeface="Arial" pitchFamily="34" charset="0"/>
              </a:rPr>
              <a:t>Insulin is a peptide hormone. It is composed of 51 amino</a:t>
            </a:r>
            <a:r>
              <a:rPr lang="en-MY" baseline="0" dirty="0" smtClean="0">
                <a:latin typeface="Arial" pitchFamily="34" charset="0"/>
              </a:rPr>
              <a:t> acids, arranged in two polypeptide chains, A chain and B chain, linked by 2 disulphide bonds. </a:t>
            </a:r>
          </a:p>
          <a:p>
            <a:r>
              <a:rPr lang="en-MY" baseline="0" dirty="0" smtClean="0">
                <a:latin typeface="Arial" pitchFamily="34" charset="0"/>
              </a:rPr>
              <a:t>Insulin was the first peptide for which the primary structure was determined (by Frederick Sanger) and the first therapeutic molecule made by recombinant DNA technology.</a:t>
            </a:r>
            <a:endParaRPr lang="en-MY" dirty="0" smtClean="0">
              <a:latin typeface="Arial" pitchFamily="34" charset="0"/>
            </a:endParaRPr>
          </a:p>
        </p:txBody>
      </p:sp>
    </p:spTree>
    <p:extLst>
      <p:ext uri="{BB962C8B-B14F-4D97-AF65-F5344CB8AC3E}">
        <p14:creationId xmlns:p14="http://schemas.microsoft.com/office/powerpoint/2010/main" val="359909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B0CA22-2F92-449B-9434-9FD937170C49}" type="slidenum">
              <a:rPr lang="en-MY" smtClean="0"/>
              <a:pPr eaLnBrk="1" hangingPunct="1"/>
              <a:t>11</a:t>
            </a:fld>
            <a:endParaRPr lang="en-MY"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a:buFont typeface="Arial" panose="020B0604020202020204" pitchFamily="34" charset="0"/>
              <a:buNone/>
            </a:pPr>
            <a:r>
              <a:rPr lang="en-US" altLang="en-US" sz="1200" dirty="0" smtClean="0"/>
              <a:t>When the plasma glucose concentration increases, </a:t>
            </a:r>
          </a:p>
          <a:p>
            <a:pPr>
              <a:buFont typeface="Arial" panose="020B0604020202020204" pitchFamily="34" charset="0"/>
              <a:buChar char="•"/>
            </a:pPr>
            <a:r>
              <a:rPr lang="en-US" altLang="en-US" sz="1200" dirty="0" smtClean="0"/>
              <a:t> Glucose is transported into beta cells by facilitated diffusion through a glucose transporter, GLUT-2.</a:t>
            </a:r>
          </a:p>
          <a:p>
            <a:pPr>
              <a:buFont typeface="Arial" panose="020B0604020202020204" pitchFamily="34" charset="0"/>
              <a:buChar char="•"/>
            </a:pPr>
            <a:r>
              <a:rPr lang="en-US" altLang="en-US" sz="1200" dirty="0" smtClean="0"/>
              <a:t> Results in increase in glucose concentration in beta cells</a:t>
            </a:r>
          </a:p>
          <a:p>
            <a:pPr>
              <a:buFont typeface="Arial" panose="020B0604020202020204" pitchFamily="34" charset="0"/>
              <a:buChar char="•"/>
            </a:pPr>
            <a:r>
              <a:rPr lang="en-US" altLang="en-US" sz="1200" dirty="0" smtClean="0"/>
              <a:t> Glucose</a:t>
            </a:r>
            <a:r>
              <a:rPr lang="en-US" altLang="en-US" sz="1200" baseline="0" dirty="0" smtClean="0"/>
              <a:t> is phosphorylated and metabolized </a:t>
            </a:r>
            <a:r>
              <a:rPr lang="en-US" altLang="en-US" sz="1200" dirty="0" smtClean="0"/>
              <a:t>in beta cells</a:t>
            </a:r>
          </a:p>
          <a:p>
            <a:pPr>
              <a:buFont typeface="Arial" panose="020B0604020202020204" pitchFamily="34" charset="0"/>
              <a:buChar char="•"/>
            </a:pPr>
            <a:r>
              <a:rPr lang="en-US" altLang="en-US" sz="1200" dirty="0" smtClean="0"/>
              <a:t> Increase in ATP production</a:t>
            </a:r>
            <a:r>
              <a:rPr lang="en-US" altLang="en-US" sz="1200" baseline="0" dirty="0" smtClean="0"/>
              <a:t> </a:t>
            </a:r>
            <a:r>
              <a:rPr lang="en-US" altLang="en-US" sz="1200" dirty="0" smtClean="0"/>
              <a:t>within the beta cell</a:t>
            </a:r>
          </a:p>
          <a:p>
            <a:pPr>
              <a:buFont typeface="Arial" panose="020B0604020202020204" pitchFamily="34" charset="0"/>
              <a:buChar char="•"/>
            </a:pPr>
            <a:r>
              <a:rPr lang="en-US" altLang="en-US" sz="1200" dirty="0" smtClean="0"/>
              <a:t> ATP-sensitive potassium channels on membrane closes. This </a:t>
            </a:r>
            <a:r>
              <a:rPr lang="en-US" altLang="en-US" sz="1200" dirty="0" err="1" smtClean="0"/>
              <a:t>depolarises</a:t>
            </a:r>
            <a:r>
              <a:rPr lang="en-US" altLang="en-US" sz="1200" dirty="0" smtClean="0"/>
              <a:t> the plasma membrane.  </a:t>
            </a:r>
          </a:p>
          <a:p>
            <a:pPr>
              <a:buFont typeface="Arial" panose="020B0604020202020204" pitchFamily="34" charset="0"/>
              <a:buChar char="•"/>
            </a:pPr>
            <a:r>
              <a:rPr lang="en-US" altLang="en-US" sz="1200" dirty="0" smtClean="0"/>
              <a:t> Calcium channels on the membrane opens</a:t>
            </a:r>
          </a:p>
          <a:p>
            <a:pPr>
              <a:buFont typeface="Arial" panose="020B0604020202020204" pitchFamily="34" charset="0"/>
              <a:buChar char="•"/>
            </a:pPr>
            <a:r>
              <a:rPr lang="en-US" altLang="en-US" sz="1200" baseline="0" dirty="0" smtClean="0"/>
              <a:t> There is i</a:t>
            </a:r>
            <a:r>
              <a:rPr lang="en-US" altLang="en-US" sz="1200" dirty="0" smtClean="0"/>
              <a:t>nflux of extracellular calcium ions into the cell</a:t>
            </a:r>
          </a:p>
          <a:p>
            <a:pPr>
              <a:buFont typeface="Arial" panose="020B0604020202020204" pitchFamily="34" charset="0"/>
              <a:buChar char="•"/>
            </a:pPr>
            <a:r>
              <a:rPr lang="en-US" altLang="en-US" sz="1200" dirty="0" smtClean="0"/>
              <a:t> Calcium ions causes vesicles containing</a:t>
            </a:r>
            <a:r>
              <a:rPr lang="en-US" altLang="en-US" sz="1200" baseline="0" dirty="0" smtClean="0"/>
              <a:t> i</a:t>
            </a:r>
            <a:r>
              <a:rPr lang="en-US" altLang="en-US" sz="1200" dirty="0" smtClean="0"/>
              <a:t>nsulin to be </a:t>
            </a:r>
            <a:r>
              <a:rPr lang="en-US" altLang="en-US" sz="1200" dirty="0" err="1" smtClean="0"/>
              <a:t>exocytosed</a:t>
            </a:r>
            <a:r>
              <a:rPr lang="en-US" altLang="en-US" sz="1200" baseline="0" dirty="0" smtClean="0"/>
              <a:t> from beta cells</a:t>
            </a:r>
            <a:endParaRPr lang="en-US" altLang="en-US" sz="1200" dirty="0" smtClean="0"/>
          </a:p>
          <a:p>
            <a:pPr eaLnBrk="1" hangingPunct="1"/>
            <a:endParaRPr lang="en-MY" dirty="0" smtClean="0">
              <a:latin typeface="Arial" pitchFamily="34" charset="0"/>
            </a:endParaRPr>
          </a:p>
        </p:txBody>
      </p:sp>
    </p:spTree>
    <p:extLst>
      <p:ext uri="{BB962C8B-B14F-4D97-AF65-F5344CB8AC3E}">
        <p14:creationId xmlns:p14="http://schemas.microsoft.com/office/powerpoint/2010/main" val="355893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MY"/>
          </a:p>
        </p:txBody>
      </p:sp>
      <p:sp>
        <p:nvSpPr>
          <p:cNvPr id="4" name="Date Placeholder 3"/>
          <p:cNvSpPr>
            <a:spLocks noGrp="1"/>
          </p:cNvSpPr>
          <p:nvPr>
            <p:ph type="dt" sz="half" idx="10"/>
          </p:nvPr>
        </p:nvSpPr>
        <p:spPr/>
        <p:txBody>
          <a:bodyPr/>
          <a:lstStyle/>
          <a:p>
            <a:fld id="{674D2790-382F-4DD3-A81B-FCAA90740E1E}" type="datetimeFigureOut">
              <a:rPr lang="en-MY" smtClean="0"/>
              <a:t>3/3/2019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12629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674D2790-382F-4DD3-A81B-FCAA90740E1E}" type="datetimeFigureOut">
              <a:rPr lang="en-MY" smtClean="0"/>
              <a:t>3/3/2019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1054450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674D2790-382F-4DD3-A81B-FCAA90740E1E}" type="datetimeFigureOut">
              <a:rPr lang="en-MY" smtClean="0"/>
              <a:t>3/3/2019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21364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10"/>
          </p:nvPr>
        </p:nvSpPr>
        <p:spPr/>
        <p:txBody>
          <a:bodyPr/>
          <a:lstStyle/>
          <a:p>
            <a:fld id="{674D2790-382F-4DD3-A81B-FCAA90740E1E}" type="datetimeFigureOut">
              <a:rPr lang="en-MY" smtClean="0"/>
              <a:t>3/3/2019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267724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4D2790-382F-4DD3-A81B-FCAA90740E1E}" type="datetimeFigureOut">
              <a:rPr lang="en-MY" smtClean="0"/>
              <a:t>3/3/2019</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299659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Date Placeholder 4"/>
          <p:cNvSpPr>
            <a:spLocks noGrp="1"/>
          </p:cNvSpPr>
          <p:nvPr>
            <p:ph type="dt" sz="half" idx="10"/>
          </p:nvPr>
        </p:nvSpPr>
        <p:spPr/>
        <p:txBody>
          <a:bodyPr/>
          <a:lstStyle/>
          <a:p>
            <a:fld id="{674D2790-382F-4DD3-A81B-FCAA90740E1E}" type="datetimeFigureOut">
              <a:rPr lang="en-MY" smtClean="0"/>
              <a:t>3/3/2019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16004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7" name="Date Placeholder 6"/>
          <p:cNvSpPr>
            <a:spLocks noGrp="1"/>
          </p:cNvSpPr>
          <p:nvPr>
            <p:ph type="dt" sz="half" idx="10"/>
          </p:nvPr>
        </p:nvSpPr>
        <p:spPr/>
        <p:txBody>
          <a:bodyPr/>
          <a:lstStyle/>
          <a:p>
            <a:fld id="{674D2790-382F-4DD3-A81B-FCAA90740E1E}" type="datetimeFigureOut">
              <a:rPr lang="en-MY" smtClean="0"/>
              <a:t>3/3/2019</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140770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2"/>
          <p:cNvSpPr>
            <a:spLocks noGrp="1"/>
          </p:cNvSpPr>
          <p:nvPr>
            <p:ph type="dt" sz="half" idx="10"/>
          </p:nvPr>
        </p:nvSpPr>
        <p:spPr/>
        <p:txBody>
          <a:bodyPr/>
          <a:lstStyle/>
          <a:p>
            <a:fld id="{674D2790-382F-4DD3-A81B-FCAA90740E1E}" type="datetimeFigureOut">
              <a:rPr lang="en-MY" smtClean="0"/>
              <a:t>3/3/2019</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292346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4D2790-382F-4DD3-A81B-FCAA90740E1E}" type="datetimeFigureOut">
              <a:rPr lang="en-MY" smtClean="0"/>
              <a:t>3/3/2019</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4311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D2790-382F-4DD3-A81B-FCAA90740E1E}" type="datetimeFigureOut">
              <a:rPr lang="en-MY" smtClean="0"/>
              <a:t>3/3/2019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259229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4D2790-382F-4DD3-A81B-FCAA90740E1E}" type="datetimeFigureOut">
              <a:rPr lang="en-MY" smtClean="0"/>
              <a:t>3/3/2019</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D328FE04-3EA5-41F0-870E-2ACE5612839F}" type="slidenum">
              <a:rPr lang="en-MY" smtClean="0"/>
              <a:t>‹#›</a:t>
            </a:fld>
            <a:endParaRPr lang="en-MY"/>
          </a:p>
        </p:txBody>
      </p:sp>
    </p:spTree>
    <p:extLst>
      <p:ext uri="{BB962C8B-B14F-4D97-AF65-F5344CB8AC3E}">
        <p14:creationId xmlns:p14="http://schemas.microsoft.com/office/powerpoint/2010/main" val="1526597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D2790-382F-4DD3-A81B-FCAA90740E1E}" type="datetimeFigureOut">
              <a:rPr lang="en-MY" smtClean="0"/>
              <a:t>3/3/2019</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8FE04-3EA5-41F0-870E-2ACE5612839F}" type="slidenum">
              <a:rPr lang="en-MY" smtClean="0"/>
              <a:t>‹#›</a:t>
            </a:fld>
            <a:endParaRPr lang="en-MY"/>
          </a:p>
        </p:txBody>
      </p:sp>
    </p:spTree>
    <p:extLst>
      <p:ext uri="{BB962C8B-B14F-4D97-AF65-F5344CB8AC3E}">
        <p14:creationId xmlns:p14="http://schemas.microsoft.com/office/powerpoint/2010/main" val="3978805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071/8.jpg%20%20%20%20%20%20%20%20%20%20%20%20%20%20%20%20%20%20%20%20%20%20%20%20%20%20%20%20%20%20%20%20%20%20%20%20%20%20%20%20%20%20%20%20%20%20%20%20%20%20%20%20%20%20%20%2000000143%05JULIE%20%20%20%20%20%20%20%20%20%20%20%20%20%20%20%20%20%20%20%20%20%20%20%20%20%20B20331D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4731" y="446502"/>
            <a:ext cx="9144000" cy="2387600"/>
          </a:xfrm>
        </p:spPr>
        <p:txBody>
          <a:bodyPr>
            <a:normAutofit/>
          </a:bodyPr>
          <a:lstStyle/>
          <a:p>
            <a:r>
              <a:rPr lang="en-MY" sz="6600" dirty="0">
                <a:solidFill>
                  <a:srgbClr val="0070C0"/>
                </a:solidFill>
                <a:latin typeface="Bodoni MT" panose="02070603080606020203" pitchFamily="18" charset="0"/>
              </a:rPr>
              <a:t>Normal physiology of glucose metabolism </a:t>
            </a:r>
          </a:p>
        </p:txBody>
      </p:sp>
      <p:sp>
        <p:nvSpPr>
          <p:cNvPr id="3" name="Subtitle 2"/>
          <p:cNvSpPr>
            <a:spLocks noGrp="1"/>
          </p:cNvSpPr>
          <p:nvPr>
            <p:ph type="subTitle" idx="1"/>
          </p:nvPr>
        </p:nvSpPr>
        <p:spPr>
          <a:xfrm>
            <a:off x="993913" y="3359425"/>
            <a:ext cx="9144000" cy="1401417"/>
          </a:xfrm>
        </p:spPr>
        <p:txBody>
          <a:bodyPr>
            <a:normAutofit fontScale="77500" lnSpcReduction="20000"/>
          </a:bodyPr>
          <a:lstStyle/>
          <a:p>
            <a:endParaRPr lang="en-MY" sz="3600" dirty="0" smtClean="0">
              <a:latin typeface="Bodoni MT" panose="02070603080606020203" pitchFamily="18" charset="0"/>
            </a:endParaRPr>
          </a:p>
          <a:p>
            <a:r>
              <a:rPr lang="en-MY" sz="4200" dirty="0" smtClean="0">
                <a:latin typeface="Bodoni MT" panose="02070603080606020203" pitchFamily="18" charset="0"/>
              </a:rPr>
              <a:t>By </a:t>
            </a:r>
          </a:p>
          <a:p>
            <a:r>
              <a:rPr lang="en-MY" sz="4200" dirty="0" err="1" smtClean="0">
                <a:latin typeface="Bodoni MT" panose="02070603080606020203" pitchFamily="18" charset="0"/>
              </a:rPr>
              <a:t>Assoc</a:t>
            </a:r>
            <a:r>
              <a:rPr lang="en-MY" sz="4200" dirty="0" smtClean="0">
                <a:latin typeface="Bodoni MT" panose="02070603080606020203" pitchFamily="18" charset="0"/>
              </a:rPr>
              <a:t> Prof Dr Gnanajothy Ponnudurai</a:t>
            </a:r>
            <a:endParaRPr lang="en-MY" sz="4200" dirty="0">
              <a:latin typeface="Bodoni MT" panose="020706030806060202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1709" y="3498309"/>
            <a:ext cx="2795016" cy="3121152"/>
          </a:xfrm>
          <a:prstGeom prst="rect">
            <a:avLst/>
          </a:prstGeom>
        </p:spPr>
      </p:pic>
    </p:spTree>
    <p:extLst>
      <p:ext uri="{BB962C8B-B14F-4D97-AF65-F5344CB8AC3E}">
        <p14:creationId xmlns:p14="http://schemas.microsoft.com/office/powerpoint/2010/main" val="66317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2" descr="INSU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133600"/>
            <a:ext cx="6972300" cy="4552950"/>
          </a:xfrm>
          <a:prstGeom prst="rect">
            <a:avLst/>
          </a:prstGeom>
          <a:noFill/>
          <a:extLst>
            <a:ext uri="{909E8E84-426E-40DD-AFC4-6F175D3DCCD1}">
              <a14:hiddenFill xmlns:a14="http://schemas.microsoft.com/office/drawing/2010/main">
                <a:solidFill>
                  <a:srgbClr val="FFFFFF"/>
                </a:solidFill>
              </a14:hiddenFill>
            </a:ext>
          </a:extLst>
        </p:spPr>
      </p:pic>
      <p:sp>
        <p:nvSpPr>
          <p:cNvPr id="539651" name="Freeform 3"/>
          <p:cNvSpPr>
            <a:spLocks/>
          </p:cNvSpPr>
          <p:nvPr/>
        </p:nvSpPr>
        <p:spPr bwMode="auto">
          <a:xfrm rot="-71390">
            <a:off x="3365501" y="2682876"/>
            <a:ext cx="4765675" cy="2892425"/>
          </a:xfrm>
          <a:custGeom>
            <a:avLst/>
            <a:gdLst>
              <a:gd name="T0" fmla="*/ 0 w 2969"/>
              <a:gd name="T1" fmla="*/ 720 h 1825"/>
              <a:gd name="T2" fmla="*/ 216 w 2969"/>
              <a:gd name="T3" fmla="*/ 456 h 1825"/>
              <a:gd name="T4" fmla="*/ 608 w 2969"/>
              <a:gd name="T5" fmla="*/ 168 h 1825"/>
              <a:gd name="T6" fmla="*/ 968 w 2969"/>
              <a:gd name="T7" fmla="*/ 47 h 1825"/>
              <a:gd name="T8" fmla="*/ 1385 w 2969"/>
              <a:gd name="T9" fmla="*/ 0 h 1825"/>
              <a:gd name="T10" fmla="*/ 1866 w 2969"/>
              <a:gd name="T11" fmla="*/ 47 h 1825"/>
              <a:gd name="T12" fmla="*/ 2409 w 2969"/>
              <a:gd name="T13" fmla="*/ 234 h 1825"/>
              <a:gd name="T14" fmla="*/ 2803 w 2969"/>
              <a:gd name="T15" fmla="*/ 569 h 1825"/>
              <a:gd name="T16" fmla="*/ 2944 w 2969"/>
              <a:gd name="T17" fmla="*/ 928 h 1825"/>
              <a:gd name="T18" fmla="*/ 2952 w 2969"/>
              <a:gd name="T19" fmla="*/ 1193 h 1825"/>
              <a:gd name="T20" fmla="*/ 2881 w 2969"/>
              <a:gd name="T21" fmla="*/ 1481 h 1825"/>
              <a:gd name="T22" fmla="*/ 2669 w 2969"/>
              <a:gd name="T23" fmla="*/ 1769 h 1825"/>
              <a:gd name="T24" fmla="*/ 2590 w 2969"/>
              <a:gd name="T25" fmla="*/ 1816 h 1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9" h="1825">
                <a:moveTo>
                  <a:pt x="0" y="720"/>
                </a:moveTo>
                <a:cubicBezTo>
                  <a:pt x="36" y="676"/>
                  <a:pt x="115" y="548"/>
                  <a:pt x="216" y="456"/>
                </a:cubicBezTo>
                <a:cubicBezTo>
                  <a:pt x="317" y="364"/>
                  <a:pt x="483" y="236"/>
                  <a:pt x="608" y="168"/>
                </a:cubicBezTo>
                <a:cubicBezTo>
                  <a:pt x="733" y="100"/>
                  <a:pt x="839" y="75"/>
                  <a:pt x="968" y="47"/>
                </a:cubicBezTo>
                <a:cubicBezTo>
                  <a:pt x="1097" y="19"/>
                  <a:pt x="1236" y="0"/>
                  <a:pt x="1385" y="0"/>
                </a:cubicBezTo>
                <a:cubicBezTo>
                  <a:pt x="1535" y="0"/>
                  <a:pt x="1695" y="8"/>
                  <a:pt x="1866" y="47"/>
                </a:cubicBezTo>
                <a:cubicBezTo>
                  <a:pt x="2036" y="86"/>
                  <a:pt x="2252" y="147"/>
                  <a:pt x="2409" y="234"/>
                </a:cubicBezTo>
                <a:cubicBezTo>
                  <a:pt x="2565" y="321"/>
                  <a:pt x="2713" y="453"/>
                  <a:pt x="2803" y="569"/>
                </a:cubicBezTo>
                <a:cubicBezTo>
                  <a:pt x="2892" y="685"/>
                  <a:pt x="2920" y="823"/>
                  <a:pt x="2944" y="928"/>
                </a:cubicBezTo>
                <a:cubicBezTo>
                  <a:pt x="2969" y="1032"/>
                  <a:pt x="2963" y="1100"/>
                  <a:pt x="2952" y="1193"/>
                </a:cubicBezTo>
                <a:cubicBezTo>
                  <a:pt x="2941" y="1285"/>
                  <a:pt x="2929" y="1385"/>
                  <a:pt x="2881" y="1481"/>
                </a:cubicBezTo>
                <a:cubicBezTo>
                  <a:pt x="2834" y="1578"/>
                  <a:pt x="2717" y="1714"/>
                  <a:pt x="2669" y="1769"/>
                </a:cubicBezTo>
                <a:cubicBezTo>
                  <a:pt x="2621" y="1825"/>
                  <a:pt x="2603" y="1808"/>
                  <a:pt x="2590" y="1816"/>
                </a:cubicBezTo>
              </a:path>
            </a:pathLst>
          </a:custGeom>
          <a:noFill/>
          <a:ln w="76200" cap="flat" cmpd="sng">
            <a:solidFill>
              <a:srgbClr val="E8009B"/>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52" name="Rectangle 4"/>
          <p:cNvSpPr>
            <a:spLocks noChangeArrowheads="1"/>
          </p:cNvSpPr>
          <p:nvPr/>
        </p:nvSpPr>
        <p:spPr bwMode="auto">
          <a:xfrm>
            <a:off x="6818313" y="2239963"/>
            <a:ext cx="1847850" cy="39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342900" indent="-342900">
              <a:lnSpc>
                <a:spcPct val="70000"/>
              </a:lnSpc>
              <a:spcBef>
                <a:spcPct val="20000"/>
              </a:spcBef>
              <a:buClr>
                <a:schemeClr val="accent2"/>
              </a:buClr>
              <a:buSzPct val="75000"/>
            </a:pPr>
            <a:r>
              <a:rPr lang="en-US" sz="2800">
                <a:solidFill>
                  <a:srgbClr val="CC3399"/>
                </a:solidFill>
                <a:latin typeface="Arial" pitchFamily="34" charset="0"/>
              </a:rPr>
              <a:t>C peptide</a:t>
            </a:r>
          </a:p>
        </p:txBody>
      </p:sp>
      <p:sp>
        <p:nvSpPr>
          <p:cNvPr id="539653" name="Line 5"/>
          <p:cNvSpPr>
            <a:spLocks noChangeShapeType="1"/>
          </p:cNvSpPr>
          <p:nvPr/>
        </p:nvSpPr>
        <p:spPr bwMode="auto">
          <a:xfrm flipH="1">
            <a:off x="6578601" y="2452689"/>
            <a:ext cx="290513" cy="300037"/>
          </a:xfrm>
          <a:prstGeom prst="line">
            <a:avLst/>
          </a:prstGeom>
          <a:noFill/>
          <a:ln w="57150">
            <a:solidFill>
              <a:srgbClr val="CC3399"/>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54" name="Rectangle 6"/>
          <p:cNvSpPr>
            <a:spLocks noChangeArrowheads="1"/>
          </p:cNvSpPr>
          <p:nvPr/>
        </p:nvSpPr>
        <p:spPr bwMode="auto">
          <a:xfrm>
            <a:off x="2222500" y="2219325"/>
            <a:ext cx="2209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342900" indent="-342900">
              <a:lnSpc>
                <a:spcPct val="90000"/>
              </a:lnSpc>
              <a:spcBef>
                <a:spcPct val="50000"/>
              </a:spcBef>
            </a:pPr>
            <a:r>
              <a:rPr lang="en-US" sz="2800">
                <a:solidFill>
                  <a:srgbClr val="006666"/>
                </a:solidFill>
                <a:latin typeface="Arial" pitchFamily="34" charset="0"/>
              </a:rPr>
              <a:t>Proinsulin</a:t>
            </a:r>
          </a:p>
        </p:txBody>
      </p:sp>
      <p:grpSp>
        <p:nvGrpSpPr>
          <p:cNvPr id="539655" name="Group 7"/>
          <p:cNvGrpSpPr>
            <a:grpSpLocks/>
          </p:cNvGrpSpPr>
          <p:nvPr/>
        </p:nvGrpSpPr>
        <p:grpSpPr bwMode="auto">
          <a:xfrm>
            <a:off x="1828800" y="2209800"/>
            <a:ext cx="6769100" cy="3276600"/>
            <a:chOff x="810" y="811"/>
            <a:chExt cx="4264" cy="2064"/>
          </a:xfrm>
        </p:grpSpPr>
        <p:sp>
          <p:nvSpPr>
            <p:cNvPr id="539656" name="Freeform 8"/>
            <p:cNvSpPr>
              <a:spLocks/>
            </p:cNvSpPr>
            <p:nvPr/>
          </p:nvSpPr>
          <p:spPr bwMode="auto">
            <a:xfrm>
              <a:off x="810" y="811"/>
              <a:ext cx="4264" cy="2064"/>
            </a:xfrm>
            <a:custGeom>
              <a:avLst/>
              <a:gdLst>
                <a:gd name="T0" fmla="*/ 1545 w 4264"/>
                <a:gd name="T1" fmla="*/ 873 h 2131"/>
                <a:gd name="T2" fmla="*/ 1759 w 4264"/>
                <a:gd name="T3" fmla="*/ 729 h 2131"/>
                <a:gd name="T4" fmla="*/ 1839 w 4264"/>
                <a:gd name="T5" fmla="*/ 783 h 2131"/>
                <a:gd name="T6" fmla="*/ 2163 w 4264"/>
                <a:gd name="T7" fmla="*/ 671 h 2131"/>
                <a:gd name="T8" fmla="*/ 2379 w 4264"/>
                <a:gd name="T9" fmla="*/ 675 h 2131"/>
                <a:gd name="T10" fmla="*/ 2661 w 4264"/>
                <a:gd name="T11" fmla="*/ 699 h 2131"/>
                <a:gd name="T12" fmla="*/ 2877 w 4264"/>
                <a:gd name="T13" fmla="*/ 729 h 2131"/>
                <a:gd name="T14" fmla="*/ 2931 w 4264"/>
                <a:gd name="T15" fmla="*/ 651 h 2131"/>
                <a:gd name="T16" fmla="*/ 3099 w 4264"/>
                <a:gd name="T17" fmla="*/ 669 h 2131"/>
                <a:gd name="T18" fmla="*/ 3303 w 4264"/>
                <a:gd name="T19" fmla="*/ 753 h 2131"/>
                <a:gd name="T20" fmla="*/ 3483 w 4264"/>
                <a:gd name="T21" fmla="*/ 849 h 2131"/>
                <a:gd name="T22" fmla="*/ 3530 w 4264"/>
                <a:gd name="T23" fmla="*/ 869 h 2131"/>
                <a:gd name="T24" fmla="*/ 3550 w 4264"/>
                <a:gd name="T25" fmla="*/ 913 h 2131"/>
                <a:gd name="T26" fmla="*/ 3633 w 4264"/>
                <a:gd name="T27" fmla="*/ 1035 h 2131"/>
                <a:gd name="T28" fmla="*/ 3711 w 4264"/>
                <a:gd name="T29" fmla="*/ 1293 h 2131"/>
                <a:gd name="T30" fmla="*/ 3705 w 4264"/>
                <a:gd name="T31" fmla="*/ 1479 h 2131"/>
                <a:gd name="T32" fmla="*/ 3621 w 4264"/>
                <a:gd name="T33" fmla="*/ 1659 h 2131"/>
                <a:gd name="T34" fmla="*/ 3453 w 4264"/>
                <a:gd name="T35" fmla="*/ 1920 h 2131"/>
                <a:gd name="T36" fmla="*/ 3525 w 4264"/>
                <a:gd name="T37" fmla="*/ 2034 h 2131"/>
                <a:gd name="T38" fmla="*/ 3566 w 4264"/>
                <a:gd name="T39" fmla="*/ 2040 h 2131"/>
                <a:gd name="T40" fmla="*/ 3593 w 4264"/>
                <a:gd name="T41" fmla="*/ 2061 h 2131"/>
                <a:gd name="T42" fmla="*/ 3605 w 4264"/>
                <a:gd name="T43" fmla="*/ 2084 h 2131"/>
                <a:gd name="T44" fmla="*/ 3623 w 4264"/>
                <a:gd name="T45" fmla="*/ 2105 h 2131"/>
                <a:gd name="T46" fmla="*/ 3763 w 4264"/>
                <a:gd name="T47" fmla="*/ 2131 h 2131"/>
                <a:gd name="T48" fmla="*/ 3823 w 4264"/>
                <a:gd name="T49" fmla="*/ 2097 h 2131"/>
                <a:gd name="T50" fmla="*/ 3981 w 4264"/>
                <a:gd name="T51" fmla="*/ 1929 h 2131"/>
                <a:gd name="T52" fmla="*/ 4083 w 4264"/>
                <a:gd name="T53" fmla="*/ 1725 h 2131"/>
                <a:gd name="T54" fmla="*/ 4137 w 4264"/>
                <a:gd name="T55" fmla="*/ 1503 h 2131"/>
                <a:gd name="T56" fmla="*/ 4155 w 4264"/>
                <a:gd name="T57" fmla="*/ 1281 h 2131"/>
                <a:gd name="T58" fmla="*/ 4119 w 4264"/>
                <a:gd name="T59" fmla="*/ 1101 h 2131"/>
                <a:gd name="T60" fmla="*/ 4159 w 4264"/>
                <a:gd name="T61" fmla="*/ 842 h 2131"/>
                <a:gd name="T62" fmla="*/ 4201 w 4264"/>
                <a:gd name="T63" fmla="*/ 558 h 2131"/>
                <a:gd name="T64" fmla="*/ 4264 w 4264"/>
                <a:gd name="T65" fmla="*/ 10 h 2131"/>
                <a:gd name="T66" fmla="*/ 4043 w 4264"/>
                <a:gd name="T67" fmla="*/ 0 h 2131"/>
                <a:gd name="T68" fmla="*/ 3359 w 4264"/>
                <a:gd name="T69" fmla="*/ 0 h 2131"/>
                <a:gd name="T70" fmla="*/ 2969 w 4264"/>
                <a:gd name="T71" fmla="*/ 10 h 2131"/>
                <a:gd name="T72" fmla="*/ 2516 w 4264"/>
                <a:gd name="T73" fmla="*/ 31 h 2131"/>
                <a:gd name="T74" fmla="*/ 2095 w 4264"/>
                <a:gd name="T75" fmla="*/ 0 h 2131"/>
                <a:gd name="T76" fmla="*/ 1674 w 4264"/>
                <a:gd name="T77" fmla="*/ 0 h 2131"/>
                <a:gd name="T78" fmla="*/ 0 w 4264"/>
                <a:gd name="T79" fmla="*/ 0 h 2131"/>
                <a:gd name="T80" fmla="*/ 0 w 4264"/>
                <a:gd name="T81" fmla="*/ 410 h 2131"/>
                <a:gd name="T82" fmla="*/ 11 w 4264"/>
                <a:gd name="T83" fmla="*/ 779 h 2131"/>
                <a:gd name="T84" fmla="*/ 927 w 4264"/>
                <a:gd name="T85" fmla="*/ 1011 h 2131"/>
                <a:gd name="T86" fmla="*/ 996 w 4264"/>
                <a:gd name="T87" fmla="*/ 1071 h 2131"/>
                <a:gd name="T88" fmla="*/ 1026 w 4264"/>
                <a:gd name="T89" fmla="*/ 1053 h 2131"/>
                <a:gd name="T90" fmla="*/ 1074 w 4264"/>
                <a:gd name="T91" fmla="*/ 1065 h 2131"/>
                <a:gd name="T92" fmla="*/ 1265 w 4264"/>
                <a:gd name="T93" fmla="*/ 1145 h 2131"/>
                <a:gd name="T94" fmla="*/ 1545 w 4264"/>
                <a:gd name="T95" fmla="*/ 873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64" h="2131">
                  <a:moveTo>
                    <a:pt x="1545" y="873"/>
                  </a:moveTo>
                  <a:lnTo>
                    <a:pt x="1759" y="729"/>
                  </a:lnTo>
                  <a:lnTo>
                    <a:pt x="1839" y="783"/>
                  </a:lnTo>
                  <a:lnTo>
                    <a:pt x="2163" y="671"/>
                  </a:lnTo>
                  <a:lnTo>
                    <a:pt x="2379" y="675"/>
                  </a:lnTo>
                  <a:lnTo>
                    <a:pt x="2661" y="699"/>
                  </a:lnTo>
                  <a:lnTo>
                    <a:pt x="2877" y="729"/>
                  </a:lnTo>
                  <a:lnTo>
                    <a:pt x="2931" y="651"/>
                  </a:lnTo>
                  <a:lnTo>
                    <a:pt x="3099" y="669"/>
                  </a:lnTo>
                  <a:lnTo>
                    <a:pt x="3303" y="753"/>
                  </a:lnTo>
                  <a:lnTo>
                    <a:pt x="3483" y="849"/>
                  </a:lnTo>
                  <a:lnTo>
                    <a:pt x="3530" y="869"/>
                  </a:lnTo>
                  <a:lnTo>
                    <a:pt x="3550" y="913"/>
                  </a:lnTo>
                  <a:lnTo>
                    <a:pt x="3633" y="1035"/>
                  </a:lnTo>
                  <a:lnTo>
                    <a:pt x="3711" y="1293"/>
                  </a:lnTo>
                  <a:lnTo>
                    <a:pt x="3705" y="1479"/>
                  </a:lnTo>
                  <a:lnTo>
                    <a:pt x="3621" y="1659"/>
                  </a:lnTo>
                  <a:lnTo>
                    <a:pt x="3453" y="1920"/>
                  </a:lnTo>
                  <a:lnTo>
                    <a:pt x="3525" y="2034"/>
                  </a:lnTo>
                  <a:lnTo>
                    <a:pt x="3566" y="2040"/>
                  </a:lnTo>
                  <a:lnTo>
                    <a:pt x="3593" y="2061"/>
                  </a:lnTo>
                  <a:lnTo>
                    <a:pt x="3605" y="2084"/>
                  </a:lnTo>
                  <a:lnTo>
                    <a:pt x="3623" y="2105"/>
                  </a:lnTo>
                  <a:lnTo>
                    <a:pt x="3763" y="2131"/>
                  </a:lnTo>
                  <a:lnTo>
                    <a:pt x="3823" y="2097"/>
                  </a:lnTo>
                  <a:lnTo>
                    <a:pt x="3981" y="1929"/>
                  </a:lnTo>
                  <a:lnTo>
                    <a:pt x="4083" y="1725"/>
                  </a:lnTo>
                  <a:lnTo>
                    <a:pt x="4137" y="1503"/>
                  </a:lnTo>
                  <a:lnTo>
                    <a:pt x="4155" y="1281"/>
                  </a:lnTo>
                  <a:lnTo>
                    <a:pt x="4119" y="1101"/>
                  </a:lnTo>
                  <a:lnTo>
                    <a:pt x="4159" y="842"/>
                  </a:lnTo>
                  <a:lnTo>
                    <a:pt x="4201" y="558"/>
                  </a:lnTo>
                  <a:lnTo>
                    <a:pt x="4264" y="10"/>
                  </a:lnTo>
                  <a:lnTo>
                    <a:pt x="4043" y="0"/>
                  </a:lnTo>
                  <a:lnTo>
                    <a:pt x="3359" y="0"/>
                  </a:lnTo>
                  <a:lnTo>
                    <a:pt x="2969" y="10"/>
                  </a:lnTo>
                  <a:lnTo>
                    <a:pt x="2516" y="31"/>
                  </a:lnTo>
                  <a:lnTo>
                    <a:pt x="2095" y="0"/>
                  </a:lnTo>
                  <a:lnTo>
                    <a:pt x="1674" y="0"/>
                  </a:lnTo>
                  <a:lnTo>
                    <a:pt x="0" y="0"/>
                  </a:lnTo>
                  <a:lnTo>
                    <a:pt x="0" y="410"/>
                  </a:lnTo>
                  <a:lnTo>
                    <a:pt x="11" y="779"/>
                  </a:lnTo>
                  <a:lnTo>
                    <a:pt x="927" y="1011"/>
                  </a:lnTo>
                  <a:lnTo>
                    <a:pt x="996" y="1071"/>
                  </a:lnTo>
                  <a:lnTo>
                    <a:pt x="1026" y="1053"/>
                  </a:lnTo>
                  <a:lnTo>
                    <a:pt x="1074" y="1065"/>
                  </a:lnTo>
                  <a:lnTo>
                    <a:pt x="1265" y="1145"/>
                  </a:lnTo>
                  <a:lnTo>
                    <a:pt x="1545" y="873"/>
                  </a:lnTo>
                </a:path>
              </a:pathLst>
            </a:custGeom>
            <a:solidFill>
              <a:schemeClr val="bg1"/>
            </a:solidFill>
            <a:ln>
              <a:noFill/>
            </a:ln>
            <a:effectLst/>
            <a:extLst>
              <a:ext uri="{91240B29-F687-4F45-9708-019B960494DF}">
                <a14:hiddenLine xmlns:a14="http://schemas.microsoft.com/office/drawing/2010/main" w="12700" cap="rnd" cmpd="sng">
                  <a:solidFill>
                    <a:srgbClr val="9999FF"/>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39657" name="Group 9"/>
            <p:cNvGrpSpPr>
              <a:grpSpLocks/>
            </p:cNvGrpSpPr>
            <p:nvPr/>
          </p:nvGrpSpPr>
          <p:grpSpPr bwMode="auto">
            <a:xfrm>
              <a:off x="2407" y="990"/>
              <a:ext cx="1069" cy="680"/>
              <a:chOff x="2344" y="1148"/>
              <a:chExt cx="1069" cy="680"/>
            </a:xfrm>
          </p:grpSpPr>
          <p:sp>
            <p:nvSpPr>
              <p:cNvPr id="539658" name="Rectangle 10"/>
              <p:cNvSpPr>
                <a:spLocks noChangeArrowheads="1"/>
              </p:cNvSpPr>
              <p:nvPr/>
            </p:nvSpPr>
            <p:spPr bwMode="auto">
              <a:xfrm>
                <a:off x="2344" y="1148"/>
                <a:ext cx="106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342900" indent="-342900">
                  <a:lnSpc>
                    <a:spcPct val="90000"/>
                  </a:lnSpc>
                  <a:spcBef>
                    <a:spcPct val="50000"/>
                  </a:spcBef>
                </a:pPr>
                <a:r>
                  <a:rPr lang="en-US" sz="4000" b="1" dirty="0">
                    <a:solidFill>
                      <a:srgbClr val="FF0000"/>
                    </a:solidFill>
                  </a:rPr>
                  <a:t>Insulin</a:t>
                </a:r>
              </a:p>
            </p:txBody>
          </p:sp>
          <p:sp>
            <p:nvSpPr>
              <p:cNvPr id="539659" name="Rectangle 11"/>
              <p:cNvSpPr>
                <a:spLocks noChangeArrowheads="1"/>
              </p:cNvSpPr>
              <p:nvPr/>
            </p:nvSpPr>
            <p:spPr bwMode="auto">
              <a:xfrm>
                <a:off x="2406" y="1560"/>
                <a:ext cx="933"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marL="342900" indent="-342900">
                  <a:lnSpc>
                    <a:spcPct val="90000"/>
                  </a:lnSpc>
                  <a:spcBef>
                    <a:spcPct val="50000"/>
                  </a:spcBef>
                </a:pPr>
                <a:r>
                  <a:rPr lang="en-US" sz="2400" b="1" dirty="0">
                    <a:solidFill>
                      <a:srgbClr val="FF3399"/>
                    </a:solidFill>
                  </a:rPr>
                  <a:t>MW 5808</a:t>
                </a:r>
              </a:p>
            </p:txBody>
          </p:sp>
        </p:grpSp>
      </p:grpSp>
      <p:sp>
        <p:nvSpPr>
          <p:cNvPr id="539660" name="Rectangle 12"/>
          <p:cNvSpPr>
            <a:spLocks noChangeArrowheads="1"/>
          </p:cNvSpPr>
          <p:nvPr/>
        </p:nvSpPr>
        <p:spPr bwMode="auto">
          <a:xfrm>
            <a:off x="1746250" y="2771776"/>
            <a:ext cx="1943100"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90000"/>
              </a:lnSpc>
              <a:spcBef>
                <a:spcPct val="50000"/>
              </a:spcBef>
            </a:pPr>
            <a:r>
              <a:rPr lang="en-US" sz="2000" b="1" dirty="0">
                <a:solidFill>
                  <a:srgbClr val="0000FF"/>
                </a:solidFill>
              </a:rPr>
              <a:t>Ca</a:t>
            </a:r>
            <a:r>
              <a:rPr lang="en-US" sz="2000" b="1" baseline="30000" dirty="0">
                <a:solidFill>
                  <a:srgbClr val="0000FF"/>
                </a:solidFill>
              </a:rPr>
              <a:t>2+</a:t>
            </a:r>
            <a:r>
              <a:rPr lang="en-US" sz="2000" b="1" dirty="0">
                <a:solidFill>
                  <a:srgbClr val="0000FF"/>
                </a:solidFill>
              </a:rPr>
              <a:t>-dependent endopeptidases</a:t>
            </a:r>
          </a:p>
        </p:txBody>
      </p:sp>
      <p:sp>
        <p:nvSpPr>
          <p:cNvPr id="539661" name="Rectangle 13"/>
          <p:cNvSpPr>
            <a:spLocks noChangeArrowheads="1"/>
          </p:cNvSpPr>
          <p:nvPr/>
        </p:nvSpPr>
        <p:spPr bwMode="auto">
          <a:xfrm>
            <a:off x="1828800" y="2282825"/>
            <a:ext cx="2216150" cy="118745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62" name="Rectangle 14"/>
          <p:cNvSpPr>
            <a:spLocks noChangeArrowheads="1"/>
          </p:cNvSpPr>
          <p:nvPr/>
        </p:nvSpPr>
        <p:spPr bwMode="auto">
          <a:xfrm>
            <a:off x="4954588" y="4022725"/>
            <a:ext cx="1562100" cy="42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342900" indent="-342900">
              <a:lnSpc>
                <a:spcPct val="90000"/>
              </a:lnSpc>
              <a:spcBef>
                <a:spcPct val="50000"/>
              </a:spcBef>
            </a:pPr>
            <a:r>
              <a:rPr lang="en-US" sz="2400" b="1" dirty="0">
                <a:solidFill>
                  <a:schemeClr val="accent2">
                    <a:lumMod val="50000"/>
                  </a:schemeClr>
                </a:solidFill>
              </a:rPr>
              <a:t>A Chain</a:t>
            </a:r>
          </a:p>
        </p:txBody>
      </p:sp>
      <p:sp>
        <p:nvSpPr>
          <p:cNvPr id="539663" name="Rectangle 15"/>
          <p:cNvSpPr>
            <a:spLocks noChangeArrowheads="1"/>
          </p:cNvSpPr>
          <p:nvPr/>
        </p:nvSpPr>
        <p:spPr bwMode="auto">
          <a:xfrm>
            <a:off x="3854451" y="5419725"/>
            <a:ext cx="1546225" cy="425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marL="342900" indent="-342900">
              <a:lnSpc>
                <a:spcPct val="90000"/>
              </a:lnSpc>
              <a:spcBef>
                <a:spcPct val="50000"/>
              </a:spcBef>
            </a:pPr>
            <a:r>
              <a:rPr lang="en-US" sz="2400" b="1" dirty="0">
                <a:solidFill>
                  <a:schemeClr val="accent2">
                    <a:lumMod val="50000"/>
                  </a:schemeClr>
                </a:solidFill>
              </a:rPr>
              <a:t>B Chain</a:t>
            </a:r>
          </a:p>
        </p:txBody>
      </p:sp>
      <p:grpSp>
        <p:nvGrpSpPr>
          <p:cNvPr id="539664" name="Group 16"/>
          <p:cNvGrpSpPr>
            <a:grpSpLocks/>
          </p:cNvGrpSpPr>
          <p:nvPr/>
        </p:nvGrpSpPr>
        <p:grpSpPr bwMode="auto">
          <a:xfrm>
            <a:off x="2078038" y="3651250"/>
            <a:ext cx="6584950" cy="2605088"/>
            <a:chOff x="929" y="1850"/>
            <a:chExt cx="4148" cy="1641"/>
          </a:xfrm>
        </p:grpSpPr>
        <p:sp>
          <p:nvSpPr>
            <p:cNvPr id="539665" name="Rectangle 17"/>
            <p:cNvSpPr>
              <a:spLocks noChangeArrowheads="1"/>
            </p:cNvSpPr>
            <p:nvPr/>
          </p:nvSpPr>
          <p:spPr bwMode="auto">
            <a:xfrm>
              <a:off x="929" y="1850"/>
              <a:ext cx="542" cy="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a:lnSpc>
                  <a:spcPct val="80000"/>
                </a:lnSpc>
                <a:spcBef>
                  <a:spcPct val="50000"/>
                </a:spcBef>
              </a:pPr>
              <a:r>
                <a:rPr lang="en-US" b="1" dirty="0">
                  <a:solidFill>
                    <a:srgbClr val="FF0033"/>
                  </a:solidFill>
                  <a:latin typeface="Arial" pitchFamily="34" charset="0"/>
                </a:rPr>
                <a:t>PC2</a:t>
              </a:r>
            </a:p>
            <a:p>
              <a:pPr algn="ctr">
                <a:lnSpc>
                  <a:spcPct val="40000"/>
                </a:lnSpc>
                <a:spcBef>
                  <a:spcPct val="50000"/>
                </a:spcBef>
              </a:pPr>
              <a:r>
                <a:rPr lang="en-US" b="1" dirty="0">
                  <a:solidFill>
                    <a:srgbClr val="FF0033"/>
                  </a:solidFill>
                  <a:latin typeface="Arial" pitchFamily="34" charset="0"/>
                </a:rPr>
                <a:t>(PC3</a:t>
              </a:r>
              <a:r>
                <a:rPr lang="en-US" dirty="0">
                  <a:solidFill>
                    <a:srgbClr val="FF0033"/>
                  </a:solidFill>
                  <a:latin typeface="Arial" pitchFamily="34" charset="0"/>
                </a:rPr>
                <a:t>)</a:t>
              </a:r>
            </a:p>
          </p:txBody>
        </p:sp>
        <p:sp>
          <p:nvSpPr>
            <p:cNvPr id="539666" name="Line 18"/>
            <p:cNvSpPr>
              <a:spLocks noChangeShapeType="1"/>
            </p:cNvSpPr>
            <p:nvPr/>
          </p:nvSpPr>
          <p:spPr bwMode="auto">
            <a:xfrm>
              <a:off x="1364" y="1946"/>
              <a:ext cx="407" cy="81"/>
            </a:xfrm>
            <a:prstGeom prst="line">
              <a:avLst/>
            </a:prstGeom>
            <a:noFill/>
            <a:ln w="25400">
              <a:solidFill>
                <a:srgbClr val="FF0033"/>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9667" name="Rectangle 19"/>
            <p:cNvSpPr>
              <a:spLocks noChangeArrowheads="1"/>
            </p:cNvSpPr>
            <p:nvPr/>
          </p:nvSpPr>
          <p:spPr bwMode="auto">
            <a:xfrm>
              <a:off x="4547" y="3308"/>
              <a:ext cx="530"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nSpc>
                  <a:spcPct val="70000"/>
                </a:lnSpc>
                <a:spcBef>
                  <a:spcPct val="50000"/>
                </a:spcBef>
              </a:pPr>
              <a:r>
                <a:rPr lang="en-US" b="1" dirty="0">
                  <a:solidFill>
                    <a:srgbClr val="FF0033"/>
                  </a:solidFill>
                  <a:latin typeface="Arial" pitchFamily="34" charset="0"/>
                </a:rPr>
                <a:t>PC3</a:t>
              </a:r>
            </a:p>
          </p:txBody>
        </p:sp>
        <p:sp>
          <p:nvSpPr>
            <p:cNvPr id="539668" name="Line 20"/>
            <p:cNvSpPr>
              <a:spLocks noChangeShapeType="1"/>
            </p:cNvSpPr>
            <p:nvPr/>
          </p:nvSpPr>
          <p:spPr bwMode="auto">
            <a:xfrm>
              <a:off x="4343" y="3054"/>
              <a:ext cx="217" cy="192"/>
            </a:xfrm>
            <a:prstGeom prst="line">
              <a:avLst/>
            </a:prstGeom>
            <a:noFill/>
            <a:ln w="25400">
              <a:solidFill>
                <a:srgbClr val="FF0033"/>
              </a:solidFill>
              <a:round/>
              <a:headEnd type="stealth" w="med"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539669" name="Picture 21" descr="s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76200"/>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39670" name="Text Box 22"/>
          <p:cNvSpPr txBox="1">
            <a:spLocks noChangeArrowheads="1"/>
          </p:cNvSpPr>
          <p:nvPr/>
        </p:nvSpPr>
        <p:spPr bwMode="auto">
          <a:xfrm>
            <a:off x="1935162" y="710626"/>
            <a:ext cx="5989638" cy="584775"/>
          </a:xfrm>
          <a:prstGeom prst="rect">
            <a:avLst/>
          </a:prstGeom>
          <a:noFill/>
          <a:ln>
            <a:noFill/>
          </a:ln>
          <a:effectLst/>
          <a:extLst>
            <a:ext uri="{909E8E84-426E-40DD-AFC4-6F175D3DCCD1}">
              <a14:hiddenFill xmlns:a14="http://schemas.microsoft.com/office/drawing/2010/main">
                <a:solidFill>
                  <a:srgbClr val="990099"/>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i="1" dirty="0">
                <a:solidFill>
                  <a:srgbClr val="FF0000"/>
                </a:solidFill>
              </a:rPr>
              <a:t>Structure of Pro-insulin and Insulin</a:t>
            </a:r>
          </a:p>
        </p:txBody>
      </p:sp>
      <p:sp>
        <p:nvSpPr>
          <p:cNvPr id="539671" name="Rectangle 23"/>
          <p:cNvSpPr>
            <a:spLocks noChangeArrowheads="1"/>
          </p:cNvSpPr>
          <p:nvPr/>
        </p:nvSpPr>
        <p:spPr bwMode="auto">
          <a:xfrm>
            <a:off x="6275418" y="1600201"/>
            <a:ext cx="1951038" cy="396875"/>
          </a:xfrm>
          <a:prstGeom prst="rect">
            <a:avLst/>
          </a:prstGeom>
          <a:solidFill>
            <a:srgbClr val="0000FF"/>
          </a:solidFill>
          <a:ln>
            <a:noFill/>
          </a:ln>
          <a:effectLst/>
        </p:spPr>
        <p:txBody>
          <a:bodyPr wrap="square">
            <a:spAutoFit/>
          </a:bodyPr>
          <a:lstStyle/>
          <a:p>
            <a:pPr eaLnBrk="1" hangingPunct="1"/>
            <a:r>
              <a:rPr lang="en-US" sz="2000" dirty="0">
                <a:solidFill>
                  <a:schemeClr val="bg1"/>
                </a:solidFill>
              </a:rPr>
              <a:t>Frederick Sanger</a:t>
            </a:r>
          </a:p>
        </p:txBody>
      </p:sp>
    </p:spTree>
    <p:extLst>
      <p:ext uri="{BB962C8B-B14F-4D97-AF65-F5344CB8AC3E}">
        <p14:creationId xmlns:p14="http://schemas.microsoft.com/office/powerpoint/2010/main" val="3927836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9662"/>
                                        </p:tgtEl>
                                        <p:attrNameLst>
                                          <p:attrName>style.visibility</p:attrName>
                                        </p:attrNameLst>
                                      </p:cBhvr>
                                      <p:to>
                                        <p:strVal val="visible"/>
                                      </p:to>
                                    </p:set>
                                    <p:anim calcmode="lin" valueType="num">
                                      <p:cBhvr>
                                        <p:cTn id="7" dur="500" fill="hold"/>
                                        <p:tgtEl>
                                          <p:spTgt spid="539662"/>
                                        </p:tgtEl>
                                        <p:attrNameLst>
                                          <p:attrName>ppt_w</p:attrName>
                                        </p:attrNameLst>
                                      </p:cBhvr>
                                      <p:tavLst>
                                        <p:tav tm="0">
                                          <p:val>
                                            <p:fltVal val="0"/>
                                          </p:val>
                                        </p:tav>
                                        <p:tav tm="100000">
                                          <p:val>
                                            <p:strVal val="#ppt_w"/>
                                          </p:val>
                                        </p:tav>
                                      </p:tavLst>
                                    </p:anim>
                                    <p:anim calcmode="lin" valueType="num">
                                      <p:cBhvr>
                                        <p:cTn id="8" dur="500" fill="hold"/>
                                        <p:tgtEl>
                                          <p:spTgt spid="53966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39663"/>
                                        </p:tgtEl>
                                        <p:attrNameLst>
                                          <p:attrName>style.visibility</p:attrName>
                                        </p:attrNameLst>
                                      </p:cBhvr>
                                      <p:to>
                                        <p:strVal val="visible"/>
                                      </p:to>
                                    </p:set>
                                    <p:anim calcmode="lin" valueType="num">
                                      <p:cBhvr>
                                        <p:cTn id="12" dur="500" fill="hold"/>
                                        <p:tgtEl>
                                          <p:spTgt spid="539663"/>
                                        </p:tgtEl>
                                        <p:attrNameLst>
                                          <p:attrName>ppt_w</p:attrName>
                                        </p:attrNameLst>
                                      </p:cBhvr>
                                      <p:tavLst>
                                        <p:tav tm="0">
                                          <p:val>
                                            <p:fltVal val="0"/>
                                          </p:val>
                                        </p:tav>
                                        <p:tav tm="100000">
                                          <p:val>
                                            <p:strVal val="#ppt_w"/>
                                          </p:val>
                                        </p:tav>
                                      </p:tavLst>
                                    </p:anim>
                                    <p:anim calcmode="lin" valueType="num">
                                      <p:cBhvr>
                                        <p:cTn id="13" dur="500" fill="hold"/>
                                        <p:tgtEl>
                                          <p:spTgt spid="53966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39652"/>
                                        </p:tgtEl>
                                        <p:attrNameLst>
                                          <p:attrName>style.visibility</p:attrName>
                                        </p:attrNameLst>
                                      </p:cBhvr>
                                      <p:to>
                                        <p:strVal val="visible"/>
                                      </p:to>
                                    </p:set>
                                    <p:anim calcmode="lin" valueType="num">
                                      <p:cBhvr>
                                        <p:cTn id="17" dur="500" fill="hold"/>
                                        <p:tgtEl>
                                          <p:spTgt spid="539652"/>
                                        </p:tgtEl>
                                        <p:attrNameLst>
                                          <p:attrName>ppt_w</p:attrName>
                                        </p:attrNameLst>
                                      </p:cBhvr>
                                      <p:tavLst>
                                        <p:tav tm="0">
                                          <p:val>
                                            <p:fltVal val="0"/>
                                          </p:val>
                                        </p:tav>
                                        <p:tav tm="100000">
                                          <p:val>
                                            <p:strVal val="#ppt_w"/>
                                          </p:val>
                                        </p:tav>
                                      </p:tavLst>
                                    </p:anim>
                                    <p:anim calcmode="lin" valueType="num">
                                      <p:cBhvr>
                                        <p:cTn id="18" dur="500" fill="hold"/>
                                        <p:tgtEl>
                                          <p:spTgt spid="53965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539653"/>
                                        </p:tgtEl>
                                        <p:attrNameLst>
                                          <p:attrName>style.visibility</p:attrName>
                                        </p:attrNameLst>
                                      </p:cBhvr>
                                      <p:to>
                                        <p:strVal val="visible"/>
                                      </p:to>
                                    </p:set>
                                    <p:animEffect transition="in" filter="wipe(right)">
                                      <p:cBhvr>
                                        <p:cTn id="22" dur="500"/>
                                        <p:tgtEl>
                                          <p:spTgt spid="539653"/>
                                        </p:tgtEl>
                                      </p:cBhvr>
                                    </p:animEffect>
                                  </p:childTnLst>
                                </p:cTn>
                              </p:par>
                            </p:childTnLst>
                          </p:cTn>
                        </p:par>
                        <p:par>
                          <p:cTn id="23" fill="hold" nodeType="afterGroup">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39651"/>
                                        </p:tgtEl>
                                        <p:attrNameLst>
                                          <p:attrName>style.visibility</p:attrName>
                                        </p:attrNameLst>
                                      </p:cBhvr>
                                      <p:to>
                                        <p:strVal val="visible"/>
                                      </p:to>
                                    </p:set>
                                    <p:animEffect transition="in" filter="wipe(left)">
                                      <p:cBhvr>
                                        <p:cTn id="26" dur="500"/>
                                        <p:tgtEl>
                                          <p:spTgt spid="53965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39660"/>
                                        </p:tgtEl>
                                        <p:attrNameLst>
                                          <p:attrName>style.visibility</p:attrName>
                                        </p:attrNameLst>
                                      </p:cBhvr>
                                      <p:to>
                                        <p:strVal val="visible"/>
                                      </p:to>
                                    </p:set>
                                  </p:childTnLst>
                                  <p:subTnLst>
                                    <p:set>
                                      <p:cBhvr override="childStyle">
                                        <p:cTn dur="1" fill="hold" display="0" masterRel="nextClick" afterEffect="1"/>
                                        <p:tgtEl>
                                          <p:spTgt spid="539660"/>
                                        </p:tgtEl>
                                        <p:attrNameLst>
                                          <p:attrName>style.visibility</p:attrName>
                                        </p:attrNameLst>
                                      </p:cBhvr>
                                      <p:to>
                                        <p:strVal val="hidden"/>
                                      </p:to>
                                    </p:set>
                                  </p:subTnLst>
                                </p:cTn>
                              </p:par>
                            </p:childTnLst>
                          </p:cTn>
                        </p:par>
                        <p:par>
                          <p:cTn id="31" fill="hold" nodeType="afterGroup">
                            <p:stCondLst>
                              <p:cond delay="500"/>
                            </p:stCondLst>
                            <p:childTnLst>
                              <p:par>
                                <p:cTn id="32" presetID="16" presetClass="entr" presetSubtype="21" fill="hold" nodeType="afterEffect">
                                  <p:stCondLst>
                                    <p:cond delay="0"/>
                                  </p:stCondLst>
                                  <p:childTnLst>
                                    <p:set>
                                      <p:cBhvr>
                                        <p:cTn id="33" dur="1" fill="hold">
                                          <p:stCondLst>
                                            <p:cond delay="0"/>
                                          </p:stCondLst>
                                        </p:cTn>
                                        <p:tgtEl>
                                          <p:spTgt spid="539664"/>
                                        </p:tgtEl>
                                        <p:attrNameLst>
                                          <p:attrName>style.visibility</p:attrName>
                                        </p:attrNameLst>
                                      </p:cBhvr>
                                      <p:to>
                                        <p:strVal val="visible"/>
                                      </p:to>
                                    </p:set>
                                    <p:animEffect transition="in" filter="barn(inVertical)">
                                      <p:cBhvr>
                                        <p:cTn id="34" dur="500"/>
                                        <p:tgtEl>
                                          <p:spTgt spid="539664"/>
                                        </p:tgtEl>
                                      </p:cBhvr>
                                    </p:animEffect>
                                  </p:childTnLst>
                                  <p:subTnLst>
                                    <p:set>
                                      <p:cBhvr override="childStyle">
                                        <p:cTn dur="1" fill="hold" display="0" masterRel="nextClick" afterEffect="1"/>
                                        <p:tgtEl>
                                          <p:spTgt spid="539664"/>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539655"/>
                                        </p:tgtEl>
                                        <p:attrNameLst>
                                          <p:attrName>style.visibility</p:attrName>
                                        </p:attrNameLst>
                                      </p:cBhvr>
                                      <p:to>
                                        <p:strVal val="visible"/>
                                      </p:to>
                                    </p:set>
                                    <p:animEffect transition="in" filter="dissolve">
                                      <p:cBhvr>
                                        <p:cTn id="39"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651" grpId="0" animBg="1"/>
      <p:bldP spid="539652" grpId="0" autoUpdateAnimBg="0"/>
      <p:bldP spid="539653" grpId="0" animBg="1"/>
      <p:bldP spid="539660" grpId="0" autoUpdateAnimBg="0"/>
      <p:bldP spid="539662" grpId="0" autoUpdateAnimBg="0"/>
      <p:bldP spid="539663"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4812" y="944113"/>
            <a:ext cx="6514888" cy="570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4267200" y="283675"/>
            <a:ext cx="3695700" cy="707886"/>
          </a:xfrm>
          <a:prstGeom prst="rect">
            <a:avLst/>
          </a:prstGeom>
          <a:noFill/>
          <a:ln>
            <a:noFill/>
          </a:ln>
          <a:effectLst/>
          <a:extLst>
            <a:ext uri="{909E8E84-426E-40DD-AFC4-6F175D3DCCD1}">
              <a14:hiddenFill xmlns:a14="http://schemas.microsoft.com/office/drawing/2010/main">
                <a:solidFill>
                  <a:srgbClr val="99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4000" i="1" dirty="0">
                <a:solidFill>
                  <a:srgbClr val="0000FF"/>
                </a:solidFill>
                <a:latin typeface="+mj-lt"/>
              </a:rPr>
              <a:t>Insulin secretion</a:t>
            </a:r>
          </a:p>
        </p:txBody>
      </p:sp>
    </p:spTree>
    <p:extLst>
      <p:ext uri="{BB962C8B-B14F-4D97-AF65-F5344CB8AC3E}">
        <p14:creationId xmlns:p14="http://schemas.microsoft.com/office/powerpoint/2010/main" val="65247592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895600" y="209551"/>
            <a:ext cx="6493124" cy="584775"/>
          </a:xfrm>
          <a:prstGeom prst="rect">
            <a:avLst/>
          </a:prstGeom>
          <a:noFill/>
          <a:ln>
            <a:noFill/>
          </a:ln>
          <a:effectLst/>
          <a:extLst>
            <a:ext uri="{909E8E84-426E-40DD-AFC4-6F175D3DCCD1}">
              <a14:hiddenFill xmlns:a14="http://schemas.microsoft.com/office/drawing/2010/main">
                <a:solidFill>
                  <a:srgbClr val="990099"/>
                </a:solidFill>
              </a14:hiddenFill>
            </a:ext>
            <a:ext uri="{91240B29-F687-4F45-9708-019B960494DF}">
              <a14:hiddenLine xmlns:a14="http://schemas.microsoft.com/office/drawing/2010/main" w="9525">
                <a:solidFill>
                  <a:srgbClr val="99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3200" i="1" dirty="0">
                <a:solidFill>
                  <a:srgbClr val="0000FF"/>
                </a:solidFill>
                <a:latin typeface="+mj-lt"/>
              </a:rPr>
              <a:t>Insulin secreted into portal circulation</a:t>
            </a:r>
          </a:p>
        </p:txBody>
      </p:sp>
      <p:pic>
        <p:nvPicPr>
          <p:cNvPr id="3" name="Picture 5" descr="GA23_21"/>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18182" b="16162"/>
          <a:stretch>
            <a:fillRect/>
          </a:stretch>
        </p:blipFill>
        <p:spPr bwMode="auto">
          <a:xfrm>
            <a:off x="2819400" y="990600"/>
            <a:ext cx="6705600" cy="533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345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0"/>
            <a:ext cx="8229600" cy="838200"/>
          </a:xfrm>
        </p:spPr>
        <p:txBody>
          <a:bodyPr>
            <a:normAutofit fontScale="90000"/>
          </a:bodyPr>
          <a:lstStyle/>
          <a:p>
            <a:r>
              <a:rPr lang="en-MY" dirty="0" smtClean="0"/>
              <a:t/>
            </a:r>
            <a:br>
              <a:rPr lang="en-MY" dirty="0" smtClean="0"/>
            </a:br>
            <a:r>
              <a:rPr lang="en-MY" dirty="0" smtClean="0"/>
              <a:t>Regulation of Insulin secretion</a:t>
            </a:r>
            <a:br>
              <a:rPr lang="en-MY" dirty="0" smtClean="0"/>
            </a:br>
            <a:endParaRPr lang="en-MY" dirty="0"/>
          </a:p>
        </p:txBody>
      </p:sp>
      <p:sp>
        <p:nvSpPr>
          <p:cNvPr id="86" name="Content Placeholder 85"/>
          <p:cNvSpPr>
            <a:spLocks noGrp="1"/>
          </p:cNvSpPr>
          <p:nvPr>
            <p:ph idx="1"/>
          </p:nvPr>
        </p:nvSpPr>
        <p:spPr>
          <a:xfrm>
            <a:off x="685800" y="1120141"/>
            <a:ext cx="11155680" cy="5554979"/>
          </a:xfrm>
        </p:spPr>
        <p:txBody>
          <a:bodyPr>
            <a:normAutofit/>
          </a:bodyPr>
          <a:lstStyle/>
          <a:p>
            <a:pPr marL="0" indent="0">
              <a:buNone/>
            </a:pPr>
            <a:r>
              <a:rPr lang="en-MY" b="1" dirty="0" smtClean="0"/>
              <a:t>Factors stimulating insulin secretion</a:t>
            </a:r>
          </a:p>
          <a:p>
            <a:r>
              <a:rPr lang="en-MY" dirty="0" smtClean="0"/>
              <a:t>Chemical </a:t>
            </a:r>
            <a:endParaRPr lang="en-MY" dirty="0"/>
          </a:p>
          <a:p>
            <a:pPr lvl="1"/>
            <a:r>
              <a:rPr lang="en-MY" dirty="0"/>
              <a:t>Glucose</a:t>
            </a:r>
          </a:p>
          <a:p>
            <a:pPr lvl="1"/>
            <a:r>
              <a:rPr lang="en-MY" dirty="0"/>
              <a:t>Amino acids (arginine, alanine), fatty acids, ketone bodies  also stimulates insulin release</a:t>
            </a:r>
          </a:p>
          <a:p>
            <a:r>
              <a:rPr lang="en-MY" dirty="0"/>
              <a:t>Hormonal</a:t>
            </a:r>
          </a:p>
          <a:p>
            <a:pPr lvl="1"/>
            <a:r>
              <a:rPr lang="en-MY" dirty="0"/>
              <a:t>GIT hormones: </a:t>
            </a:r>
            <a:r>
              <a:rPr lang="en-MY" dirty="0" smtClean="0"/>
              <a:t>GLP-1, GIP,  </a:t>
            </a:r>
            <a:r>
              <a:rPr lang="en-MY" dirty="0"/>
              <a:t>gastrin, secretin, released after food increases insulin secretion  </a:t>
            </a:r>
            <a:endParaRPr lang="en-MY" sz="2800" dirty="0"/>
          </a:p>
          <a:p>
            <a:pPr marL="0" indent="0">
              <a:buNone/>
            </a:pPr>
            <a:endParaRPr lang="en-MY" dirty="0" smtClean="0"/>
          </a:p>
          <a:p>
            <a:pPr marL="0" indent="0">
              <a:buNone/>
            </a:pPr>
            <a:r>
              <a:rPr lang="en-MY" b="1" dirty="0" smtClean="0"/>
              <a:t>Factors inhibiting insulin secretion</a:t>
            </a:r>
          </a:p>
          <a:p>
            <a:pPr marL="0" indent="0">
              <a:buNone/>
            </a:pPr>
            <a:r>
              <a:rPr lang="en-MY" dirty="0" smtClean="0"/>
              <a:t>Epinephrine suppresses insulin secretion. </a:t>
            </a:r>
            <a:endParaRPr lang="en-MY" dirty="0"/>
          </a:p>
        </p:txBody>
      </p:sp>
    </p:spTree>
    <p:extLst>
      <p:ext uri="{BB962C8B-B14F-4D97-AF65-F5344CB8AC3E}">
        <p14:creationId xmlns:p14="http://schemas.microsoft.com/office/powerpoint/2010/main" val="27002548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1/8.jpg                                                        00000143JULIE                          B20331D7:"/>
          <p:cNvPicPr>
            <a:picLocks noChangeAspect="1" noChangeArrowheads="1"/>
          </p:cNvPicPr>
          <p:nvPr/>
        </p:nvPicPr>
        <p:blipFill>
          <a:blip r:embed="rId3" r:link="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000" y="1341438"/>
            <a:ext cx="6858000" cy="4144963"/>
          </a:xfrm>
          <a:prstGeom prst="rect">
            <a:avLst/>
          </a:prstGeom>
          <a:solidFill>
            <a:srgbClr val="00FFFF"/>
          </a:solidFill>
          <a:ln w="571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a:spLocks noChangeArrowheads="1"/>
          </p:cNvSpPr>
          <p:nvPr/>
        </p:nvSpPr>
        <p:spPr bwMode="auto">
          <a:xfrm>
            <a:off x="3429000" y="381000"/>
            <a:ext cx="5105400" cy="533400"/>
          </a:xfrm>
          <a:prstGeom prst="rect">
            <a:avLst/>
          </a:prstGeom>
          <a:noFill/>
          <a:ln>
            <a:noFill/>
          </a:ln>
          <a:effectLst/>
          <a:extLst>
            <a:ext uri="{909E8E84-426E-40DD-AFC4-6F175D3DCCD1}">
              <a14:hiddenFill xmlns:a14="http://schemas.microsoft.com/office/drawing/2010/main">
                <a:solidFill>
                  <a:srgbClr val="99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i="1" dirty="0">
                <a:solidFill>
                  <a:srgbClr val="0000FF"/>
                </a:solidFill>
              </a:rPr>
              <a:t>The biphasic insulin response</a:t>
            </a:r>
          </a:p>
        </p:txBody>
      </p:sp>
    </p:spTree>
    <p:extLst>
      <p:ext uri="{BB962C8B-B14F-4D97-AF65-F5344CB8AC3E}">
        <p14:creationId xmlns:p14="http://schemas.microsoft.com/office/powerpoint/2010/main" val="3220544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lmt.projectsinknowledge.com/Activity/images/2059_04_figure1.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81200" y="559724"/>
            <a:ext cx="82296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38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5000" y="297180"/>
            <a:ext cx="7775166" cy="5831374"/>
            <a:chOff x="745402" y="533400"/>
            <a:chExt cx="7775166" cy="5831374"/>
          </a:xfrm>
        </p:grpSpPr>
        <p:pic>
          <p:nvPicPr>
            <p:cNvPr id="11268" name="Picture 4" descr="http://tmedweb.tulane.edu/pharmwiki/lib/exe/fetch.php/incretineffect.png?w=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402" y="533400"/>
              <a:ext cx="7775166" cy="5831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67400" y="5562600"/>
              <a:ext cx="2438400" cy="802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a:t>
              </a:r>
            </a:p>
          </p:txBody>
        </p:sp>
      </p:grpSp>
    </p:spTree>
    <p:extLst>
      <p:ext uri="{BB962C8B-B14F-4D97-AF65-F5344CB8AC3E}">
        <p14:creationId xmlns:p14="http://schemas.microsoft.com/office/powerpoint/2010/main" val="270711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3531" y="265003"/>
            <a:ext cx="4134465" cy="646331"/>
          </a:xfrm>
          <a:prstGeom prst="rect">
            <a:avLst/>
          </a:prstGeom>
        </p:spPr>
        <p:txBody>
          <a:bodyPr wrap="none">
            <a:spAutoFit/>
          </a:bodyPr>
          <a:lstStyle/>
          <a:p>
            <a:pPr>
              <a:defRPr/>
            </a:pPr>
            <a:r>
              <a:rPr lang="en-US" sz="3600" i="1" kern="0" dirty="0">
                <a:solidFill>
                  <a:srgbClr val="FF0000"/>
                </a:solidFill>
                <a:latin typeface="HelveticaLTStd-Roman"/>
              </a:rPr>
              <a:t>Insulin metabolism </a:t>
            </a:r>
            <a:endParaRPr lang="en-US" i="1" kern="0" dirty="0">
              <a:solidFill>
                <a:srgbClr val="FF0000"/>
              </a:solidFill>
              <a:latin typeface="HelveticaLTStd-Roman"/>
            </a:endParaRPr>
          </a:p>
        </p:txBody>
      </p:sp>
      <p:sp>
        <p:nvSpPr>
          <p:cNvPr id="4" name="Rectangle 7"/>
          <p:cNvSpPr>
            <a:spLocks noChangeArrowheads="1"/>
          </p:cNvSpPr>
          <p:nvPr/>
        </p:nvSpPr>
        <p:spPr bwMode="auto">
          <a:xfrm>
            <a:off x="2214563" y="1218406"/>
            <a:ext cx="7772400" cy="384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fontAlgn="base">
              <a:spcBef>
                <a:spcPct val="20000"/>
              </a:spcBef>
              <a:spcAft>
                <a:spcPct val="0"/>
              </a:spcAft>
              <a:buFontTx/>
              <a:buChar char="•"/>
            </a:pPr>
            <a:r>
              <a:rPr lang="en-US" sz="2800" i="1" dirty="0">
                <a:solidFill>
                  <a:srgbClr val="0000FF"/>
                </a:solidFill>
              </a:rPr>
              <a:t>Secreted into portal circulation </a:t>
            </a:r>
          </a:p>
          <a:p>
            <a:pPr marL="342900" indent="-342900" fontAlgn="base">
              <a:spcBef>
                <a:spcPct val="20000"/>
              </a:spcBef>
              <a:spcAft>
                <a:spcPct val="0"/>
              </a:spcAft>
              <a:buFontTx/>
              <a:buChar char="•"/>
            </a:pPr>
            <a:r>
              <a:rPr lang="en-US" sz="2800" i="1" dirty="0">
                <a:solidFill>
                  <a:srgbClr val="0000FF"/>
                </a:solidFill>
              </a:rPr>
              <a:t>50% of degradation in liver</a:t>
            </a:r>
          </a:p>
          <a:p>
            <a:pPr marL="342900" indent="-342900" fontAlgn="base">
              <a:spcBef>
                <a:spcPct val="20000"/>
              </a:spcBef>
              <a:spcAft>
                <a:spcPct val="0"/>
              </a:spcAft>
              <a:buFontTx/>
              <a:buChar char="•"/>
            </a:pPr>
            <a:r>
              <a:rPr lang="en-US" sz="2800" i="1" dirty="0">
                <a:solidFill>
                  <a:srgbClr val="0000FF"/>
                </a:solidFill>
              </a:rPr>
              <a:t>50% of degradation in other target tissues and kidney</a:t>
            </a:r>
          </a:p>
          <a:p>
            <a:pPr marL="342900" indent="-342900" fontAlgn="base">
              <a:spcBef>
                <a:spcPct val="20000"/>
              </a:spcBef>
              <a:spcAft>
                <a:spcPct val="0"/>
              </a:spcAft>
              <a:buFontTx/>
              <a:buChar char="•"/>
            </a:pPr>
            <a:r>
              <a:rPr lang="en-US" sz="2800" i="1" dirty="0">
                <a:solidFill>
                  <a:srgbClr val="0000FF"/>
                </a:solidFill>
              </a:rPr>
              <a:t>Enzymatic degradation follows receptor-mediated endocytosis</a:t>
            </a:r>
          </a:p>
          <a:p>
            <a:pPr marL="342900" indent="-342900" fontAlgn="base">
              <a:spcBef>
                <a:spcPct val="20000"/>
              </a:spcBef>
              <a:spcAft>
                <a:spcPct val="0"/>
              </a:spcAft>
              <a:buFontTx/>
              <a:buChar char="•"/>
            </a:pPr>
            <a:r>
              <a:rPr lang="en-US" sz="2800" i="1" dirty="0">
                <a:solidFill>
                  <a:srgbClr val="0000FF"/>
                </a:solidFill>
              </a:rPr>
              <a:t>Plasma half-life:  3 - 5 min</a:t>
            </a:r>
          </a:p>
          <a:p>
            <a:pPr fontAlgn="base">
              <a:spcBef>
                <a:spcPct val="20000"/>
              </a:spcBef>
              <a:spcAft>
                <a:spcPct val="0"/>
              </a:spcAft>
            </a:pPr>
            <a:endParaRPr lang="en-US" sz="2800" b="1" dirty="0">
              <a:solidFill>
                <a:srgbClr val="FF0000"/>
              </a:solidFill>
              <a:latin typeface="Tahoma" pitchFamily="34" charset="0"/>
            </a:endParaRPr>
          </a:p>
          <a:p>
            <a:pPr marL="342900" indent="-342900" fontAlgn="base">
              <a:spcBef>
                <a:spcPct val="20000"/>
              </a:spcBef>
              <a:spcAft>
                <a:spcPct val="0"/>
              </a:spcAft>
              <a:buFontTx/>
              <a:buChar char="•"/>
            </a:pPr>
            <a:endParaRPr lang="en-US" sz="2800" b="1" dirty="0">
              <a:solidFill>
                <a:srgbClr val="FF0000"/>
              </a:solidFill>
              <a:latin typeface="Tahoma" pitchFamily="34" charset="0"/>
            </a:endParaRPr>
          </a:p>
        </p:txBody>
      </p:sp>
      <p:sp>
        <p:nvSpPr>
          <p:cNvPr id="5" name="Rectangle 8"/>
          <p:cNvSpPr>
            <a:spLocks noChangeArrowheads="1"/>
          </p:cNvSpPr>
          <p:nvPr/>
        </p:nvSpPr>
        <p:spPr bwMode="auto">
          <a:xfrm>
            <a:off x="2214563" y="4095750"/>
            <a:ext cx="7772400" cy="202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fontAlgn="base">
              <a:spcBef>
                <a:spcPct val="20000"/>
              </a:spcBef>
              <a:spcAft>
                <a:spcPct val="0"/>
              </a:spcAft>
              <a:buFontTx/>
              <a:buChar char="•"/>
            </a:pPr>
            <a:endParaRPr lang="en-US" sz="2800" b="1" dirty="0">
              <a:solidFill>
                <a:srgbClr val="FF0000"/>
              </a:solidFill>
              <a:latin typeface="Tahoma" pitchFamily="34" charset="0"/>
            </a:endParaRPr>
          </a:p>
        </p:txBody>
      </p:sp>
    </p:spTree>
    <p:extLst>
      <p:ext uri="{BB962C8B-B14F-4D97-AF65-F5344CB8AC3E}">
        <p14:creationId xmlns:p14="http://schemas.microsoft.com/office/powerpoint/2010/main" val="395749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28472" y="1"/>
            <a:ext cx="10515600" cy="749807"/>
          </a:xfrm>
        </p:spPr>
        <p:txBody>
          <a:bodyPr>
            <a:normAutofit/>
          </a:bodyPr>
          <a:lstStyle/>
          <a:p>
            <a:pPr>
              <a:defRPr/>
            </a:pPr>
            <a:r>
              <a:rPr lang="en-GB" sz="3600" b="1" dirty="0" smtClean="0">
                <a:solidFill>
                  <a:srgbClr val="FF0000"/>
                </a:solidFill>
              </a:rPr>
              <a:t>Metabolic effects of Insulin</a:t>
            </a:r>
            <a:endParaRPr lang="en-GB" sz="3600" dirty="0" smtClean="0">
              <a:solidFill>
                <a:srgbClr val="FF0000"/>
              </a:solidFill>
            </a:endParaRPr>
          </a:p>
        </p:txBody>
      </p:sp>
      <p:sp>
        <p:nvSpPr>
          <p:cNvPr id="28675" name="Rectangle 3"/>
          <p:cNvSpPr>
            <a:spLocks noGrp="1" noChangeArrowheads="1"/>
          </p:cNvSpPr>
          <p:nvPr>
            <p:ph idx="1"/>
          </p:nvPr>
        </p:nvSpPr>
        <p:spPr>
          <a:xfrm>
            <a:off x="146304" y="1203833"/>
            <a:ext cx="5303520" cy="3221863"/>
          </a:xfrm>
        </p:spPr>
        <p:txBody>
          <a:bodyPr>
            <a:normAutofit/>
          </a:bodyPr>
          <a:lstStyle/>
          <a:p>
            <a:pPr marL="914400" lvl="2" indent="0">
              <a:buNone/>
            </a:pPr>
            <a:r>
              <a:rPr lang="en-GB" altLang="en-US" sz="2800" b="1" dirty="0">
                <a:solidFill>
                  <a:srgbClr val="0070C0"/>
                </a:solidFill>
              </a:rPr>
              <a:t>Liver </a:t>
            </a:r>
            <a:r>
              <a:rPr lang="en-GB" altLang="en-US" sz="2800" b="1" dirty="0" smtClean="0">
                <a:solidFill>
                  <a:srgbClr val="0070C0"/>
                </a:solidFill>
              </a:rPr>
              <a:t>cells</a:t>
            </a:r>
            <a:endParaRPr lang="en-GB" altLang="en-US" sz="2800" b="1" dirty="0">
              <a:solidFill>
                <a:srgbClr val="0070C0"/>
              </a:solidFill>
            </a:endParaRPr>
          </a:p>
          <a:p>
            <a:pPr lvl="2" eaLnBrk="1" hangingPunct="1"/>
            <a:r>
              <a:rPr lang="en-GB" altLang="en-US" sz="2400" dirty="0" smtClean="0">
                <a:solidFill>
                  <a:srgbClr val="0070C0"/>
                </a:solidFill>
              </a:rPr>
              <a:t>Increases glycogenesis</a:t>
            </a:r>
            <a:endParaRPr lang="en-GB" altLang="en-US" sz="2400" dirty="0">
              <a:solidFill>
                <a:srgbClr val="0070C0"/>
              </a:solidFill>
            </a:endParaRPr>
          </a:p>
          <a:p>
            <a:pPr lvl="2" eaLnBrk="1" hangingPunct="1"/>
            <a:r>
              <a:rPr lang="en-GB" altLang="en-US" sz="2400" dirty="0" smtClean="0">
                <a:solidFill>
                  <a:srgbClr val="0070C0"/>
                </a:solidFill>
              </a:rPr>
              <a:t>Increases </a:t>
            </a:r>
            <a:r>
              <a:rPr lang="en-GB" altLang="en-US" sz="2400" dirty="0">
                <a:solidFill>
                  <a:srgbClr val="0070C0"/>
                </a:solidFill>
              </a:rPr>
              <a:t>conversion of glucose to fatty acids</a:t>
            </a:r>
          </a:p>
          <a:p>
            <a:pPr lvl="2" eaLnBrk="1" hangingPunct="1"/>
            <a:r>
              <a:rPr lang="en-GB" altLang="en-US" sz="2400" dirty="0" smtClean="0">
                <a:solidFill>
                  <a:srgbClr val="002060"/>
                </a:solidFill>
              </a:rPr>
              <a:t>Inhibits </a:t>
            </a:r>
            <a:r>
              <a:rPr lang="en-GB" altLang="en-US" sz="2400" dirty="0">
                <a:solidFill>
                  <a:srgbClr val="002060"/>
                </a:solidFill>
              </a:rPr>
              <a:t>gluconeogenesis </a:t>
            </a:r>
          </a:p>
          <a:p>
            <a:pPr lvl="2" eaLnBrk="1" hangingPunct="1"/>
            <a:r>
              <a:rPr lang="en-GB" altLang="en-US" sz="2400" dirty="0" smtClean="0">
                <a:solidFill>
                  <a:srgbClr val="002060"/>
                </a:solidFill>
              </a:rPr>
              <a:t>Inhibits </a:t>
            </a:r>
            <a:r>
              <a:rPr lang="en-GB" altLang="en-US" sz="2400" dirty="0" err="1" smtClean="0">
                <a:solidFill>
                  <a:srgbClr val="002060"/>
                </a:solidFill>
              </a:rPr>
              <a:t>glycogenolysis</a:t>
            </a:r>
            <a:endParaRPr lang="en-GB" altLang="en-US" sz="2400" dirty="0" smtClean="0">
              <a:solidFill>
                <a:srgbClr val="002060"/>
              </a:solidFill>
            </a:endParaRPr>
          </a:p>
          <a:p>
            <a:pPr lvl="2" eaLnBrk="1" hangingPunct="1"/>
            <a:r>
              <a:rPr lang="en-GB" altLang="en-US" sz="2400" dirty="0" smtClean="0">
                <a:solidFill>
                  <a:srgbClr val="002060"/>
                </a:solidFill>
              </a:rPr>
              <a:t>Inhibits </a:t>
            </a:r>
            <a:r>
              <a:rPr lang="en-GB" altLang="en-US" sz="2400" dirty="0" err="1" smtClean="0">
                <a:solidFill>
                  <a:srgbClr val="002060"/>
                </a:solidFill>
              </a:rPr>
              <a:t>ketogenesis</a:t>
            </a:r>
            <a:endParaRPr lang="en-GB" altLang="en-US" sz="2400" dirty="0">
              <a:solidFill>
                <a:srgbClr val="002060"/>
              </a:solidFill>
            </a:endParaRPr>
          </a:p>
        </p:txBody>
      </p:sp>
      <p:sp>
        <p:nvSpPr>
          <p:cNvPr id="2" name="Rectangle 1"/>
          <p:cNvSpPr/>
          <p:nvPr/>
        </p:nvSpPr>
        <p:spPr>
          <a:xfrm>
            <a:off x="5754624" y="1337685"/>
            <a:ext cx="6096000" cy="3477875"/>
          </a:xfrm>
          <a:prstGeom prst="rect">
            <a:avLst/>
          </a:prstGeom>
        </p:spPr>
        <p:txBody>
          <a:bodyPr>
            <a:spAutoFit/>
          </a:bodyPr>
          <a:lstStyle/>
          <a:p>
            <a:r>
              <a:rPr lang="en-GB" altLang="en-US" sz="2800" b="1" dirty="0" smtClean="0"/>
              <a:t>	</a:t>
            </a:r>
            <a:r>
              <a:rPr lang="en-GB" altLang="en-US" sz="2800" b="1" dirty="0" smtClean="0">
                <a:solidFill>
                  <a:srgbClr val="0070C0"/>
                </a:solidFill>
              </a:rPr>
              <a:t>Muscle </a:t>
            </a:r>
            <a:r>
              <a:rPr lang="en-GB" altLang="en-US" sz="2800" b="1" dirty="0">
                <a:solidFill>
                  <a:srgbClr val="0070C0"/>
                </a:solidFill>
              </a:rPr>
              <a:t>cells</a:t>
            </a:r>
          </a:p>
          <a:p>
            <a:pPr marL="1257300" lvl="2" indent="-342900">
              <a:buFont typeface="Arial" panose="020B0604020202020204" pitchFamily="34" charset="0"/>
              <a:buChar char="•"/>
            </a:pPr>
            <a:r>
              <a:rPr lang="en-GB" altLang="en-US" sz="2400" dirty="0" smtClean="0">
                <a:solidFill>
                  <a:srgbClr val="0070C0"/>
                </a:solidFill>
              </a:rPr>
              <a:t>Increases </a:t>
            </a:r>
            <a:r>
              <a:rPr lang="en-GB" altLang="en-US" sz="2400" dirty="0">
                <a:solidFill>
                  <a:srgbClr val="0070C0"/>
                </a:solidFill>
              </a:rPr>
              <a:t>uptake of glucose from blood into the cells</a:t>
            </a:r>
          </a:p>
          <a:p>
            <a:pPr marL="1257300" lvl="2" indent="-342900">
              <a:buFont typeface="Arial" panose="020B0604020202020204" pitchFamily="34" charset="0"/>
              <a:buChar char="•"/>
            </a:pPr>
            <a:r>
              <a:rPr lang="en-GB" altLang="en-US" sz="2400" dirty="0" smtClean="0">
                <a:solidFill>
                  <a:srgbClr val="0070C0"/>
                </a:solidFill>
              </a:rPr>
              <a:t>Increases </a:t>
            </a:r>
            <a:r>
              <a:rPr lang="en-GB" altLang="en-US" sz="2400" dirty="0">
                <a:solidFill>
                  <a:srgbClr val="0070C0"/>
                </a:solidFill>
              </a:rPr>
              <a:t>glycogenesis</a:t>
            </a:r>
          </a:p>
          <a:p>
            <a:pPr marL="1257300" lvl="2" indent="-342900">
              <a:buFont typeface="Arial" panose="020B0604020202020204" pitchFamily="34" charset="0"/>
              <a:buChar char="•"/>
            </a:pPr>
            <a:r>
              <a:rPr lang="en-GB" altLang="en-US" sz="2400" dirty="0" smtClean="0">
                <a:solidFill>
                  <a:srgbClr val="0070C0"/>
                </a:solidFill>
              </a:rPr>
              <a:t>Increases </a:t>
            </a:r>
            <a:r>
              <a:rPr lang="en-GB" altLang="en-US" sz="2400" dirty="0">
                <a:solidFill>
                  <a:srgbClr val="0070C0"/>
                </a:solidFill>
              </a:rPr>
              <a:t>amino acid uptake &amp; protein synthesis</a:t>
            </a:r>
          </a:p>
          <a:p>
            <a:pPr marL="1257300" lvl="2" indent="-342900">
              <a:buFont typeface="Arial" panose="020B0604020202020204" pitchFamily="34" charset="0"/>
              <a:buChar char="•"/>
            </a:pPr>
            <a:r>
              <a:rPr lang="en-GB" altLang="en-US" sz="2400" dirty="0" smtClean="0">
                <a:solidFill>
                  <a:srgbClr val="0070C0"/>
                </a:solidFill>
              </a:rPr>
              <a:t>Increases </a:t>
            </a:r>
            <a:r>
              <a:rPr lang="en-GB" altLang="en-US" sz="2400" dirty="0">
                <a:solidFill>
                  <a:srgbClr val="0070C0"/>
                </a:solidFill>
              </a:rPr>
              <a:t>K</a:t>
            </a:r>
            <a:r>
              <a:rPr lang="en-GB" altLang="en-US" sz="2400" baseline="30000" dirty="0">
                <a:solidFill>
                  <a:srgbClr val="0070C0"/>
                </a:solidFill>
              </a:rPr>
              <a:t>+</a:t>
            </a:r>
            <a:r>
              <a:rPr lang="en-GB" altLang="en-US" sz="2400" dirty="0">
                <a:solidFill>
                  <a:srgbClr val="0070C0"/>
                </a:solidFill>
              </a:rPr>
              <a:t> </a:t>
            </a:r>
            <a:r>
              <a:rPr lang="en-GB" altLang="en-US" sz="2400" dirty="0" smtClean="0">
                <a:solidFill>
                  <a:srgbClr val="0070C0"/>
                </a:solidFill>
              </a:rPr>
              <a:t>uptake</a:t>
            </a:r>
          </a:p>
          <a:p>
            <a:pPr marL="1257300" lvl="2" indent="-342900">
              <a:buFont typeface="Arial" panose="020B0604020202020204" pitchFamily="34" charset="0"/>
              <a:buChar char="•"/>
            </a:pPr>
            <a:r>
              <a:rPr lang="en-GB" altLang="en-US" sz="2400" dirty="0" smtClean="0">
                <a:solidFill>
                  <a:srgbClr val="002060"/>
                </a:solidFill>
              </a:rPr>
              <a:t>Inhibits protein degradation</a:t>
            </a:r>
          </a:p>
          <a:p>
            <a:pPr marL="1257300" lvl="2" indent="-342900">
              <a:buFont typeface="Arial" panose="020B0604020202020204" pitchFamily="34" charset="0"/>
              <a:buChar char="•"/>
            </a:pPr>
            <a:r>
              <a:rPr lang="en-GB" altLang="en-US" sz="2400" dirty="0" smtClean="0">
                <a:solidFill>
                  <a:srgbClr val="002060"/>
                </a:solidFill>
              </a:rPr>
              <a:t>Inhibits </a:t>
            </a:r>
            <a:r>
              <a:rPr lang="en-GB" altLang="en-US" sz="2400" dirty="0" err="1" smtClean="0">
                <a:solidFill>
                  <a:srgbClr val="002060"/>
                </a:solidFill>
              </a:rPr>
              <a:t>glycogenolysis</a:t>
            </a:r>
            <a:endParaRPr lang="en-GB" altLang="en-US" sz="2400" dirty="0">
              <a:solidFill>
                <a:srgbClr val="002060"/>
              </a:solidFill>
            </a:endParaRPr>
          </a:p>
        </p:txBody>
      </p:sp>
      <p:sp>
        <p:nvSpPr>
          <p:cNvPr id="3" name="Rectangle 2"/>
          <p:cNvSpPr/>
          <p:nvPr/>
        </p:nvSpPr>
        <p:spPr>
          <a:xfrm>
            <a:off x="950976" y="4911864"/>
            <a:ext cx="8540496" cy="1631216"/>
          </a:xfrm>
          <a:prstGeom prst="rect">
            <a:avLst/>
          </a:prstGeom>
        </p:spPr>
        <p:txBody>
          <a:bodyPr wrap="square">
            <a:spAutoFit/>
          </a:bodyPr>
          <a:lstStyle/>
          <a:p>
            <a:r>
              <a:rPr lang="en-GB" altLang="en-US" sz="2800" b="1" dirty="0">
                <a:solidFill>
                  <a:srgbClr val="0070C0"/>
                </a:solidFill>
              </a:rPr>
              <a:t>Adipose tissue</a:t>
            </a:r>
          </a:p>
          <a:p>
            <a:pPr marL="342900" indent="-342900">
              <a:buFont typeface="Arial" panose="020B0604020202020204" pitchFamily="34" charset="0"/>
              <a:buChar char="•"/>
            </a:pPr>
            <a:r>
              <a:rPr lang="en-GB" altLang="en-US" sz="2400" dirty="0" smtClean="0">
                <a:solidFill>
                  <a:srgbClr val="0070C0"/>
                </a:solidFill>
              </a:rPr>
              <a:t>Increases uptake </a:t>
            </a:r>
            <a:r>
              <a:rPr lang="en-GB" altLang="en-US" sz="2400" dirty="0">
                <a:solidFill>
                  <a:srgbClr val="0070C0"/>
                </a:solidFill>
              </a:rPr>
              <a:t>of glucose and conversion to glycerol</a:t>
            </a:r>
          </a:p>
          <a:p>
            <a:pPr marL="342900" indent="-342900">
              <a:buFont typeface="Arial" panose="020B0604020202020204" pitchFamily="34" charset="0"/>
              <a:buChar char="•"/>
            </a:pPr>
            <a:r>
              <a:rPr lang="en-GB" altLang="en-US" sz="2400" dirty="0" smtClean="0">
                <a:solidFill>
                  <a:srgbClr val="0070C0"/>
                </a:solidFill>
              </a:rPr>
              <a:t>Increases </a:t>
            </a:r>
            <a:r>
              <a:rPr lang="en-GB" altLang="en-US" sz="2400" dirty="0">
                <a:solidFill>
                  <a:srgbClr val="0070C0"/>
                </a:solidFill>
              </a:rPr>
              <a:t>triacylglycerol </a:t>
            </a:r>
            <a:r>
              <a:rPr lang="en-GB" altLang="en-US" sz="2400" dirty="0" smtClean="0">
                <a:solidFill>
                  <a:srgbClr val="0070C0"/>
                </a:solidFill>
              </a:rPr>
              <a:t>synthesis</a:t>
            </a:r>
            <a:endParaRPr lang="en-GB" altLang="en-US" sz="2400" dirty="0">
              <a:solidFill>
                <a:srgbClr val="0070C0"/>
              </a:solidFill>
            </a:endParaRPr>
          </a:p>
          <a:p>
            <a:pPr marL="342900" indent="-342900">
              <a:buFont typeface="Arial" panose="020B0604020202020204" pitchFamily="34" charset="0"/>
              <a:buChar char="•"/>
            </a:pPr>
            <a:r>
              <a:rPr lang="en-GB" altLang="en-US" sz="2400" dirty="0" smtClean="0">
                <a:solidFill>
                  <a:srgbClr val="002060"/>
                </a:solidFill>
              </a:rPr>
              <a:t>Inhibits lipolysis </a:t>
            </a:r>
            <a:endParaRPr lang="en-GB" altLang="en-US" sz="2400" dirty="0">
              <a:solidFill>
                <a:srgbClr val="002060"/>
              </a:solidFill>
            </a:endParaRPr>
          </a:p>
        </p:txBody>
      </p:sp>
      <p:sp>
        <p:nvSpPr>
          <p:cNvPr id="4" name="Rectangle 3"/>
          <p:cNvSpPr/>
          <p:nvPr/>
        </p:nvSpPr>
        <p:spPr>
          <a:xfrm>
            <a:off x="6352565" y="130936"/>
            <a:ext cx="4200061" cy="424732"/>
          </a:xfrm>
          <a:prstGeom prst="rect">
            <a:avLst/>
          </a:prstGeom>
        </p:spPr>
        <p:txBody>
          <a:bodyPr wrap="none">
            <a:spAutoFit/>
          </a:bodyPr>
          <a:lstStyle/>
          <a:p>
            <a:pPr marL="342900" indent="-342900" eaLnBrk="0" fontAlgn="base" hangingPunct="0">
              <a:lnSpc>
                <a:spcPct val="90000"/>
              </a:lnSpc>
              <a:spcBef>
                <a:spcPct val="50000"/>
              </a:spcBef>
              <a:spcAft>
                <a:spcPct val="0"/>
              </a:spcAft>
            </a:pPr>
            <a:r>
              <a:rPr lang="en-US" sz="1600" b="1" i="1" dirty="0">
                <a:solidFill>
                  <a:srgbClr val="000000"/>
                </a:solidFill>
                <a:effectLst>
                  <a:outerShdw blurRad="38100" dist="38100" dir="2700000" algn="tl">
                    <a:srgbClr val="FFFFFF"/>
                  </a:outerShdw>
                </a:effectLst>
              </a:rPr>
              <a:t>	</a:t>
            </a:r>
            <a:r>
              <a:rPr lang="en-US" sz="2400" b="1" i="1" dirty="0">
                <a:solidFill>
                  <a:srgbClr val="FF33CC"/>
                </a:solidFill>
                <a:effectLst>
                  <a:outerShdw blurRad="38100" dist="38100" dir="2700000" algn="tl">
                    <a:srgbClr val="FFFFFF"/>
                  </a:outerShdw>
                </a:effectLst>
              </a:rPr>
              <a:t>Promotes anabolic processes</a:t>
            </a:r>
          </a:p>
        </p:txBody>
      </p:sp>
      <p:sp>
        <p:nvSpPr>
          <p:cNvPr id="5" name="Rectangle 4"/>
          <p:cNvSpPr/>
          <p:nvPr/>
        </p:nvSpPr>
        <p:spPr>
          <a:xfrm>
            <a:off x="6751759" y="624712"/>
            <a:ext cx="3646896" cy="424732"/>
          </a:xfrm>
          <a:prstGeom prst="rect">
            <a:avLst/>
          </a:prstGeom>
        </p:spPr>
        <p:txBody>
          <a:bodyPr wrap="none">
            <a:spAutoFit/>
          </a:bodyPr>
          <a:lstStyle/>
          <a:p>
            <a:pPr marL="342900" indent="-342900" eaLnBrk="0" fontAlgn="base" hangingPunct="0">
              <a:lnSpc>
                <a:spcPct val="90000"/>
              </a:lnSpc>
              <a:spcBef>
                <a:spcPct val="50000"/>
              </a:spcBef>
              <a:spcAft>
                <a:spcPct val="0"/>
              </a:spcAft>
            </a:pPr>
            <a:r>
              <a:rPr lang="en-US" sz="2400" b="1" i="1" dirty="0">
                <a:solidFill>
                  <a:srgbClr val="FF33CC"/>
                </a:solidFill>
                <a:effectLst>
                  <a:outerShdw blurRad="38100" dist="38100" dir="2700000" algn="tl">
                    <a:srgbClr val="FFFFFF"/>
                  </a:outerShdw>
                </a:effectLst>
              </a:rPr>
              <a:t>Inhibits</a:t>
            </a:r>
            <a:r>
              <a:rPr lang="en-US" sz="2400" b="1" i="1" dirty="0">
                <a:solidFill>
                  <a:srgbClr val="FF33CC"/>
                </a:solidFill>
                <a:effectLst>
                  <a:outerShdw blurRad="38100" dist="38100" dir="2700000" algn="tl">
                    <a:srgbClr val="000000"/>
                  </a:outerShdw>
                </a:effectLst>
              </a:rPr>
              <a:t> </a:t>
            </a:r>
            <a:r>
              <a:rPr lang="en-US" sz="2400" b="1" i="1" dirty="0">
                <a:solidFill>
                  <a:srgbClr val="FF33CC"/>
                </a:solidFill>
                <a:effectLst>
                  <a:outerShdw blurRad="38100" dist="38100" dir="2700000" algn="tl">
                    <a:srgbClr val="FFFFFF"/>
                  </a:outerShdw>
                </a:effectLst>
              </a:rPr>
              <a:t>catabolic processes</a:t>
            </a:r>
          </a:p>
        </p:txBody>
      </p:sp>
    </p:spTree>
    <p:extLst>
      <p:ext uri="{BB962C8B-B14F-4D97-AF65-F5344CB8AC3E}">
        <p14:creationId xmlns:p14="http://schemas.microsoft.com/office/powerpoint/2010/main" val="2966023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3_008"/>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26904"/>
          <a:stretch/>
        </p:blipFill>
        <p:spPr bwMode="auto">
          <a:xfrm>
            <a:off x="1864664" y="1496728"/>
            <a:ext cx="8422336" cy="47516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90800" y="304801"/>
            <a:ext cx="7000634" cy="954107"/>
          </a:xfrm>
          <a:prstGeom prst="rect">
            <a:avLst/>
          </a:prstGeom>
          <a:noFill/>
        </p:spPr>
        <p:txBody>
          <a:bodyPr wrap="none" rtlCol="0">
            <a:spAutoFit/>
          </a:bodyPr>
          <a:lstStyle/>
          <a:p>
            <a:pPr algn="ctr"/>
            <a:r>
              <a:rPr lang="en-US" sz="2800" i="1" dirty="0">
                <a:solidFill>
                  <a:srgbClr val="FF0000"/>
                </a:solidFill>
                <a:latin typeface="HelveticaLTStd-Roman"/>
              </a:rPr>
              <a:t>Insulin causes cells to recruit transporters  </a:t>
            </a:r>
          </a:p>
          <a:p>
            <a:pPr algn="ctr"/>
            <a:r>
              <a:rPr lang="en-US" sz="2800" i="1" dirty="0">
                <a:solidFill>
                  <a:srgbClr val="FF0000"/>
                </a:solidFill>
                <a:latin typeface="HelveticaLTStd-Roman"/>
              </a:rPr>
              <a:t>from intracellular stores</a:t>
            </a:r>
          </a:p>
        </p:txBody>
      </p:sp>
    </p:spTree>
    <p:extLst>
      <p:ext uri="{BB962C8B-B14F-4D97-AF65-F5344CB8AC3E}">
        <p14:creationId xmlns:p14="http://schemas.microsoft.com/office/powerpoint/2010/main" val="2842098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6366"/>
          </a:xfrm>
        </p:spPr>
        <p:txBody>
          <a:bodyPr>
            <a:normAutofit fontScale="90000"/>
          </a:bodyPr>
          <a:lstStyle/>
          <a:p>
            <a:r>
              <a:rPr lang="en-US" b="1" dirty="0"/>
              <a:t>Lesson outcomes</a:t>
            </a:r>
            <a:r>
              <a:rPr lang="en-MY" dirty="0"/>
              <a:t/>
            </a:r>
            <a:br>
              <a:rPr lang="en-MY" dirty="0"/>
            </a:br>
            <a:endParaRPr lang="en-MY" dirty="0"/>
          </a:p>
        </p:txBody>
      </p:sp>
      <p:sp>
        <p:nvSpPr>
          <p:cNvPr id="3" name="Content Placeholder 2"/>
          <p:cNvSpPr>
            <a:spLocks noGrp="1"/>
          </p:cNvSpPr>
          <p:nvPr>
            <p:ph idx="1"/>
          </p:nvPr>
        </p:nvSpPr>
        <p:spPr>
          <a:xfrm>
            <a:off x="258419" y="889101"/>
            <a:ext cx="11648660" cy="5968899"/>
          </a:xfrm>
        </p:spPr>
        <p:txBody>
          <a:bodyPr>
            <a:normAutofit fontScale="92500" lnSpcReduction="10000"/>
          </a:bodyPr>
          <a:lstStyle/>
          <a:p>
            <a:pPr marL="0" lvl="0" indent="0">
              <a:buNone/>
            </a:pPr>
            <a:r>
              <a:rPr lang="en-US" dirty="0"/>
              <a:t>At the end of the session, the student should be able to</a:t>
            </a:r>
            <a:r>
              <a:rPr lang="en-US" dirty="0" smtClean="0"/>
              <a:t>:</a:t>
            </a:r>
          </a:p>
          <a:p>
            <a:pPr marL="0" lvl="0" indent="0">
              <a:buNone/>
            </a:pPr>
            <a:endParaRPr lang="en-US" dirty="0" smtClean="0"/>
          </a:p>
          <a:p>
            <a:r>
              <a:rPr lang="en-MY" dirty="0" smtClean="0"/>
              <a:t>Discuss </a:t>
            </a:r>
            <a:r>
              <a:rPr lang="en-MY" dirty="0"/>
              <a:t>the structure and function of key organs, such as the pancreas, liver, muscle, adipose tissue, and kidney</a:t>
            </a:r>
          </a:p>
          <a:p>
            <a:pPr lvl="0"/>
            <a:r>
              <a:rPr lang="en-MY" dirty="0"/>
              <a:t>Discuss the basic physiology of digestion, absorption and metabolism of glucose</a:t>
            </a:r>
          </a:p>
          <a:p>
            <a:pPr lvl="0"/>
            <a:r>
              <a:rPr lang="en-MY" dirty="0"/>
              <a:t>Discuss the relationship between blood glucose and insulin in healthy people including gluconeogenesis, </a:t>
            </a:r>
            <a:r>
              <a:rPr lang="en-MY" dirty="0" err="1"/>
              <a:t>glycogenolysis</a:t>
            </a:r>
            <a:r>
              <a:rPr lang="en-MY" dirty="0"/>
              <a:t>, lipolysis and </a:t>
            </a:r>
            <a:r>
              <a:rPr lang="en-MY" dirty="0" err="1"/>
              <a:t>ketogenesis</a:t>
            </a:r>
            <a:r>
              <a:rPr lang="en-MY" dirty="0"/>
              <a:t> </a:t>
            </a:r>
          </a:p>
          <a:p>
            <a:pPr lvl="0"/>
            <a:r>
              <a:rPr lang="en-MY" dirty="0"/>
              <a:t>Discuss normal insulin synthesis and secretion</a:t>
            </a:r>
          </a:p>
          <a:p>
            <a:pPr lvl="0"/>
            <a:r>
              <a:rPr lang="en-MY" dirty="0"/>
              <a:t>Understand the hormonal, metabolic and neural control of insulin production and secretion</a:t>
            </a:r>
          </a:p>
          <a:p>
            <a:pPr lvl="0"/>
            <a:r>
              <a:rPr lang="en-MY" dirty="0"/>
              <a:t>Discuss insulin action </a:t>
            </a:r>
          </a:p>
          <a:p>
            <a:pPr lvl="0"/>
            <a:r>
              <a:rPr lang="en-MY" dirty="0"/>
              <a:t>Discuss the role of insulin receptors</a:t>
            </a:r>
          </a:p>
          <a:p>
            <a:r>
              <a:rPr lang="en-MY" dirty="0"/>
              <a:t>Discuss the effect of insulin and counter-regulatory hormones on fuel homeostasis (carbohydrate, fat and protein)</a:t>
            </a:r>
          </a:p>
        </p:txBody>
      </p:sp>
    </p:spTree>
    <p:extLst>
      <p:ext uri="{BB962C8B-B14F-4D97-AF65-F5344CB8AC3E}">
        <p14:creationId xmlns:p14="http://schemas.microsoft.com/office/powerpoint/2010/main" val="17912393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152401"/>
            <a:ext cx="3805850" cy="584775"/>
          </a:xfrm>
          <a:prstGeom prst="rect">
            <a:avLst/>
          </a:prstGeom>
        </p:spPr>
        <p:txBody>
          <a:bodyPr wrap="none">
            <a:spAutoFit/>
          </a:bodyPr>
          <a:lstStyle/>
          <a:p>
            <a:pPr lvl="0" fontAlgn="base">
              <a:spcBef>
                <a:spcPct val="0"/>
              </a:spcBef>
              <a:spcAft>
                <a:spcPct val="0"/>
              </a:spcAft>
            </a:pPr>
            <a:r>
              <a:rPr lang="en-US" sz="3200" i="1" dirty="0">
                <a:solidFill>
                  <a:srgbClr val="0000FF"/>
                </a:solidFill>
                <a:latin typeface="HelveticaLTStd-Roman"/>
              </a:rPr>
              <a:t>Homeostatic control</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t="2403" b="7860"/>
          <a:stretch>
            <a:fillRect/>
          </a:stretch>
        </p:blipFill>
        <p:spPr bwMode="auto">
          <a:xfrm>
            <a:off x="2667000" y="990600"/>
            <a:ext cx="69342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t="2318" b="8278"/>
          <a:stretch>
            <a:fillRect/>
          </a:stretch>
        </p:blipFill>
        <p:spPr bwMode="auto">
          <a:xfrm>
            <a:off x="2667000" y="3886200"/>
            <a:ext cx="69342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3740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is diagram shows the homeostatic regulation of blood glucose levels. Blood glucose concentration is tightly maintained between 70 milligrams per deciliter and 110 milligrams per deciliter. If blood glucose concentration rises above this range (hyperglycemia), insulin is released from the pancreas. Insulin triggers body cells to take up glucose from the blood and utilize it in cellular respiration. Insulin also inhibits glycogenolysis, in that glucose is removed from the blood and stored as glycogen in the liver. Insulin also inhibits gluconeogenesis, in that amino acids and free glycerol are not converted to glucose in the ER. If blood glucose concentration drops below this range, glucagon is released, which stimulates body cells to release glucose into the blood. All of these actions cause blood glucose concentration to decrease. When blood glucose concentration is low (hypoglycemia), alpha cells of the pancreas release glucagon. Glucagon inhibits body cells from taking up glucose from the blood and utilizing it in cellular respiration. Glucagon also stimulates glycogenolysis, in that glycogen in the liver is broken down into glucose and released into the blood. Glucagon also stimulates glucogenogenesis, in that amino acids and free glycerol are converted to glucose in the ER and released into the blood. All of these actions cause blood glucose concentrations to increas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89556" y="685800"/>
            <a:ext cx="4876800"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23114" y="76200"/>
            <a:ext cx="6725687" cy="523220"/>
          </a:xfrm>
          <a:prstGeom prst="rect">
            <a:avLst/>
          </a:prstGeom>
          <a:noFill/>
        </p:spPr>
        <p:txBody>
          <a:bodyPr wrap="none" rtlCol="0">
            <a:spAutoFit/>
          </a:bodyPr>
          <a:lstStyle/>
          <a:p>
            <a:r>
              <a:rPr lang="en-US" sz="2800" i="1" dirty="0">
                <a:solidFill>
                  <a:srgbClr val="0000FF"/>
                </a:solidFill>
              </a:rPr>
              <a:t>Glucose homeostasis by insulin and glucagon</a:t>
            </a:r>
          </a:p>
        </p:txBody>
      </p:sp>
    </p:spTree>
    <p:extLst>
      <p:ext uri="{BB962C8B-B14F-4D97-AF65-F5344CB8AC3E}">
        <p14:creationId xmlns:p14="http://schemas.microsoft.com/office/powerpoint/2010/main" val="193732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jbc.org/content/277/46/43545/F1.large.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65759" y="1600200"/>
            <a:ext cx="8854524" cy="4953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9000" y="496670"/>
            <a:ext cx="4830168" cy="584775"/>
          </a:xfrm>
          <a:prstGeom prst="rect">
            <a:avLst/>
          </a:prstGeom>
        </p:spPr>
        <p:txBody>
          <a:bodyPr wrap="none">
            <a:spAutoFit/>
          </a:bodyPr>
          <a:lstStyle/>
          <a:p>
            <a:r>
              <a:rPr lang="en-US" sz="3200" i="1" dirty="0">
                <a:solidFill>
                  <a:srgbClr val="FF0000"/>
                </a:solidFill>
                <a:latin typeface="HelveticaLTStd-Roman"/>
              </a:rPr>
              <a:t>Insulin release and action</a:t>
            </a:r>
          </a:p>
        </p:txBody>
      </p:sp>
    </p:spTree>
    <p:extLst>
      <p:ext uri="{BB962C8B-B14F-4D97-AF65-F5344CB8AC3E}">
        <p14:creationId xmlns:p14="http://schemas.microsoft.com/office/powerpoint/2010/main" val="3927085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581401" y="253426"/>
            <a:ext cx="5194051" cy="584775"/>
          </a:xfrm>
          <a:prstGeom prst="rect">
            <a:avLst/>
          </a:prstGeom>
          <a:noFill/>
        </p:spPr>
        <p:txBody>
          <a:bodyPr wrap="none" rtlCol="0">
            <a:spAutoFit/>
          </a:bodyPr>
          <a:lstStyle/>
          <a:p>
            <a:r>
              <a:rPr lang="en-US" sz="3200" i="1" dirty="0">
                <a:solidFill>
                  <a:srgbClr val="FF0000"/>
                </a:solidFill>
                <a:latin typeface="HelveticaLTStd-Roman"/>
              </a:rPr>
              <a:t>Structure of insulin receptor</a:t>
            </a:r>
          </a:p>
        </p:txBody>
      </p:sp>
      <p:pic>
        <p:nvPicPr>
          <p:cNvPr id="1028" name="Picture 4" descr="https://encrypted-tbn0.gstatic.com/images?q=tbn:ANd9GcTSl2J0IyN76LOYAZLUPihvnDgqBvaNrmBfQMtUu_plsEMlZYbkPw"/>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05001" y="990601"/>
            <a:ext cx="4084923" cy="5634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1905001"/>
            <a:ext cx="4419600" cy="2062103"/>
          </a:xfrm>
          <a:prstGeom prst="rect">
            <a:avLst/>
          </a:prstGeom>
        </p:spPr>
        <p:txBody>
          <a:bodyPr wrap="square">
            <a:spAutoFit/>
          </a:bodyPr>
          <a:lstStyle/>
          <a:p>
            <a:pPr marL="91440" indent="-91440">
              <a:defRPr/>
            </a:pPr>
            <a:r>
              <a:rPr lang="en-GB" sz="2400" b="1" dirty="0"/>
              <a:t>Insulin receptor (glycoprotein) consists of </a:t>
            </a:r>
          </a:p>
          <a:p>
            <a:pPr marL="448056" lvl="2" indent="-137160">
              <a:defRPr/>
            </a:pPr>
            <a:r>
              <a:rPr lang="en-GB" sz="2000" b="1" dirty="0">
                <a:solidFill>
                  <a:srgbClr val="0000CC"/>
                </a:solidFill>
                <a:sym typeface="Symbol" panose="05050102010706020507" pitchFamily="18" charset="2"/>
              </a:rPr>
              <a:t>- </a:t>
            </a:r>
            <a:r>
              <a:rPr lang="en-GB" sz="2000" b="1" dirty="0">
                <a:solidFill>
                  <a:srgbClr val="0000CC"/>
                </a:solidFill>
              </a:rPr>
              <a:t> subunit that binds insulin and </a:t>
            </a:r>
          </a:p>
          <a:p>
            <a:pPr marL="448056" lvl="2" indent="-137160">
              <a:defRPr/>
            </a:pPr>
            <a:r>
              <a:rPr lang="en-GB" sz="2000" b="1" dirty="0">
                <a:solidFill>
                  <a:srgbClr val="0000CC"/>
                </a:solidFill>
                <a:sym typeface="Symbol" panose="05050102010706020507" pitchFamily="18" charset="2"/>
              </a:rPr>
              <a:t>- </a:t>
            </a:r>
            <a:r>
              <a:rPr lang="en-GB" sz="2000" b="1" dirty="0">
                <a:solidFill>
                  <a:srgbClr val="0000CC"/>
                </a:solidFill>
              </a:rPr>
              <a:t> subunit that has tyrosine kinase activity and can undergo </a:t>
            </a:r>
            <a:r>
              <a:rPr lang="en-GB" sz="2000" b="1" dirty="0" err="1">
                <a:solidFill>
                  <a:srgbClr val="0000CC"/>
                </a:solidFill>
              </a:rPr>
              <a:t>autophosphorylation</a:t>
            </a:r>
            <a:r>
              <a:rPr lang="en-GB" sz="2000" b="1" dirty="0">
                <a:solidFill>
                  <a:srgbClr val="0000CC"/>
                </a:solidFill>
              </a:rPr>
              <a:t> </a:t>
            </a:r>
          </a:p>
        </p:txBody>
      </p:sp>
    </p:spTree>
    <p:extLst>
      <p:ext uri="{BB962C8B-B14F-4D97-AF65-F5344CB8AC3E}">
        <p14:creationId xmlns:p14="http://schemas.microsoft.com/office/powerpoint/2010/main" val="35786771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1" y="228601"/>
            <a:ext cx="5218095" cy="584775"/>
          </a:xfrm>
          <a:prstGeom prst="rect">
            <a:avLst/>
          </a:prstGeom>
          <a:noFill/>
        </p:spPr>
        <p:txBody>
          <a:bodyPr wrap="none" rtlCol="0">
            <a:spAutoFit/>
          </a:bodyPr>
          <a:lstStyle/>
          <a:p>
            <a:r>
              <a:rPr lang="en-US" sz="3200" i="1" dirty="0">
                <a:solidFill>
                  <a:srgbClr val="0000FF"/>
                </a:solidFill>
                <a:latin typeface="HelveticaLTStd-Roman"/>
              </a:rPr>
              <a:t>Mechanism of insulin action</a:t>
            </a:r>
          </a:p>
        </p:txBody>
      </p:sp>
      <p:pic>
        <p:nvPicPr>
          <p:cNvPr id="3" name="Picture 4" descr="GA23_2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4600" y="753773"/>
            <a:ext cx="71628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599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hat-when-how.com/wp-content/uploads/2012/04/tmp8636.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68880" y="769621"/>
            <a:ext cx="6972300" cy="5810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1" y="152401"/>
            <a:ext cx="4875053" cy="584775"/>
          </a:xfrm>
          <a:prstGeom prst="rect">
            <a:avLst/>
          </a:prstGeom>
          <a:noFill/>
        </p:spPr>
        <p:txBody>
          <a:bodyPr wrap="none" rtlCol="0">
            <a:spAutoFit/>
          </a:bodyPr>
          <a:lstStyle/>
          <a:p>
            <a:r>
              <a:rPr lang="en-US" sz="3200" i="1" dirty="0">
                <a:solidFill>
                  <a:srgbClr val="FF0000"/>
                </a:solidFill>
              </a:rPr>
              <a:t>Mechanism of insulin action</a:t>
            </a:r>
          </a:p>
        </p:txBody>
      </p:sp>
    </p:spTree>
    <p:extLst>
      <p:ext uri="{BB962C8B-B14F-4D97-AF65-F5344CB8AC3E}">
        <p14:creationId xmlns:p14="http://schemas.microsoft.com/office/powerpoint/2010/main" val="2340318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ucagon%255B6%255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57600" y="1447800"/>
            <a:ext cx="4820478" cy="2956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2974" y="318740"/>
            <a:ext cx="4169731" cy="584775"/>
          </a:xfrm>
          <a:prstGeom prst="rect">
            <a:avLst/>
          </a:prstGeom>
          <a:noFill/>
        </p:spPr>
        <p:txBody>
          <a:bodyPr wrap="none" rtlCol="0">
            <a:spAutoFit/>
          </a:bodyPr>
          <a:lstStyle/>
          <a:p>
            <a:r>
              <a:rPr lang="en-US" sz="3200" i="1" dirty="0">
                <a:solidFill>
                  <a:srgbClr val="0000FF"/>
                </a:solidFill>
                <a:latin typeface="HelveticaLTStd-Roman"/>
              </a:rPr>
              <a:t>Structure of Glucagon</a:t>
            </a:r>
          </a:p>
        </p:txBody>
      </p:sp>
      <p:sp>
        <p:nvSpPr>
          <p:cNvPr id="3" name="TextBox 2"/>
          <p:cNvSpPr txBox="1"/>
          <p:nvPr/>
        </p:nvSpPr>
        <p:spPr>
          <a:xfrm>
            <a:off x="3742018" y="4953000"/>
            <a:ext cx="4756430" cy="523220"/>
          </a:xfrm>
          <a:prstGeom prst="rect">
            <a:avLst/>
          </a:prstGeom>
          <a:noFill/>
        </p:spPr>
        <p:txBody>
          <a:bodyPr wrap="none" rtlCol="0">
            <a:spAutoFit/>
          </a:bodyPr>
          <a:lstStyle/>
          <a:p>
            <a:r>
              <a:rPr lang="en-US" sz="2800" i="1" dirty="0">
                <a:solidFill>
                  <a:srgbClr val="0000FF"/>
                </a:solidFill>
              </a:rPr>
              <a:t>29 amino acids – single peptide</a:t>
            </a:r>
          </a:p>
        </p:txBody>
      </p:sp>
    </p:spTree>
    <p:extLst>
      <p:ext uri="{BB962C8B-B14F-4D97-AF65-F5344CB8AC3E}">
        <p14:creationId xmlns:p14="http://schemas.microsoft.com/office/powerpoint/2010/main" val="3449898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328927" y="274892"/>
            <a:ext cx="7980363" cy="1498600"/>
          </a:xfrm>
        </p:spPr>
        <p:txBody>
          <a:bodyPr/>
          <a:lstStyle/>
          <a:p>
            <a:pPr>
              <a:defRPr/>
            </a:pPr>
            <a:r>
              <a:rPr lang="en-GB" b="1" dirty="0" smtClean="0">
                <a:solidFill>
                  <a:schemeClr val="tx1">
                    <a:lumMod val="95000"/>
                    <a:lumOff val="5000"/>
                  </a:schemeClr>
                </a:solidFill>
              </a:rPr>
              <a:t>Metabolic effects of glucagon</a:t>
            </a:r>
            <a:endParaRPr lang="en-GB" dirty="0" smtClean="0">
              <a:solidFill>
                <a:schemeClr val="tx1">
                  <a:lumMod val="95000"/>
                  <a:lumOff val="5000"/>
                </a:schemeClr>
              </a:solidFill>
            </a:endParaRPr>
          </a:p>
        </p:txBody>
      </p:sp>
      <p:sp>
        <p:nvSpPr>
          <p:cNvPr id="45059" name="Rectangle 3"/>
          <p:cNvSpPr>
            <a:spLocks noGrp="1" noChangeArrowheads="1"/>
          </p:cNvSpPr>
          <p:nvPr>
            <p:ph idx="1"/>
          </p:nvPr>
        </p:nvSpPr>
        <p:spPr/>
        <p:txBody>
          <a:bodyPr/>
          <a:lstStyle/>
          <a:p>
            <a:pPr eaLnBrk="1" hangingPunct="1"/>
            <a:r>
              <a:rPr lang="en-GB" altLang="en-US" b="1" dirty="0">
                <a:solidFill>
                  <a:srgbClr val="0000CC"/>
                </a:solidFill>
              </a:rPr>
              <a:t>Liver </a:t>
            </a:r>
          </a:p>
          <a:p>
            <a:pPr lvl="2" eaLnBrk="1" hangingPunct="1"/>
            <a:r>
              <a:rPr lang="en-GB" altLang="en-US" sz="2800" b="1" dirty="0"/>
              <a:t>Glucagon increases </a:t>
            </a:r>
            <a:r>
              <a:rPr lang="en-GB" altLang="en-US" sz="2800" b="1" dirty="0" err="1"/>
              <a:t>glycogenolysis</a:t>
            </a:r>
            <a:endParaRPr lang="en-GB" altLang="en-US" sz="2800" b="1" dirty="0"/>
          </a:p>
          <a:p>
            <a:pPr lvl="2" eaLnBrk="1" hangingPunct="1"/>
            <a:r>
              <a:rPr lang="en-GB" altLang="en-US" sz="2800" b="1" dirty="0"/>
              <a:t>Glucagon increases gluconeogenesis</a:t>
            </a:r>
          </a:p>
          <a:p>
            <a:pPr lvl="2" eaLnBrk="1" hangingPunct="1"/>
            <a:endParaRPr lang="en-GB" altLang="en-US" sz="2800" b="1" dirty="0"/>
          </a:p>
          <a:p>
            <a:pPr eaLnBrk="1" hangingPunct="1"/>
            <a:r>
              <a:rPr lang="en-GB" altLang="en-US" b="1" dirty="0">
                <a:solidFill>
                  <a:srgbClr val="0000CC"/>
                </a:solidFill>
              </a:rPr>
              <a:t>Adipose tissue</a:t>
            </a:r>
          </a:p>
          <a:p>
            <a:pPr lvl="2" eaLnBrk="1" hangingPunct="1"/>
            <a:r>
              <a:rPr lang="en-GB" altLang="en-US" sz="2800" b="1" dirty="0"/>
              <a:t>Glucagon stimulates breakdown of </a:t>
            </a:r>
            <a:r>
              <a:rPr lang="en-GB" altLang="en-US" sz="2800" b="1" dirty="0" err="1"/>
              <a:t>triacylglycerols</a:t>
            </a:r>
            <a:endParaRPr lang="en-GB" altLang="en-US" sz="2800" b="1" dirty="0"/>
          </a:p>
          <a:p>
            <a:pPr lvl="2" eaLnBrk="1" hangingPunct="1"/>
            <a:endParaRPr lang="en-GB" altLang="en-US" sz="2400" b="1" dirty="0"/>
          </a:p>
        </p:txBody>
      </p:sp>
    </p:spTree>
    <p:extLst>
      <p:ext uri="{BB962C8B-B14F-4D97-AF65-F5344CB8AC3E}">
        <p14:creationId xmlns:p14="http://schemas.microsoft.com/office/powerpoint/2010/main" val="376462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109470" y="0"/>
            <a:ext cx="7289800" cy="1498600"/>
          </a:xfrm>
        </p:spPr>
        <p:txBody>
          <a:bodyPr/>
          <a:lstStyle/>
          <a:p>
            <a:pPr>
              <a:defRPr/>
            </a:pPr>
            <a:r>
              <a:rPr lang="en-GB" b="1" dirty="0" smtClean="0">
                <a:solidFill>
                  <a:schemeClr val="tx1">
                    <a:lumMod val="95000"/>
                    <a:lumOff val="5000"/>
                  </a:schemeClr>
                </a:solidFill>
              </a:rPr>
              <a:t>Mechanism of glucagon action</a:t>
            </a:r>
            <a:endParaRPr lang="en-GB" dirty="0" smtClean="0">
              <a:solidFill>
                <a:schemeClr val="tx1">
                  <a:lumMod val="95000"/>
                  <a:lumOff val="5000"/>
                </a:schemeClr>
              </a:solidFill>
            </a:endParaRPr>
          </a:p>
        </p:txBody>
      </p:sp>
      <p:sp>
        <p:nvSpPr>
          <p:cNvPr id="47107" name="Rectangle 3"/>
          <p:cNvSpPr>
            <a:spLocks noGrp="1" noChangeArrowheads="1"/>
          </p:cNvSpPr>
          <p:nvPr>
            <p:ph sz="half" idx="1"/>
          </p:nvPr>
        </p:nvSpPr>
        <p:spPr>
          <a:xfrm>
            <a:off x="1374205" y="1444309"/>
            <a:ext cx="4154487" cy="4657725"/>
          </a:xfrm>
        </p:spPr>
        <p:txBody>
          <a:bodyPr/>
          <a:lstStyle/>
          <a:p>
            <a:pPr eaLnBrk="1" hangingPunct="1">
              <a:buClrTx/>
              <a:buFont typeface="Arial" panose="020B0604020202020204" pitchFamily="34" charset="0"/>
              <a:buChar char="•"/>
            </a:pPr>
            <a:r>
              <a:rPr lang="en-GB" altLang="en-US" sz="2400" b="1" dirty="0"/>
              <a:t> Glucagon binds to receptors cell membranes</a:t>
            </a:r>
          </a:p>
          <a:p>
            <a:pPr eaLnBrk="1" hangingPunct="1">
              <a:buClrTx/>
              <a:buFont typeface="Arial" panose="020B0604020202020204" pitchFamily="34" charset="0"/>
              <a:buChar char="•"/>
            </a:pPr>
            <a:r>
              <a:rPr lang="en-GB" altLang="en-US" sz="2400" b="1" dirty="0"/>
              <a:t> Activates  adenylate cyclase in plasma membrane</a:t>
            </a:r>
          </a:p>
          <a:p>
            <a:pPr eaLnBrk="1" hangingPunct="1">
              <a:buClrTx/>
              <a:buFont typeface="Arial" panose="020B0604020202020204" pitchFamily="34" charset="0"/>
              <a:buChar char="•"/>
            </a:pPr>
            <a:r>
              <a:rPr lang="en-GB" altLang="en-US" sz="2400" b="1" dirty="0"/>
              <a:t> Increases level of </a:t>
            </a:r>
            <a:r>
              <a:rPr lang="en-GB" altLang="en-US" sz="2400" b="1" dirty="0" err="1"/>
              <a:t>cAMP</a:t>
            </a:r>
            <a:endParaRPr lang="en-GB" altLang="en-US" sz="2400" b="1" dirty="0"/>
          </a:p>
          <a:p>
            <a:pPr eaLnBrk="1" hangingPunct="1">
              <a:buClrTx/>
              <a:buFont typeface="Arial" panose="020B0604020202020204" pitchFamily="34" charset="0"/>
              <a:buChar char="•"/>
            </a:pPr>
            <a:r>
              <a:rPr lang="en-GB" altLang="en-US" sz="2400" b="1" dirty="0"/>
              <a:t> Activates </a:t>
            </a:r>
            <a:r>
              <a:rPr lang="en-GB" altLang="en-US" sz="2400" b="1" dirty="0" err="1"/>
              <a:t>cAMP</a:t>
            </a:r>
            <a:r>
              <a:rPr lang="en-GB" altLang="en-US" sz="2400" b="1" dirty="0"/>
              <a:t>-dependent protein kinase</a:t>
            </a:r>
          </a:p>
          <a:p>
            <a:pPr eaLnBrk="1" hangingPunct="1">
              <a:buClrTx/>
              <a:buFont typeface="Arial" panose="020B0604020202020204" pitchFamily="34" charset="0"/>
              <a:buChar char="•"/>
            </a:pPr>
            <a:r>
              <a:rPr lang="en-GB" altLang="en-US" sz="2400" b="1" dirty="0"/>
              <a:t> Increases phosphorylation of specific enzymes/proteins leading to the biological effect </a:t>
            </a:r>
            <a:endParaRPr lang="en-GB" altLang="en-US" sz="2400" i="1" dirty="0"/>
          </a:p>
        </p:txBody>
      </p:sp>
      <p:sp>
        <p:nvSpPr>
          <p:cNvPr id="47108" name="Content Placeholder 1"/>
          <p:cNvSpPr>
            <a:spLocks noGrp="1"/>
          </p:cNvSpPr>
          <p:nvPr>
            <p:ph sz="half" idx="2"/>
          </p:nvPr>
        </p:nvSpPr>
        <p:spPr>
          <a:xfrm>
            <a:off x="6016626" y="2286001"/>
            <a:ext cx="3565525" cy="4022725"/>
          </a:xfrm>
        </p:spPr>
        <p:txBody>
          <a:bodyPr/>
          <a:lstStyle/>
          <a:p>
            <a:pPr eaLnBrk="1" hangingPunct="1"/>
            <a:endParaRPr lang="en-MY" altLang="en-US" smtClean="0"/>
          </a:p>
        </p:txBody>
      </p:sp>
      <p:pic>
        <p:nvPicPr>
          <p:cNvPr id="47109" name="Picture 2" descr="http://legacy.owensboro.kctcs.edu/gcaplan/anat2/notes/Image59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186" y="1420542"/>
            <a:ext cx="5486526" cy="51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576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3_01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295382" y="1055516"/>
            <a:ext cx="7100887" cy="54879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44763" y="415784"/>
            <a:ext cx="6985630" cy="584775"/>
          </a:xfrm>
          <a:prstGeom prst="rect">
            <a:avLst/>
          </a:prstGeom>
          <a:noFill/>
        </p:spPr>
        <p:txBody>
          <a:bodyPr wrap="none" rtlCol="0">
            <a:spAutoFit/>
          </a:bodyPr>
          <a:lstStyle/>
          <a:p>
            <a:r>
              <a:rPr lang="en-US" sz="3200" i="1" dirty="0">
                <a:solidFill>
                  <a:srgbClr val="0000FF"/>
                </a:solidFill>
              </a:rPr>
              <a:t>Actions of counter regulatory hormones</a:t>
            </a:r>
          </a:p>
        </p:txBody>
      </p:sp>
    </p:spTree>
    <p:extLst>
      <p:ext uri="{BB962C8B-B14F-4D97-AF65-F5344CB8AC3E}">
        <p14:creationId xmlns:p14="http://schemas.microsoft.com/office/powerpoint/2010/main" val="24211963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815" y="692727"/>
            <a:ext cx="7610476" cy="5334001"/>
          </a:xfrm>
          <a:prstGeom prst="rect">
            <a:avLst/>
          </a:prstGeom>
        </p:spPr>
      </p:pic>
    </p:spTree>
    <p:extLst>
      <p:ext uri="{BB962C8B-B14F-4D97-AF65-F5344CB8AC3E}">
        <p14:creationId xmlns:p14="http://schemas.microsoft.com/office/powerpoint/2010/main" val="1004014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Reference</a:t>
            </a:r>
            <a:endParaRPr lang="en-MY" dirty="0"/>
          </a:p>
        </p:txBody>
      </p:sp>
      <p:sp>
        <p:nvSpPr>
          <p:cNvPr id="3" name="Content Placeholder 2"/>
          <p:cNvSpPr>
            <a:spLocks noGrp="1"/>
          </p:cNvSpPr>
          <p:nvPr>
            <p:ph idx="1"/>
          </p:nvPr>
        </p:nvSpPr>
        <p:spPr/>
        <p:txBody>
          <a:bodyPr/>
          <a:lstStyle/>
          <a:p>
            <a:r>
              <a:rPr lang="en-MY" dirty="0" smtClean="0"/>
              <a:t>Lippincott’s Illustrated Reviews: Biochemistry by Denise R Ferrier  </a:t>
            </a:r>
            <a:endParaRPr lang="en-MY"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702" y="2542032"/>
            <a:ext cx="2476500" cy="3200400"/>
          </a:xfrm>
          <a:prstGeom prst="rect">
            <a:avLst/>
          </a:prstGeom>
        </p:spPr>
      </p:pic>
    </p:spTree>
    <p:extLst>
      <p:ext uri="{BB962C8B-B14F-4D97-AF65-F5344CB8AC3E}">
        <p14:creationId xmlns:p14="http://schemas.microsoft.com/office/powerpoint/2010/main" val="1802967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76" y="163957"/>
            <a:ext cx="10515600" cy="659003"/>
          </a:xfrm>
        </p:spPr>
        <p:txBody>
          <a:bodyPr>
            <a:normAutofit fontScale="90000"/>
          </a:bodyPr>
          <a:lstStyle/>
          <a:p>
            <a:r>
              <a:rPr lang="en-MY" dirty="0" smtClean="0"/>
              <a:t>Formative questions</a:t>
            </a:r>
            <a:endParaRPr lang="en-MY" dirty="0"/>
          </a:p>
        </p:txBody>
      </p:sp>
      <p:sp>
        <p:nvSpPr>
          <p:cNvPr id="3" name="Content Placeholder 2"/>
          <p:cNvSpPr>
            <a:spLocks noGrp="1"/>
          </p:cNvSpPr>
          <p:nvPr>
            <p:ph idx="1"/>
          </p:nvPr>
        </p:nvSpPr>
        <p:spPr>
          <a:xfrm>
            <a:off x="1499616" y="1609345"/>
            <a:ext cx="9290304" cy="3694176"/>
          </a:xfrm>
        </p:spPr>
        <p:txBody>
          <a:bodyPr>
            <a:normAutofit/>
          </a:bodyPr>
          <a:lstStyle/>
          <a:p>
            <a:pPr marL="0" indent="0">
              <a:buNone/>
            </a:pPr>
            <a:r>
              <a:rPr lang="en-US" dirty="0"/>
              <a:t>Which of the following cells demonstrate insulin-dependent uptake of glucose? </a:t>
            </a:r>
            <a:endParaRPr lang="en-MY" dirty="0" smtClean="0"/>
          </a:p>
          <a:p>
            <a:pPr marL="514350" lvl="0" indent="-514350">
              <a:buFont typeface="+mj-lt"/>
              <a:buAutoNum type="alphaUcPeriod"/>
            </a:pPr>
            <a:r>
              <a:rPr lang="en-US" dirty="0" smtClean="0"/>
              <a:t>Kidney cells</a:t>
            </a:r>
            <a:endParaRPr lang="en-MY" dirty="0" smtClean="0"/>
          </a:p>
          <a:p>
            <a:pPr marL="514350" lvl="0" indent="-514350">
              <a:buFont typeface="+mj-lt"/>
              <a:buAutoNum type="alphaUcPeriod"/>
            </a:pPr>
            <a:r>
              <a:rPr lang="en-US" dirty="0" smtClean="0"/>
              <a:t>Muscle cells</a:t>
            </a:r>
            <a:endParaRPr lang="en-MY" dirty="0"/>
          </a:p>
          <a:p>
            <a:pPr marL="514350" lvl="0" indent="-514350">
              <a:buFont typeface="+mj-lt"/>
              <a:buAutoNum type="alphaUcPeriod"/>
            </a:pPr>
            <a:r>
              <a:rPr lang="en-US" dirty="0"/>
              <a:t>Liver cells</a:t>
            </a:r>
            <a:endParaRPr lang="en-MY" dirty="0"/>
          </a:p>
          <a:p>
            <a:pPr marL="514350" lvl="0" indent="-514350">
              <a:buFont typeface="+mj-lt"/>
              <a:buAutoNum type="alphaUcPeriod"/>
            </a:pPr>
            <a:r>
              <a:rPr lang="en-US" dirty="0"/>
              <a:t>Red blood </a:t>
            </a:r>
            <a:r>
              <a:rPr lang="en-US" dirty="0" smtClean="0"/>
              <a:t>cells</a:t>
            </a:r>
          </a:p>
          <a:p>
            <a:pPr marL="514350" lvl="0" indent="-514350">
              <a:buFont typeface="+mj-lt"/>
              <a:buAutoNum type="alphaUcPeriod"/>
            </a:pPr>
            <a:endParaRPr lang="en-US" dirty="0"/>
          </a:p>
          <a:p>
            <a:pPr lvl="0"/>
            <a:endParaRPr lang="en-US" dirty="0" smtClean="0"/>
          </a:p>
          <a:p>
            <a:pPr lvl="0"/>
            <a:endParaRPr lang="en-US" dirty="0"/>
          </a:p>
          <a:p>
            <a:pPr lvl="0"/>
            <a:endParaRPr lang="en-MY" dirty="0"/>
          </a:p>
          <a:p>
            <a:endParaRPr lang="en-MY" dirty="0"/>
          </a:p>
        </p:txBody>
      </p:sp>
    </p:spTree>
    <p:extLst>
      <p:ext uri="{BB962C8B-B14F-4D97-AF65-F5344CB8AC3E}">
        <p14:creationId xmlns:p14="http://schemas.microsoft.com/office/powerpoint/2010/main" val="1467805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0515600" cy="1325563"/>
          </a:xfrm>
        </p:spPr>
        <p:txBody>
          <a:bodyPr>
            <a:normAutofit/>
          </a:bodyPr>
          <a:lstStyle/>
          <a:p>
            <a:pPr lvl="0"/>
            <a:r>
              <a:rPr lang="en-MY" dirty="0" smtClean="0"/>
              <a:t>Digestion and absorption of carbohydrates</a:t>
            </a:r>
            <a:r>
              <a:rPr lang="en-MY" dirty="0"/>
              <a:t/>
            </a:r>
            <a:br>
              <a:rPr lang="en-MY" dirty="0"/>
            </a:br>
            <a:endParaRPr lang="en-MY" dirty="0"/>
          </a:p>
        </p:txBody>
      </p:sp>
      <p:pic>
        <p:nvPicPr>
          <p:cNvPr id="4" name="Content Placeholder 3"/>
          <p:cNvPicPr>
            <a:picLocks noGrp="1" noChangeAspect="1"/>
          </p:cNvPicPr>
          <p:nvPr>
            <p:ph idx="4294967295"/>
          </p:nvPr>
        </p:nvPicPr>
        <p:blipFill>
          <a:blip r:embed="rId3"/>
          <a:stretch>
            <a:fillRect/>
          </a:stretch>
        </p:blipFill>
        <p:spPr>
          <a:xfrm>
            <a:off x="116378" y="1097281"/>
            <a:ext cx="3690851" cy="5453148"/>
          </a:xfrm>
          <a:prstGeom prst="rect">
            <a:avLst/>
          </a:prstGeom>
        </p:spPr>
      </p:pic>
      <p:sp>
        <p:nvSpPr>
          <p:cNvPr id="5" name="TextBox 4"/>
          <p:cNvSpPr txBox="1"/>
          <p:nvPr/>
        </p:nvSpPr>
        <p:spPr>
          <a:xfrm>
            <a:off x="4228408" y="3911731"/>
            <a:ext cx="7718427" cy="2185214"/>
          </a:xfrm>
          <a:prstGeom prst="rect">
            <a:avLst/>
          </a:prstGeom>
          <a:noFill/>
        </p:spPr>
        <p:txBody>
          <a:bodyPr wrap="square" rtlCol="0">
            <a:spAutoFit/>
          </a:bodyPr>
          <a:lstStyle/>
          <a:p>
            <a:r>
              <a:rPr lang="en-MY" sz="2800" b="1" dirty="0" smtClean="0"/>
              <a:t>Absorption of monosaccharides by intestinal mucosa cells</a:t>
            </a:r>
          </a:p>
          <a:p>
            <a:pPr marL="342900" indent="-342900">
              <a:buFont typeface="Arial" panose="020B0604020202020204" pitchFamily="34" charset="0"/>
              <a:buChar char="•"/>
            </a:pPr>
            <a:r>
              <a:rPr lang="en-MY" sz="2800" dirty="0" err="1" smtClean="0"/>
              <a:t>Galatose</a:t>
            </a:r>
            <a:r>
              <a:rPr lang="en-MY" sz="2800" dirty="0" smtClean="0"/>
              <a:t> and glucose via sodium–dependent glucose cotransporter 1 (SGLT-1</a:t>
            </a:r>
            <a:r>
              <a:rPr lang="en-MY" sz="2400" dirty="0" smtClean="0"/>
              <a:t>)</a:t>
            </a:r>
          </a:p>
          <a:p>
            <a:pPr marL="342900" indent="-342900">
              <a:buFont typeface="Arial" panose="020B0604020202020204" pitchFamily="34" charset="0"/>
              <a:buChar char="•"/>
            </a:pPr>
            <a:r>
              <a:rPr lang="en-MY" sz="2400" dirty="0" smtClean="0"/>
              <a:t>Fructose via GLUT-5</a:t>
            </a:r>
          </a:p>
        </p:txBody>
      </p:sp>
      <p:sp>
        <p:nvSpPr>
          <p:cNvPr id="6" name="TextBox 5"/>
          <p:cNvSpPr txBox="1"/>
          <p:nvPr/>
        </p:nvSpPr>
        <p:spPr>
          <a:xfrm>
            <a:off x="4049486" y="1056905"/>
            <a:ext cx="7976862" cy="2677656"/>
          </a:xfrm>
          <a:prstGeom prst="rect">
            <a:avLst/>
          </a:prstGeom>
          <a:noFill/>
        </p:spPr>
        <p:txBody>
          <a:bodyPr wrap="square" rtlCol="0">
            <a:spAutoFit/>
          </a:bodyPr>
          <a:lstStyle/>
          <a:p>
            <a:r>
              <a:rPr lang="en-MY" sz="2800" b="1" dirty="0" smtClean="0"/>
              <a:t>Digestion of carbohydrates</a:t>
            </a:r>
          </a:p>
          <a:p>
            <a:pPr marL="342900" indent="-342900">
              <a:buFont typeface="Arial" panose="020B0604020202020204" pitchFamily="34" charset="0"/>
              <a:buChar char="•"/>
            </a:pPr>
            <a:r>
              <a:rPr lang="en-MY" sz="2800" dirty="0" smtClean="0"/>
              <a:t>Begins in mouth</a:t>
            </a:r>
          </a:p>
          <a:p>
            <a:pPr marL="342900" indent="-342900">
              <a:buFont typeface="Arial" panose="020B0604020202020204" pitchFamily="34" charset="0"/>
              <a:buChar char="•"/>
            </a:pPr>
            <a:r>
              <a:rPr lang="en-MY" sz="2800" dirty="0" smtClean="0"/>
              <a:t>Further digestion by pancreatic enzymes in small intestine</a:t>
            </a:r>
          </a:p>
          <a:p>
            <a:pPr marL="342900" indent="-342900">
              <a:buFont typeface="Arial" panose="020B0604020202020204" pitchFamily="34" charset="0"/>
              <a:buChar char="•"/>
            </a:pPr>
            <a:r>
              <a:rPr lang="en-MY" sz="2800" dirty="0" smtClean="0"/>
              <a:t>Final digestion by enzymes synthesised by intestinal mucosa cells.</a:t>
            </a:r>
            <a:endParaRPr lang="en-MY" sz="2800" dirty="0"/>
          </a:p>
        </p:txBody>
      </p:sp>
    </p:spTree>
    <p:extLst>
      <p:ext uri="{BB962C8B-B14F-4D97-AF65-F5344CB8AC3E}">
        <p14:creationId xmlns:p14="http://schemas.microsoft.com/office/powerpoint/2010/main" val="2386302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Carbohydrate metabolism</a:t>
            </a:r>
            <a:endParaRPr lang="en-MY"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7349" y="1543352"/>
            <a:ext cx="6503101" cy="4877326"/>
          </a:xfrm>
        </p:spPr>
      </p:pic>
      <p:sp>
        <p:nvSpPr>
          <p:cNvPr id="5" name="TextBox 4"/>
          <p:cNvSpPr txBox="1"/>
          <p:nvPr/>
        </p:nvSpPr>
        <p:spPr>
          <a:xfrm>
            <a:off x="-2981739" y="3702778"/>
            <a:ext cx="5054138" cy="646331"/>
          </a:xfrm>
          <a:prstGeom prst="rect">
            <a:avLst/>
          </a:prstGeom>
          <a:noFill/>
        </p:spPr>
        <p:txBody>
          <a:bodyPr wrap="square" rtlCol="0">
            <a:spAutoFit/>
          </a:bodyPr>
          <a:lstStyle/>
          <a:p>
            <a:endParaRPr lang="en-MY" dirty="0" smtClean="0"/>
          </a:p>
          <a:p>
            <a:endParaRPr lang="en-MY" dirty="0"/>
          </a:p>
        </p:txBody>
      </p:sp>
      <p:sp>
        <p:nvSpPr>
          <p:cNvPr id="6" name="Rectangle 5"/>
          <p:cNvSpPr/>
          <p:nvPr/>
        </p:nvSpPr>
        <p:spPr>
          <a:xfrm>
            <a:off x="6520070" y="2452445"/>
            <a:ext cx="5486400" cy="2677656"/>
          </a:xfrm>
          <a:prstGeom prst="rect">
            <a:avLst/>
          </a:prstGeom>
        </p:spPr>
        <p:txBody>
          <a:bodyPr wrap="square">
            <a:spAutoFit/>
          </a:bodyPr>
          <a:lstStyle/>
          <a:p>
            <a:r>
              <a:rPr lang="en-MY" sz="2400" dirty="0" smtClean="0"/>
              <a:t>Pathways of carbohydrate metabolism:</a:t>
            </a:r>
          </a:p>
          <a:p>
            <a:pPr marL="342900" indent="-342900">
              <a:buFont typeface="Arial" panose="020B0604020202020204" pitchFamily="34" charset="0"/>
              <a:buChar char="•"/>
            </a:pPr>
            <a:r>
              <a:rPr lang="en-MY" sz="2400" dirty="0" smtClean="0"/>
              <a:t>Glycolysis</a:t>
            </a:r>
            <a:endParaRPr lang="en-MY" sz="2400" dirty="0"/>
          </a:p>
          <a:p>
            <a:pPr marL="342900" indent="-342900">
              <a:buFont typeface="Arial" panose="020B0604020202020204" pitchFamily="34" charset="0"/>
              <a:buChar char="•"/>
            </a:pPr>
            <a:r>
              <a:rPr lang="en-MY" sz="2400" dirty="0"/>
              <a:t>Krebs cycle</a:t>
            </a:r>
          </a:p>
          <a:p>
            <a:pPr marL="342900" indent="-342900">
              <a:buFont typeface="Arial" panose="020B0604020202020204" pitchFamily="34" charset="0"/>
              <a:buChar char="•"/>
            </a:pPr>
            <a:r>
              <a:rPr lang="en-MY" sz="2400" dirty="0"/>
              <a:t>Gluconeogenesis</a:t>
            </a:r>
          </a:p>
          <a:p>
            <a:pPr marL="342900" indent="-342900">
              <a:buFont typeface="Arial" panose="020B0604020202020204" pitchFamily="34" charset="0"/>
              <a:buChar char="•"/>
            </a:pPr>
            <a:r>
              <a:rPr lang="en-MY" sz="2400" dirty="0"/>
              <a:t>Glycogenesis</a:t>
            </a:r>
          </a:p>
          <a:p>
            <a:pPr marL="342900" indent="-342900">
              <a:buFont typeface="Arial" panose="020B0604020202020204" pitchFamily="34" charset="0"/>
              <a:buChar char="•"/>
            </a:pPr>
            <a:r>
              <a:rPr lang="en-MY" sz="2400" dirty="0" err="1"/>
              <a:t>Glycogenolysis</a:t>
            </a:r>
            <a:endParaRPr lang="en-MY" sz="2400" dirty="0"/>
          </a:p>
          <a:p>
            <a:pPr marL="342900" indent="-342900">
              <a:buFont typeface="Arial" panose="020B0604020202020204" pitchFamily="34" charset="0"/>
              <a:buChar char="•"/>
            </a:pPr>
            <a:r>
              <a:rPr lang="en-MY" sz="2400" dirty="0"/>
              <a:t>Pentose phosphate pathway</a:t>
            </a:r>
          </a:p>
        </p:txBody>
      </p:sp>
    </p:spTree>
    <p:extLst>
      <p:ext uri="{BB962C8B-B14F-4D97-AF65-F5344CB8AC3E}">
        <p14:creationId xmlns:p14="http://schemas.microsoft.com/office/powerpoint/2010/main" val="2934166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ha12e_fig_22_07a"/>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105400" y="161926"/>
            <a:ext cx="5410200" cy="364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ha12e_fig_22_07b"/>
          <p:cNvPicPr>
            <a:picLocks noChangeAspect="1" noChangeArrowheads="1"/>
          </p:cNvPicPr>
          <p:nvPr/>
        </p:nvPicPr>
        <p:blipFill>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2004" y="3941816"/>
            <a:ext cx="3657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101436" y="1385456"/>
            <a:ext cx="3276600" cy="1200329"/>
          </a:xfrm>
          <a:prstGeom prst="rect">
            <a:avLst/>
          </a:prstGeom>
          <a:noFill/>
        </p:spPr>
        <p:txBody>
          <a:bodyPr wrap="square" rtlCol="0">
            <a:spAutoFit/>
          </a:bodyPr>
          <a:lstStyle/>
          <a:p>
            <a:r>
              <a:rPr lang="en-US" sz="2400" i="1" dirty="0">
                <a:solidFill>
                  <a:srgbClr val="0000FF"/>
                </a:solidFill>
              </a:rPr>
              <a:t>Pancreas is an organ with both exocrine and endocrine functions</a:t>
            </a:r>
          </a:p>
        </p:txBody>
      </p:sp>
      <p:sp>
        <p:nvSpPr>
          <p:cNvPr id="5" name="TextBox 4"/>
          <p:cNvSpPr txBox="1"/>
          <p:nvPr/>
        </p:nvSpPr>
        <p:spPr>
          <a:xfrm>
            <a:off x="5257801" y="3767078"/>
            <a:ext cx="5257799" cy="3046988"/>
          </a:xfrm>
          <a:prstGeom prst="rect">
            <a:avLst/>
          </a:prstGeom>
          <a:noFill/>
        </p:spPr>
        <p:txBody>
          <a:bodyPr wrap="square" rtlCol="0">
            <a:spAutoFit/>
          </a:bodyPr>
          <a:lstStyle/>
          <a:p>
            <a:r>
              <a:rPr lang="en-US" sz="2400" i="1" dirty="0">
                <a:solidFill>
                  <a:srgbClr val="0000FF"/>
                </a:solidFill>
              </a:rPr>
              <a:t>Pancreas is a flattened retroperitoneal </a:t>
            </a:r>
          </a:p>
          <a:p>
            <a:r>
              <a:rPr lang="en-US" sz="2400" i="1" dirty="0">
                <a:solidFill>
                  <a:srgbClr val="0000FF"/>
                </a:solidFill>
              </a:rPr>
              <a:t>gland located posterior and inferior to </a:t>
            </a:r>
          </a:p>
          <a:p>
            <a:r>
              <a:rPr lang="en-US" sz="2400" i="1" dirty="0">
                <a:solidFill>
                  <a:srgbClr val="0000FF"/>
                </a:solidFill>
              </a:rPr>
              <a:t>stomach and duodenum.</a:t>
            </a:r>
          </a:p>
          <a:p>
            <a:endParaRPr lang="en-US" sz="2400" i="1" dirty="0">
              <a:solidFill>
                <a:srgbClr val="0000FF"/>
              </a:solidFill>
            </a:endParaRPr>
          </a:p>
          <a:p>
            <a:r>
              <a:rPr lang="en-US" sz="2400" i="1" dirty="0">
                <a:solidFill>
                  <a:srgbClr val="0000FF"/>
                </a:solidFill>
              </a:rPr>
              <a:t>The exocrine cells of the pancreas are </a:t>
            </a:r>
          </a:p>
          <a:p>
            <a:r>
              <a:rPr lang="en-US" sz="2400" i="1" dirty="0">
                <a:solidFill>
                  <a:srgbClr val="0000FF"/>
                </a:solidFill>
              </a:rPr>
              <a:t>arranged in small clusters, called </a:t>
            </a:r>
            <a:r>
              <a:rPr lang="en-US" sz="2400" b="1" i="1" dirty="0">
                <a:solidFill>
                  <a:srgbClr val="FF0000"/>
                </a:solidFill>
              </a:rPr>
              <a:t>acini</a:t>
            </a:r>
            <a:r>
              <a:rPr lang="en-US" sz="2400" i="1" dirty="0">
                <a:solidFill>
                  <a:srgbClr val="0000FF"/>
                </a:solidFill>
              </a:rPr>
              <a:t>.</a:t>
            </a:r>
          </a:p>
          <a:p>
            <a:r>
              <a:rPr lang="en-US" sz="2400" i="1" dirty="0">
                <a:solidFill>
                  <a:srgbClr val="0000FF"/>
                </a:solidFill>
              </a:rPr>
              <a:t>The endocrine clusters are called </a:t>
            </a:r>
            <a:r>
              <a:rPr lang="en-US" sz="2400" b="1" i="1" dirty="0">
                <a:solidFill>
                  <a:srgbClr val="FF0000"/>
                </a:solidFill>
              </a:rPr>
              <a:t>islets of Langerhans</a:t>
            </a:r>
          </a:p>
        </p:txBody>
      </p:sp>
      <p:sp>
        <p:nvSpPr>
          <p:cNvPr id="6" name="TextBox 5"/>
          <p:cNvSpPr txBox="1"/>
          <p:nvPr/>
        </p:nvSpPr>
        <p:spPr>
          <a:xfrm>
            <a:off x="744223" y="631351"/>
            <a:ext cx="3640740" cy="461665"/>
          </a:xfrm>
          <a:prstGeom prst="rect">
            <a:avLst/>
          </a:prstGeom>
          <a:noFill/>
        </p:spPr>
        <p:txBody>
          <a:bodyPr wrap="none" rtlCol="0">
            <a:spAutoFit/>
          </a:bodyPr>
          <a:lstStyle/>
          <a:p>
            <a:r>
              <a:rPr lang="en-US" sz="2400" i="1" dirty="0">
                <a:solidFill>
                  <a:srgbClr val="FF0000"/>
                </a:solidFill>
                <a:latin typeface="HelveticaLTStd-Roman"/>
              </a:rPr>
              <a:t>Anatomy of the Pancreas</a:t>
            </a:r>
          </a:p>
        </p:txBody>
      </p:sp>
    </p:spTree>
    <p:extLst>
      <p:ext uri="{BB962C8B-B14F-4D97-AF65-F5344CB8AC3E}">
        <p14:creationId xmlns:p14="http://schemas.microsoft.com/office/powerpoint/2010/main" val="337545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92" y="152401"/>
            <a:ext cx="7616188" cy="546625"/>
          </a:xfrm>
          <a:prstGeom prst="rect">
            <a:avLst/>
          </a:prstGeom>
        </p:spPr>
        <p:txBody>
          <a:bodyPr wrap="none">
            <a:spAutoFit/>
          </a:bodyPr>
          <a:lstStyle/>
          <a:p>
            <a:pPr marL="609600" indent="-609600" algn="ctr" fontAlgn="base">
              <a:lnSpc>
                <a:spcPct val="80000"/>
              </a:lnSpc>
              <a:spcBef>
                <a:spcPct val="30000"/>
              </a:spcBef>
              <a:spcAft>
                <a:spcPct val="0"/>
              </a:spcAft>
            </a:pPr>
            <a:r>
              <a:rPr kumimoji="1" lang="en-US" altLang="zh-TW" sz="3600" i="1" kern="0" dirty="0">
                <a:solidFill>
                  <a:srgbClr val="FF0000"/>
                </a:solidFill>
                <a:ea typeface="PMingLiU"/>
              </a:rPr>
              <a:t>Islets of Langerhans (3000 – 5000 cells) </a:t>
            </a:r>
          </a:p>
        </p:txBody>
      </p:sp>
      <p:sp>
        <p:nvSpPr>
          <p:cNvPr id="13" name="TextBox 12"/>
          <p:cNvSpPr txBox="1"/>
          <p:nvPr/>
        </p:nvSpPr>
        <p:spPr>
          <a:xfrm>
            <a:off x="346363" y="678873"/>
            <a:ext cx="10917382" cy="4893647"/>
          </a:xfrm>
          <a:prstGeom prst="rect">
            <a:avLst/>
          </a:prstGeom>
          <a:noFill/>
        </p:spPr>
        <p:txBody>
          <a:bodyPr wrap="square" rtlCol="0">
            <a:spAutoFit/>
          </a:bodyPr>
          <a:lstStyle/>
          <a:p>
            <a:r>
              <a:rPr lang="en-US" sz="2400" i="1" dirty="0"/>
              <a:t>The islets are made up of endocrine cells </a:t>
            </a:r>
            <a:endParaRPr lang="en-US" sz="2400" i="1" dirty="0" smtClean="0"/>
          </a:p>
          <a:p>
            <a:r>
              <a:rPr lang="en-US" sz="2400" i="1" dirty="0" smtClean="0"/>
              <a:t>containing </a:t>
            </a:r>
            <a:r>
              <a:rPr lang="en-US" sz="2400" i="1" dirty="0"/>
              <a:t>dense secretory granules</a:t>
            </a:r>
            <a:r>
              <a:rPr lang="en-US" sz="2400" i="1" dirty="0">
                <a:solidFill>
                  <a:srgbClr val="0000FF"/>
                </a:solidFill>
              </a:rPr>
              <a:t>. </a:t>
            </a:r>
          </a:p>
          <a:p>
            <a:r>
              <a:rPr lang="en-US" sz="2400" b="1" i="1" dirty="0" smtClean="0">
                <a:solidFill>
                  <a:srgbClr val="0000FF"/>
                </a:solidFill>
              </a:rPr>
              <a:t>Glucagon-secreting </a:t>
            </a:r>
            <a:r>
              <a:rPr lang="en-US" sz="2400" b="1" i="1" dirty="0">
                <a:solidFill>
                  <a:srgbClr val="0000FF"/>
                </a:solidFill>
                <a:latin typeface="Symbol" pitchFamily="18" charset="2"/>
              </a:rPr>
              <a:t>a</a:t>
            </a:r>
            <a:r>
              <a:rPr lang="en-US" sz="2400" b="1" i="1" dirty="0">
                <a:solidFill>
                  <a:srgbClr val="0000FF"/>
                </a:solidFill>
              </a:rPr>
              <a:t> </a:t>
            </a:r>
            <a:r>
              <a:rPr lang="en-US" sz="2400" b="1" i="1" dirty="0" smtClean="0">
                <a:solidFill>
                  <a:srgbClr val="0000FF"/>
                </a:solidFill>
              </a:rPr>
              <a:t>- cells </a:t>
            </a:r>
            <a:r>
              <a:rPr lang="en-US" sz="2400" b="1" i="1" dirty="0">
                <a:solidFill>
                  <a:srgbClr val="0000FF"/>
                </a:solidFill>
              </a:rPr>
              <a:t>(20%)</a:t>
            </a:r>
          </a:p>
          <a:p>
            <a:r>
              <a:rPr lang="en-US" sz="2400" b="1" i="1" dirty="0" smtClean="0">
                <a:solidFill>
                  <a:srgbClr val="0000FF"/>
                </a:solidFill>
              </a:rPr>
              <a:t>Insulin-secreting </a:t>
            </a:r>
            <a:r>
              <a:rPr lang="en-US" sz="2400" b="1" i="1" dirty="0">
                <a:solidFill>
                  <a:srgbClr val="0000FF"/>
                </a:solidFill>
                <a:latin typeface="Symbol" pitchFamily="18" charset="2"/>
              </a:rPr>
              <a:t>b</a:t>
            </a:r>
            <a:r>
              <a:rPr lang="en-US" sz="2400" b="1" i="1" dirty="0">
                <a:solidFill>
                  <a:srgbClr val="0000FF"/>
                </a:solidFill>
              </a:rPr>
              <a:t> </a:t>
            </a:r>
            <a:r>
              <a:rPr lang="en-US" sz="2400" b="1" i="1" dirty="0" smtClean="0">
                <a:solidFill>
                  <a:srgbClr val="0000FF"/>
                </a:solidFill>
              </a:rPr>
              <a:t>- cells </a:t>
            </a:r>
            <a:r>
              <a:rPr lang="en-US" sz="2400" b="1" i="1" dirty="0">
                <a:solidFill>
                  <a:srgbClr val="0000FF"/>
                </a:solidFill>
              </a:rPr>
              <a:t>(70%)</a:t>
            </a:r>
          </a:p>
          <a:p>
            <a:r>
              <a:rPr lang="en-US" sz="2400" b="1" i="1" dirty="0" smtClean="0">
                <a:solidFill>
                  <a:srgbClr val="0000FF"/>
                </a:solidFill>
              </a:rPr>
              <a:t>Somatostatin </a:t>
            </a:r>
            <a:r>
              <a:rPr lang="en-US" sz="2400" b="1" i="1" dirty="0">
                <a:solidFill>
                  <a:srgbClr val="0000FF"/>
                </a:solidFill>
              </a:rPr>
              <a:t>secreting </a:t>
            </a:r>
            <a:r>
              <a:rPr lang="en-US" sz="2400" b="1" i="1" dirty="0">
                <a:solidFill>
                  <a:srgbClr val="0000FF"/>
                </a:solidFill>
                <a:latin typeface="Symbol" pitchFamily="18" charset="2"/>
              </a:rPr>
              <a:t>d</a:t>
            </a:r>
            <a:r>
              <a:rPr lang="en-US" sz="2400" b="1" i="1" dirty="0">
                <a:solidFill>
                  <a:srgbClr val="0000FF"/>
                </a:solidFill>
              </a:rPr>
              <a:t> </a:t>
            </a:r>
            <a:r>
              <a:rPr lang="en-US" sz="2400" b="1" i="1" dirty="0" smtClean="0">
                <a:solidFill>
                  <a:srgbClr val="0000FF"/>
                </a:solidFill>
              </a:rPr>
              <a:t>- cells </a:t>
            </a:r>
            <a:r>
              <a:rPr lang="en-US" sz="2400" b="1" i="1" dirty="0">
                <a:solidFill>
                  <a:srgbClr val="0000FF"/>
                </a:solidFill>
              </a:rPr>
              <a:t>(8%)</a:t>
            </a:r>
          </a:p>
          <a:p>
            <a:r>
              <a:rPr lang="en-US" sz="2400" b="1" i="1" dirty="0" smtClean="0">
                <a:solidFill>
                  <a:srgbClr val="0000FF"/>
                </a:solidFill>
              </a:rPr>
              <a:t>Pancreatic </a:t>
            </a:r>
            <a:r>
              <a:rPr lang="en-US" sz="2400" b="1" i="1" dirty="0">
                <a:solidFill>
                  <a:srgbClr val="0000FF"/>
                </a:solidFill>
              </a:rPr>
              <a:t>polypeptide secreting </a:t>
            </a:r>
            <a:r>
              <a:rPr lang="en-US" sz="2400" b="1" i="1" dirty="0" smtClean="0">
                <a:solidFill>
                  <a:srgbClr val="0000FF"/>
                </a:solidFill>
              </a:rPr>
              <a:t>F - cells</a:t>
            </a:r>
            <a:endParaRPr lang="en-US" sz="2400" b="1" i="1" dirty="0">
              <a:solidFill>
                <a:srgbClr val="0000FF"/>
              </a:solidFill>
            </a:endParaRPr>
          </a:p>
          <a:p>
            <a:endParaRPr lang="en-US" sz="2400" b="1" i="1" dirty="0">
              <a:solidFill>
                <a:srgbClr val="0000FF"/>
              </a:solidFill>
            </a:endParaRPr>
          </a:p>
          <a:p>
            <a:r>
              <a:rPr lang="en-US" sz="2400" b="1" i="1" dirty="0">
                <a:solidFill>
                  <a:srgbClr val="FF0000"/>
                </a:solidFill>
              </a:rPr>
              <a:t>Insulin and glucagon </a:t>
            </a:r>
            <a:r>
              <a:rPr lang="en-US" sz="2400" i="1" dirty="0"/>
              <a:t>help </a:t>
            </a:r>
            <a:r>
              <a:rPr lang="en-US" sz="2400" i="1" dirty="0" smtClean="0"/>
              <a:t>to</a:t>
            </a:r>
          </a:p>
          <a:p>
            <a:r>
              <a:rPr lang="en-US" sz="2400" i="1" dirty="0" smtClean="0"/>
              <a:t>regulate </a:t>
            </a:r>
            <a:r>
              <a:rPr lang="en-US" sz="2400" i="1" dirty="0"/>
              <a:t>blood glucose levels. </a:t>
            </a:r>
            <a:endParaRPr lang="en-US" sz="2400" i="1" dirty="0" smtClean="0"/>
          </a:p>
          <a:p>
            <a:r>
              <a:rPr lang="en-US" sz="2400" b="1" i="1" dirty="0" smtClean="0">
                <a:solidFill>
                  <a:srgbClr val="FF0000"/>
                </a:solidFill>
              </a:rPr>
              <a:t>Somatostatin</a:t>
            </a:r>
            <a:r>
              <a:rPr lang="en-US" sz="2400" i="1" dirty="0" smtClean="0"/>
              <a:t> </a:t>
            </a:r>
            <a:r>
              <a:rPr lang="en-US" sz="2400" i="1" dirty="0"/>
              <a:t>inhibits the  release </a:t>
            </a:r>
            <a:endParaRPr lang="en-US" sz="2400" i="1" dirty="0" smtClean="0"/>
          </a:p>
          <a:p>
            <a:r>
              <a:rPr lang="en-US" sz="2400" i="1" dirty="0" smtClean="0"/>
              <a:t>of </a:t>
            </a:r>
            <a:r>
              <a:rPr lang="en-US" sz="2400" i="1" dirty="0"/>
              <a:t>insulin and glucagon</a:t>
            </a:r>
            <a:r>
              <a:rPr lang="en-US" sz="2400" i="1" dirty="0" smtClean="0"/>
              <a:t>.</a:t>
            </a:r>
          </a:p>
          <a:p>
            <a:r>
              <a:rPr lang="en-US" sz="2400" b="1" i="1" dirty="0" smtClean="0">
                <a:solidFill>
                  <a:srgbClr val="FF0000"/>
                </a:solidFill>
              </a:rPr>
              <a:t>PP</a:t>
            </a:r>
            <a:r>
              <a:rPr lang="en-US" sz="2400" i="1" dirty="0" smtClean="0">
                <a:solidFill>
                  <a:srgbClr val="FF0000"/>
                </a:solidFill>
              </a:rPr>
              <a:t> </a:t>
            </a:r>
            <a:r>
              <a:rPr lang="en-US" sz="2400" i="1" dirty="0"/>
              <a:t>inhibits exocrine functions </a:t>
            </a:r>
            <a:endParaRPr lang="en-US" sz="2400" i="1" dirty="0" smtClean="0"/>
          </a:p>
          <a:p>
            <a:r>
              <a:rPr lang="en-US" sz="2400" i="1" dirty="0" smtClean="0"/>
              <a:t>of </a:t>
            </a:r>
            <a:r>
              <a:rPr lang="en-US" sz="2400" i="1" dirty="0"/>
              <a:t>the pancreas.</a:t>
            </a:r>
          </a:p>
        </p:txBody>
      </p:sp>
      <p:pic>
        <p:nvPicPr>
          <p:cNvPr id="6" name="Picture 4" descr="23_00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543880" y="332509"/>
            <a:ext cx="3648120" cy="3470495"/>
          </a:xfrm>
          <a:prstGeom prst="rect">
            <a:avLst/>
          </a:prstGeom>
          <a:solidFill>
            <a:schemeClr val="bg2"/>
          </a:solidFill>
        </p:spPr>
      </p:pic>
      <p:pic>
        <p:nvPicPr>
          <p:cNvPr id="7" name="Picture 6"/>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910" b="6389"/>
          <a:stretch>
            <a:fillRect/>
          </a:stretch>
        </p:blipFill>
        <p:spPr bwMode="auto">
          <a:xfrm>
            <a:off x="4907614" y="2909455"/>
            <a:ext cx="7284386" cy="3948545"/>
          </a:xfrm>
          <a:prstGeom prst="rect">
            <a:avLst/>
          </a:prstGeom>
          <a:solidFill>
            <a:schemeClr val="bg2"/>
          </a:solidFill>
        </p:spPr>
      </p:pic>
    </p:spTree>
    <p:extLst>
      <p:ext uri="{BB962C8B-B14F-4D97-AF65-F5344CB8AC3E}">
        <p14:creationId xmlns:p14="http://schemas.microsoft.com/office/powerpoint/2010/main" val="16569084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3_00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438401" y="685800"/>
            <a:ext cx="7227971" cy="6050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1001" y="76200"/>
            <a:ext cx="4043223" cy="707886"/>
          </a:xfrm>
          <a:prstGeom prst="rect">
            <a:avLst/>
          </a:prstGeom>
          <a:noFill/>
        </p:spPr>
        <p:txBody>
          <a:bodyPr wrap="none" rtlCol="0">
            <a:spAutoFit/>
          </a:bodyPr>
          <a:lstStyle/>
          <a:p>
            <a:r>
              <a:rPr lang="en-US" sz="3600" i="1" dirty="0">
                <a:solidFill>
                  <a:srgbClr val="0000FF"/>
                </a:solidFill>
              </a:rPr>
              <a:t>Insulin</a:t>
            </a:r>
            <a:r>
              <a:rPr lang="en-US" sz="4000" i="1" dirty="0">
                <a:solidFill>
                  <a:srgbClr val="0000FF"/>
                </a:solidFill>
              </a:rPr>
              <a:t> biosynthesis</a:t>
            </a:r>
          </a:p>
        </p:txBody>
      </p:sp>
    </p:spTree>
    <p:extLst>
      <p:ext uri="{BB962C8B-B14F-4D97-AF65-F5344CB8AC3E}">
        <p14:creationId xmlns:p14="http://schemas.microsoft.com/office/powerpoint/2010/main" val="2949172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Insulin Synthesi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76601" y="762000"/>
            <a:ext cx="5618163"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38601" y="130314"/>
            <a:ext cx="4043223" cy="707886"/>
          </a:xfrm>
          <a:prstGeom prst="rect">
            <a:avLst/>
          </a:prstGeom>
          <a:noFill/>
        </p:spPr>
        <p:txBody>
          <a:bodyPr wrap="none" rtlCol="0">
            <a:spAutoFit/>
          </a:bodyPr>
          <a:lstStyle/>
          <a:p>
            <a:r>
              <a:rPr lang="en-US" sz="3600" i="1" dirty="0">
                <a:solidFill>
                  <a:srgbClr val="0000FF"/>
                </a:solidFill>
              </a:rPr>
              <a:t>Insulin</a:t>
            </a:r>
            <a:r>
              <a:rPr lang="en-US" sz="4000" i="1" dirty="0">
                <a:solidFill>
                  <a:srgbClr val="0000FF"/>
                </a:solidFill>
              </a:rPr>
              <a:t> biosynthesis</a:t>
            </a:r>
          </a:p>
        </p:txBody>
      </p:sp>
    </p:spTree>
    <p:extLst>
      <p:ext uri="{BB962C8B-B14F-4D97-AF65-F5344CB8AC3E}">
        <p14:creationId xmlns:p14="http://schemas.microsoft.com/office/powerpoint/2010/main" val="448310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1158</TotalTime>
  <Words>1804</Words>
  <Application>Microsoft Office PowerPoint</Application>
  <PresentationFormat>Widescreen</PresentationFormat>
  <Paragraphs>229</Paragraphs>
  <Slides>31</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Bodoni MT</vt:lpstr>
      <vt:lpstr>Calibri</vt:lpstr>
      <vt:lpstr>Calibri Light</vt:lpstr>
      <vt:lpstr>HelveticaLTStd-Roman</vt:lpstr>
      <vt:lpstr>PMingLiU</vt:lpstr>
      <vt:lpstr>Symbol</vt:lpstr>
      <vt:lpstr>Tahoma</vt:lpstr>
      <vt:lpstr>Times New Roman</vt:lpstr>
      <vt:lpstr>Office Theme</vt:lpstr>
      <vt:lpstr>Normal physiology of glucose metabolism </vt:lpstr>
      <vt:lpstr>Lesson outcomes </vt:lpstr>
      <vt:lpstr>PowerPoint Presentation</vt:lpstr>
      <vt:lpstr>Digestion and absorption of carbohydrates </vt:lpstr>
      <vt:lpstr>Carbohydrate metabolism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Regulation of Insulin secretion </vt:lpstr>
      <vt:lpstr>PowerPoint Presentation</vt:lpstr>
      <vt:lpstr>PowerPoint Presentation</vt:lpstr>
      <vt:lpstr>PowerPoint Presentation</vt:lpstr>
      <vt:lpstr>PowerPoint Presentation</vt:lpstr>
      <vt:lpstr>Metabolic effects of Insulin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Metabolic effects of glucagon</vt:lpstr>
      <vt:lpstr>Mechanism of glucagon action</vt:lpstr>
      <vt:lpstr>PowerPoint Presentation</vt:lpstr>
      <vt:lpstr>Reference</vt:lpstr>
      <vt:lpstr>Formative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 physiology of glucose metabolism </dc:title>
  <dc:creator>Gnanajothy Ponnudurai</dc:creator>
  <cp:lastModifiedBy>Harvinder Kaur A/P Gilcharan Singh</cp:lastModifiedBy>
  <cp:revision>68</cp:revision>
  <dcterms:created xsi:type="dcterms:W3CDTF">2019-02-25T07:46:32Z</dcterms:created>
  <dcterms:modified xsi:type="dcterms:W3CDTF">2019-03-03T04:08:54Z</dcterms:modified>
</cp:coreProperties>
</file>