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4"/>
  </p:notesMasterIdLst>
  <p:sldIdLst>
    <p:sldId id="256" r:id="rId2"/>
    <p:sldId id="297" r:id="rId3"/>
    <p:sldId id="298" r:id="rId4"/>
    <p:sldId id="257" r:id="rId5"/>
    <p:sldId id="258" r:id="rId6"/>
    <p:sldId id="259" r:id="rId7"/>
    <p:sldId id="260" r:id="rId8"/>
    <p:sldId id="303" r:id="rId9"/>
    <p:sldId id="300" r:id="rId10"/>
    <p:sldId id="304" r:id="rId11"/>
    <p:sldId id="302" r:id="rId12"/>
    <p:sldId id="305" r:id="rId13"/>
    <p:sldId id="306" r:id="rId14"/>
    <p:sldId id="285" r:id="rId15"/>
    <p:sldId id="311" r:id="rId16"/>
    <p:sldId id="261" r:id="rId17"/>
    <p:sldId id="307" r:id="rId18"/>
    <p:sldId id="264" r:id="rId19"/>
    <p:sldId id="274" r:id="rId20"/>
    <p:sldId id="299" r:id="rId21"/>
    <p:sldId id="301" r:id="rId22"/>
    <p:sldId id="309" r:id="rId23"/>
    <p:sldId id="310" r:id="rId24"/>
    <p:sldId id="280" r:id="rId25"/>
    <p:sldId id="267" r:id="rId26"/>
    <p:sldId id="276" r:id="rId27"/>
    <p:sldId id="277" r:id="rId28"/>
    <p:sldId id="278" r:id="rId29"/>
    <p:sldId id="281" r:id="rId30"/>
    <p:sldId id="286" r:id="rId31"/>
    <p:sldId id="294" r:id="rId32"/>
    <p:sldId id="295" r:id="rId33"/>
    <p:sldId id="282" r:id="rId34"/>
    <p:sldId id="296" r:id="rId35"/>
    <p:sldId id="283" r:id="rId36"/>
    <p:sldId id="287" r:id="rId37"/>
    <p:sldId id="288" r:id="rId38"/>
    <p:sldId id="289" r:id="rId39"/>
    <p:sldId id="290" r:id="rId40"/>
    <p:sldId id="293" r:id="rId41"/>
    <p:sldId id="292" r:id="rId42"/>
    <p:sldId id="28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uren Candasamy" userId="b3510118-cba1-4bed-83a4-653f355d9e57" providerId="ADAL" clId="{0B83058F-81FA-4CE2-885F-5B0624B62C19}"/>
    <pc:docChg chg="modSld">
      <pc:chgData name="Mayuren Candasamy" userId="b3510118-cba1-4bed-83a4-653f355d9e57" providerId="ADAL" clId="{0B83058F-81FA-4CE2-885F-5B0624B62C19}" dt="2022-05-26T03:19:57.790" v="22" actId="20577"/>
      <pc:docMkLst>
        <pc:docMk/>
      </pc:docMkLst>
      <pc:sldChg chg="modSp mod">
        <pc:chgData name="Mayuren Candasamy" userId="b3510118-cba1-4bed-83a4-653f355d9e57" providerId="ADAL" clId="{0B83058F-81FA-4CE2-885F-5B0624B62C19}" dt="2022-05-26T03:19:57.790" v="22" actId="20577"/>
        <pc:sldMkLst>
          <pc:docMk/>
          <pc:sldMk cId="0" sldId="256"/>
        </pc:sldMkLst>
        <pc:spChg chg="mod">
          <ac:chgData name="Mayuren Candasamy" userId="b3510118-cba1-4bed-83a4-653f355d9e57" providerId="ADAL" clId="{0B83058F-81FA-4CE2-885F-5B0624B62C19}" dt="2022-05-26T03:19:57.790" v="22" actId="20577"/>
          <ac:spMkLst>
            <pc:docMk/>
            <pc:sldMk cId="0" sldId="256"/>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A73B09-603C-4BAC-806D-5171E25F736A}" type="datetimeFigureOut">
              <a:rPr lang="en-US" smtClean="0"/>
              <a:pPr/>
              <a:t>5/26/2022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E86C5-EF91-4092-8B13-87D04AF75DAA}" type="slidenum">
              <a:rPr lang="en-US" smtClean="0"/>
              <a:pPr/>
              <a:t>‹#›</a:t>
            </a:fld>
            <a:endParaRPr lang="en-US"/>
          </a:p>
        </p:txBody>
      </p:sp>
    </p:spTree>
    <p:extLst>
      <p:ext uri="{BB962C8B-B14F-4D97-AF65-F5344CB8AC3E}">
        <p14:creationId xmlns:p14="http://schemas.microsoft.com/office/powerpoint/2010/main" val="168225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EE86C5-EF91-4092-8B13-87D04AF75DAA}" type="slidenum">
              <a:rPr lang="en-US" smtClean="0"/>
              <a:pPr/>
              <a:t>11</a:t>
            </a:fld>
            <a:endParaRPr lang="en-US"/>
          </a:p>
        </p:txBody>
      </p:sp>
    </p:spTree>
    <p:extLst>
      <p:ext uri="{BB962C8B-B14F-4D97-AF65-F5344CB8AC3E}">
        <p14:creationId xmlns:p14="http://schemas.microsoft.com/office/powerpoint/2010/main" val="3403436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5/26/2022</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63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7934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00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0641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897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775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1410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5160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214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141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6111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931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607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08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754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194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0535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5/26/2022</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33161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Functional Basis of Molecular Diseases</a:t>
            </a:r>
          </a:p>
        </p:txBody>
      </p:sp>
      <p:sp>
        <p:nvSpPr>
          <p:cNvPr id="4" name="Subtitle 2"/>
          <p:cNvSpPr txBox="1">
            <a:spLocks/>
          </p:cNvSpPr>
          <p:nvPr/>
        </p:nvSpPr>
        <p:spPr>
          <a:xfrm>
            <a:off x="1371600" y="4191000"/>
            <a:ext cx="6400800" cy="685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rPr>
              <a:t>Dr </a:t>
            </a:r>
            <a:r>
              <a:rPr lang="en-US" sz="3200" dirty="0">
                <a:solidFill>
                  <a:schemeClr val="tx1">
                    <a:tint val="75000"/>
                  </a:schemeClr>
                </a:solidFill>
              </a:rPr>
              <a:t>Mayuren Candasamy</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t>Analogous to the maximal velocity for enzyme-catalyzed reactions, the maximal response (</a:t>
            </a:r>
            <a:r>
              <a:rPr lang="en-US" dirty="0" err="1"/>
              <a:t>E</a:t>
            </a:r>
            <a:r>
              <a:rPr lang="en-US" baseline="-25000" dirty="0" err="1"/>
              <a:t>max</a:t>
            </a:r>
            <a:r>
              <a:rPr lang="en-US" dirty="0"/>
              <a:t>) or efficacy is more important than drug potency.</a:t>
            </a:r>
          </a:p>
          <a:p>
            <a:pPr algn="just"/>
            <a:r>
              <a:rPr lang="en-US" dirty="0"/>
              <a:t>A drug with greater efficacy is more therapeutically beneficial than one that is more potent.</a:t>
            </a:r>
          </a:p>
          <a:p>
            <a:endParaRPr lang="en-US" dirty="0"/>
          </a:p>
        </p:txBody>
      </p:sp>
      <p:sp>
        <p:nvSpPr>
          <p:cNvPr id="4" name="Title 1"/>
          <p:cNvSpPr>
            <a:spLocks noGrp="1"/>
          </p:cNvSpPr>
          <p:nvPr>
            <p:ph type="title"/>
          </p:nvPr>
        </p:nvSpPr>
        <p:spPr/>
        <p:txBody>
          <a:bodyPr>
            <a:normAutofit/>
          </a:bodyPr>
          <a:lstStyle/>
          <a:p>
            <a:r>
              <a:rPr lang="en-US" sz="4000" dirty="0"/>
              <a:t>Efficacy [intrinsic activity] contd..</a:t>
            </a:r>
          </a:p>
        </p:txBody>
      </p:sp>
    </p:spTree>
    <p:extLst>
      <p:ext uri="{BB962C8B-B14F-4D97-AF65-F5344CB8AC3E}">
        <p14:creationId xmlns:p14="http://schemas.microsoft.com/office/powerpoint/2010/main" val="3929940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Agonist</a:t>
            </a:r>
          </a:p>
        </p:txBody>
      </p:sp>
      <p:sp>
        <p:nvSpPr>
          <p:cNvPr id="3" name="Content Placeholder 2"/>
          <p:cNvSpPr>
            <a:spLocks noGrp="1"/>
          </p:cNvSpPr>
          <p:nvPr>
            <p:ph idx="1"/>
          </p:nvPr>
        </p:nvSpPr>
        <p:spPr>
          <a:xfrm>
            <a:off x="762000" y="2362200"/>
            <a:ext cx="7620000" cy="3581400"/>
          </a:xfrm>
        </p:spPr>
        <p:txBody>
          <a:bodyPr>
            <a:normAutofit/>
          </a:bodyPr>
          <a:lstStyle/>
          <a:p>
            <a:pPr algn="just"/>
            <a:r>
              <a:rPr lang="en-US" sz="2500" dirty="0"/>
              <a:t>Agonist is a drug that interacts with a receptor and produces effects by activating a receptor.</a:t>
            </a:r>
          </a:p>
          <a:p>
            <a:pPr algn="just"/>
            <a:r>
              <a:rPr lang="en-US" sz="2500" dirty="0"/>
              <a:t>Direct agonism</a:t>
            </a:r>
          </a:p>
          <a:p>
            <a:pPr algn="just"/>
            <a:r>
              <a:rPr lang="en-US" sz="2500" dirty="0"/>
              <a:t>Indirect agonism</a:t>
            </a:r>
          </a:p>
          <a:p>
            <a:pPr algn="just"/>
            <a:r>
              <a:rPr lang="en-US" sz="2500" dirty="0"/>
              <a:t>Partial agonist: </a:t>
            </a:r>
            <a:r>
              <a:rPr lang="en-US" sz="2800" dirty="0"/>
              <a:t>A drug that displays efficacy that is intermediate between that of an agonist and an antagonist is called a partial agonist.</a:t>
            </a:r>
          </a:p>
          <a:p>
            <a:pPr algn="just"/>
            <a:endParaRPr lang="en-US" sz="2500" dirty="0"/>
          </a:p>
          <a:p>
            <a:pPr algn="just"/>
            <a:endParaRPr lang="en-US" sz="2500" dirty="0"/>
          </a:p>
        </p:txBody>
      </p:sp>
    </p:spTree>
    <p:extLst>
      <p:ext uri="{BB962C8B-B14F-4D97-AF65-F5344CB8AC3E}">
        <p14:creationId xmlns:p14="http://schemas.microsoft.com/office/powerpoint/2010/main" val="99574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Antagonist</a:t>
            </a:r>
          </a:p>
        </p:txBody>
      </p:sp>
      <p:sp>
        <p:nvSpPr>
          <p:cNvPr id="3" name="Content Placeholder 2"/>
          <p:cNvSpPr>
            <a:spLocks noGrp="1"/>
          </p:cNvSpPr>
          <p:nvPr>
            <p:ph idx="1"/>
          </p:nvPr>
        </p:nvSpPr>
        <p:spPr>
          <a:xfrm>
            <a:off x="990600" y="2362200"/>
            <a:ext cx="7239000" cy="3810000"/>
          </a:xfrm>
        </p:spPr>
        <p:txBody>
          <a:bodyPr>
            <a:normAutofit/>
          </a:bodyPr>
          <a:lstStyle/>
          <a:p>
            <a:pPr algn="just"/>
            <a:r>
              <a:rPr lang="en-US" dirty="0"/>
              <a:t>Antagonist are drugs that interact with receptors but do not initiate an effect.</a:t>
            </a:r>
          </a:p>
          <a:p>
            <a:pPr algn="just"/>
            <a:r>
              <a:rPr lang="en-US" dirty="0"/>
              <a:t>The inhibitory  effects of antagonists that act reversibly at the agonist binding site can be overcome by increasing the concentration of an agonist – </a:t>
            </a:r>
            <a:r>
              <a:rPr lang="en-US" b="1" dirty="0"/>
              <a:t>Competitive antagonist</a:t>
            </a:r>
            <a:r>
              <a:rPr lang="en-US" dirty="0"/>
              <a:t>.</a:t>
            </a:r>
          </a:p>
          <a:p>
            <a:pPr algn="just"/>
            <a:r>
              <a:rPr lang="en-US" dirty="0"/>
              <a:t>An irreversible interaction between the receptor and the antagonist – </a:t>
            </a:r>
            <a:r>
              <a:rPr lang="en-US" b="1" dirty="0"/>
              <a:t>Non-competitive antagonist</a:t>
            </a:r>
            <a:r>
              <a:rPr lang="en-US" dirty="0"/>
              <a:t>.</a:t>
            </a:r>
          </a:p>
          <a:p>
            <a:endParaRPr lang="en-US" dirty="0"/>
          </a:p>
        </p:txBody>
      </p:sp>
    </p:spTree>
    <p:extLst>
      <p:ext uri="{BB962C8B-B14F-4D97-AF65-F5344CB8AC3E}">
        <p14:creationId xmlns:p14="http://schemas.microsoft.com/office/powerpoint/2010/main" val="1462421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agonist</a:t>
            </a:r>
          </a:p>
        </p:txBody>
      </p:sp>
      <p:sp>
        <p:nvSpPr>
          <p:cNvPr id="3" name="Content Placeholder 2"/>
          <p:cNvSpPr>
            <a:spLocks noGrp="1"/>
          </p:cNvSpPr>
          <p:nvPr>
            <p:ph idx="1"/>
          </p:nvPr>
        </p:nvSpPr>
        <p:spPr/>
        <p:txBody>
          <a:bodyPr/>
          <a:lstStyle/>
          <a:p>
            <a:r>
              <a:rPr lang="en-US" dirty="0"/>
              <a:t>A drug that displays efficacy that is intermediate between that of an agonist and an antagonist is called a partial agonist.</a:t>
            </a:r>
          </a:p>
          <a:p>
            <a:endParaRPr lang="en-US" dirty="0"/>
          </a:p>
        </p:txBody>
      </p:sp>
    </p:spTree>
    <p:extLst>
      <p:ext uri="{BB962C8B-B14F-4D97-AF65-F5344CB8AC3E}">
        <p14:creationId xmlns:p14="http://schemas.microsoft.com/office/powerpoint/2010/main" val="3066624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1"/>
            <a:ext cx="7924800" cy="4572000"/>
          </a:xfrm>
        </p:spPr>
        <p:txBody>
          <a:bodyPr>
            <a:normAutofit/>
          </a:bodyPr>
          <a:lstStyle/>
          <a:p>
            <a:pPr>
              <a:buNone/>
            </a:pPr>
            <a:r>
              <a:rPr lang="en-US" dirty="0"/>
              <a:t>Some characteristic of receptor</a:t>
            </a:r>
          </a:p>
          <a:p>
            <a:pPr marL="514350" indent="-514350">
              <a:buAutoNum type="alphaUcPeriod"/>
            </a:pPr>
            <a:r>
              <a:rPr lang="en-US" dirty="0"/>
              <a:t>Spare receptor</a:t>
            </a:r>
          </a:p>
          <a:p>
            <a:pPr marL="914400" lvl="1" indent="-514350">
              <a:buNone/>
            </a:pPr>
            <a:r>
              <a:rPr lang="en-US" dirty="0"/>
              <a:t>Example: Insulin receptor (99% of receptors are spare receptor).</a:t>
            </a:r>
          </a:p>
          <a:p>
            <a:pPr marL="914400" lvl="1" indent="-514350">
              <a:buNone/>
            </a:pPr>
            <a:r>
              <a:rPr lang="en-US" dirty="0"/>
              <a:t>	Beta-adrenergic receptor (5- 10% receptors are spare)</a:t>
            </a:r>
          </a:p>
          <a:p>
            <a:pPr marL="514350" indent="-514350">
              <a:buAutoNum type="alphaUcPeriod"/>
            </a:pPr>
            <a:r>
              <a:rPr lang="en-US" dirty="0"/>
              <a:t>Desensitization of receptor</a:t>
            </a:r>
          </a:p>
          <a:p>
            <a:pPr marL="914400" lvl="1" indent="-514350">
              <a:buFont typeface="+mj-lt"/>
              <a:buAutoNum type="alphaLcPeriod"/>
            </a:pPr>
            <a:r>
              <a:rPr lang="en-US" dirty="0"/>
              <a:t>Unresponsiveness of receptor</a:t>
            </a:r>
          </a:p>
          <a:p>
            <a:pPr marL="914400" lvl="1" indent="-514350">
              <a:buFont typeface="+mj-lt"/>
              <a:buAutoNum type="alphaLcPeriod"/>
            </a:pPr>
            <a:r>
              <a:rPr lang="en-US" dirty="0"/>
              <a:t>Down regulation of receptor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805" y="304800"/>
            <a:ext cx="4592191" cy="562074"/>
          </a:xfrm>
        </p:spPr>
        <p:txBody>
          <a:bodyPr>
            <a:normAutofit fontScale="90000"/>
          </a:bodyPr>
          <a:lstStyle/>
          <a:p>
            <a:r>
              <a:rPr lang="en-US" dirty="0"/>
              <a:t>Regulation of receptors</a:t>
            </a:r>
            <a:endParaRPr lang="en-MY" dirty="0"/>
          </a:p>
        </p:txBody>
      </p:sp>
      <p:sp>
        <p:nvSpPr>
          <p:cNvPr id="3" name="Content Placeholder 2"/>
          <p:cNvSpPr>
            <a:spLocks noGrp="1"/>
          </p:cNvSpPr>
          <p:nvPr>
            <p:ph idx="1"/>
          </p:nvPr>
        </p:nvSpPr>
        <p:spPr>
          <a:xfrm>
            <a:off x="304801" y="908720"/>
            <a:ext cx="8382000" cy="1152127"/>
          </a:xfrm>
        </p:spPr>
        <p:txBody>
          <a:bodyPr>
            <a:noAutofit/>
          </a:bodyPr>
          <a:lstStyle/>
          <a:p>
            <a:pPr marL="0" indent="0">
              <a:buNone/>
            </a:pPr>
            <a:r>
              <a:rPr lang="en-US" sz="2500" dirty="0"/>
              <a:t>Receptors are in a dynamic state. The density or the affinity of the receptors to drugs is not fixed. It alters according to the situation.</a:t>
            </a:r>
            <a:endParaRPr lang="en-MY" sz="2500" dirty="0"/>
          </a:p>
        </p:txBody>
      </p:sp>
      <p:sp>
        <p:nvSpPr>
          <p:cNvPr id="4" name="Rectangle 3"/>
          <p:cNvSpPr/>
          <p:nvPr/>
        </p:nvSpPr>
        <p:spPr>
          <a:xfrm>
            <a:off x="492460" y="1960364"/>
            <a:ext cx="3960440" cy="3693319"/>
          </a:xfrm>
          <a:prstGeom prst="rect">
            <a:avLst/>
          </a:prstGeom>
        </p:spPr>
        <p:txBody>
          <a:bodyPr wrap="square">
            <a:spAutoFit/>
          </a:bodyPr>
          <a:lstStyle/>
          <a:p>
            <a:pPr marL="0" indent="0">
              <a:buNone/>
            </a:pPr>
            <a:r>
              <a:rPr lang="en-US" b="1" u="sng" dirty="0">
                <a:solidFill>
                  <a:srgbClr val="7030A0"/>
                </a:solidFill>
              </a:rPr>
              <a:t>Receptor down-regulation</a:t>
            </a:r>
          </a:p>
          <a:p>
            <a:pPr marL="0" indent="0">
              <a:buNone/>
            </a:pPr>
            <a:endParaRPr lang="en-US" dirty="0">
              <a:solidFill>
                <a:srgbClr val="7030A0"/>
              </a:solidFill>
            </a:endParaRPr>
          </a:p>
          <a:p>
            <a:pPr marL="0" indent="0" algn="ctr">
              <a:buNone/>
            </a:pPr>
            <a:r>
              <a:rPr lang="en-US" dirty="0">
                <a:solidFill>
                  <a:srgbClr val="7030A0"/>
                </a:solidFill>
              </a:rPr>
              <a:t>Prolonged use of agonists</a:t>
            </a:r>
          </a:p>
          <a:p>
            <a:pPr marL="0" indent="0" algn="ctr">
              <a:buNone/>
            </a:pPr>
            <a:endParaRPr lang="en-US" dirty="0">
              <a:solidFill>
                <a:srgbClr val="7030A0"/>
              </a:solidFill>
            </a:endParaRPr>
          </a:p>
          <a:p>
            <a:pPr marL="0" indent="0" algn="ctr">
              <a:buNone/>
            </a:pPr>
            <a:r>
              <a:rPr lang="en-US" dirty="0">
                <a:solidFill>
                  <a:srgbClr val="7030A0"/>
                </a:solidFill>
              </a:rPr>
              <a:t>Receptor number expressed in membrane (internalization)and sensitivity of receptors</a:t>
            </a:r>
          </a:p>
          <a:p>
            <a:pPr marL="0" indent="0" algn="ctr">
              <a:buNone/>
            </a:pPr>
            <a:endParaRPr lang="en-US" dirty="0">
              <a:solidFill>
                <a:srgbClr val="7030A0"/>
              </a:solidFill>
            </a:endParaRPr>
          </a:p>
          <a:p>
            <a:pPr marL="0" indent="0" algn="ctr">
              <a:buNone/>
            </a:pPr>
            <a:endParaRPr lang="en-US" dirty="0">
              <a:solidFill>
                <a:srgbClr val="7030A0"/>
              </a:solidFill>
            </a:endParaRPr>
          </a:p>
          <a:p>
            <a:pPr marL="0" indent="0" algn="ctr">
              <a:buNone/>
            </a:pPr>
            <a:r>
              <a:rPr lang="en-US" dirty="0">
                <a:solidFill>
                  <a:srgbClr val="7030A0"/>
                </a:solidFill>
              </a:rPr>
              <a:t>Drug effect</a:t>
            </a:r>
          </a:p>
          <a:p>
            <a:pPr marL="0" indent="0">
              <a:buNone/>
            </a:pPr>
            <a:endParaRPr lang="en-US" dirty="0">
              <a:solidFill>
                <a:srgbClr val="7030A0"/>
              </a:solidFill>
            </a:endParaRPr>
          </a:p>
          <a:p>
            <a:pPr marL="0" indent="0" algn="just">
              <a:buNone/>
            </a:pPr>
            <a:r>
              <a:rPr lang="en-US" dirty="0">
                <a:solidFill>
                  <a:srgbClr val="7030A0"/>
                </a:solidFill>
              </a:rPr>
              <a:t>For example, chronic use of salbutamol </a:t>
            </a:r>
            <a:r>
              <a:rPr lang="en-US" dirty="0" err="1">
                <a:solidFill>
                  <a:srgbClr val="7030A0"/>
                </a:solidFill>
              </a:rPr>
              <a:t>downregulates</a:t>
            </a:r>
            <a:r>
              <a:rPr lang="en-US" dirty="0">
                <a:solidFill>
                  <a:srgbClr val="7030A0"/>
                </a:solidFill>
              </a:rPr>
              <a:t> the </a:t>
            </a:r>
            <a:r>
              <a:rPr lang="el-GR" dirty="0">
                <a:solidFill>
                  <a:srgbClr val="7030A0"/>
                </a:solidFill>
              </a:rPr>
              <a:t>β</a:t>
            </a:r>
            <a:r>
              <a:rPr lang="en-US" sz="1200" dirty="0">
                <a:solidFill>
                  <a:srgbClr val="7030A0"/>
                </a:solidFill>
              </a:rPr>
              <a:t>2- </a:t>
            </a:r>
            <a:r>
              <a:rPr lang="en-US" dirty="0">
                <a:solidFill>
                  <a:srgbClr val="7030A0"/>
                </a:solidFill>
              </a:rPr>
              <a:t> </a:t>
            </a:r>
            <a:r>
              <a:rPr lang="en-US" dirty="0" err="1">
                <a:solidFill>
                  <a:srgbClr val="7030A0"/>
                </a:solidFill>
              </a:rPr>
              <a:t>adrenoceptors</a:t>
            </a:r>
            <a:r>
              <a:rPr lang="en-US" dirty="0">
                <a:solidFill>
                  <a:srgbClr val="7030A0"/>
                </a:solidFill>
              </a:rPr>
              <a:t>.</a:t>
            </a:r>
            <a:endParaRPr lang="en-MY" sz="1200" dirty="0">
              <a:solidFill>
                <a:srgbClr val="7030A0"/>
              </a:solidFill>
            </a:endParaRPr>
          </a:p>
        </p:txBody>
      </p:sp>
      <p:sp>
        <p:nvSpPr>
          <p:cNvPr id="5" name="Down Arrow 4"/>
          <p:cNvSpPr/>
          <p:nvPr/>
        </p:nvSpPr>
        <p:spPr>
          <a:xfrm>
            <a:off x="2429978" y="2837929"/>
            <a:ext cx="6288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0848" y="4134080"/>
            <a:ext cx="143130" cy="3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533400" y="3077344"/>
            <a:ext cx="0" cy="504056"/>
          </a:xfrm>
          <a:prstGeom prst="straightConnector1">
            <a:avLst/>
          </a:prstGeom>
          <a:ln>
            <a:solidFill>
              <a:srgbClr val="002060"/>
            </a:solidFill>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500324" y="3048707"/>
            <a:ext cx="0" cy="504056"/>
          </a:xfrm>
          <a:prstGeom prst="straightConnector1">
            <a:avLst/>
          </a:prstGeom>
          <a:ln>
            <a:solidFill>
              <a:srgbClr val="002060"/>
            </a:solidFill>
            <a:tailEnd type="arrow"/>
          </a:ln>
        </p:spPr>
        <p:style>
          <a:lnRef idx="1">
            <a:schemeClr val="dk1"/>
          </a:lnRef>
          <a:fillRef idx="0">
            <a:schemeClr val="dk1"/>
          </a:fillRef>
          <a:effectRef idx="0">
            <a:schemeClr val="dk1"/>
          </a:effectRef>
          <a:fontRef idx="minor">
            <a:schemeClr val="tx1"/>
          </a:fontRef>
        </p:style>
      </p:cxnSp>
      <p:sp>
        <p:nvSpPr>
          <p:cNvPr id="8" name="Rectangle 7"/>
          <p:cNvSpPr/>
          <p:nvPr/>
        </p:nvSpPr>
        <p:spPr>
          <a:xfrm>
            <a:off x="4434803" y="1960364"/>
            <a:ext cx="4325841" cy="3816429"/>
          </a:xfrm>
          <a:prstGeom prst="rect">
            <a:avLst/>
          </a:prstGeom>
        </p:spPr>
        <p:txBody>
          <a:bodyPr wrap="square">
            <a:spAutoFit/>
          </a:bodyPr>
          <a:lstStyle/>
          <a:p>
            <a:pPr marL="0" indent="0">
              <a:buNone/>
            </a:pPr>
            <a:r>
              <a:rPr lang="en-US" b="1" u="sng" dirty="0">
                <a:solidFill>
                  <a:srgbClr val="7030A0"/>
                </a:solidFill>
              </a:rPr>
              <a:t>Receptor up-regulation</a:t>
            </a:r>
          </a:p>
          <a:p>
            <a:pPr marL="0" indent="0">
              <a:buNone/>
            </a:pPr>
            <a:endParaRPr lang="en-US" dirty="0">
              <a:solidFill>
                <a:srgbClr val="7030A0"/>
              </a:solidFill>
            </a:endParaRPr>
          </a:p>
          <a:p>
            <a:pPr marL="0" indent="0" algn="ctr">
              <a:buNone/>
            </a:pPr>
            <a:r>
              <a:rPr lang="en-US" dirty="0">
                <a:solidFill>
                  <a:srgbClr val="7030A0"/>
                </a:solidFill>
              </a:rPr>
              <a:t>Prolonged use of antagonists</a:t>
            </a:r>
          </a:p>
          <a:p>
            <a:pPr marL="0" indent="0" algn="ctr">
              <a:buNone/>
            </a:pPr>
            <a:endParaRPr lang="en-US" dirty="0">
              <a:solidFill>
                <a:srgbClr val="7030A0"/>
              </a:solidFill>
            </a:endParaRPr>
          </a:p>
          <a:p>
            <a:pPr marL="0" indent="0" algn="ctr">
              <a:buNone/>
            </a:pPr>
            <a:r>
              <a:rPr lang="en-US" dirty="0">
                <a:solidFill>
                  <a:srgbClr val="7030A0"/>
                </a:solidFill>
              </a:rPr>
              <a:t>Receptor number and sensitivity of receptors</a:t>
            </a:r>
          </a:p>
          <a:p>
            <a:pPr marL="0" indent="0" algn="ctr">
              <a:buNone/>
            </a:pPr>
            <a:endParaRPr lang="en-US" dirty="0">
              <a:solidFill>
                <a:srgbClr val="7030A0"/>
              </a:solidFill>
            </a:endParaRPr>
          </a:p>
          <a:p>
            <a:pPr marL="0" indent="0" algn="ctr">
              <a:buNone/>
            </a:pPr>
            <a:r>
              <a:rPr lang="en-US" dirty="0">
                <a:solidFill>
                  <a:srgbClr val="7030A0"/>
                </a:solidFill>
              </a:rPr>
              <a:t>agonist effect</a:t>
            </a:r>
          </a:p>
          <a:p>
            <a:pPr marL="0" indent="0">
              <a:buNone/>
            </a:pPr>
            <a:endParaRPr lang="en-US" dirty="0">
              <a:solidFill>
                <a:srgbClr val="7030A0"/>
              </a:solidFill>
            </a:endParaRPr>
          </a:p>
          <a:p>
            <a:pPr marL="0" indent="0">
              <a:buNone/>
            </a:pPr>
            <a:endParaRPr lang="en-US" dirty="0">
              <a:solidFill>
                <a:srgbClr val="7030A0"/>
              </a:solidFill>
            </a:endParaRPr>
          </a:p>
          <a:p>
            <a:pPr marL="0" indent="0" algn="just">
              <a:buNone/>
            </a:pPr>
            <a:r>
              <a:rPr lang="en-US" sz="1600" dirty="0">
                <a:solidFill>
                  <a:srgbClr val="7030A0"/>
                </a:solidFill>
              </a:rPr>
              <a:t>For example, when propranolol is stopped after prolonged use, some patients experience withdrawal syndrome such as nervousness, anxiety, palpitation, tachycardia, rise in BP, increased incidence of angina. </a:t>
            </a:r>
            <a:endParaRPr lang="en-MY" sz="1600" dirty="0">
              <a:solidFill>
                <a:srgbClr val="7030A0"/>
              </a:solidFill>
            </a:endParaRPr>
          </a:p>
        </p:txBody>
      </p:sp>
      <p:cxnSp>
        <p:nvCxnSpPr>
          <p:cNvPr id="13" name="Straight Arrow Connector 12"/>
          <p:cNvCxnSpPr/>
          <p:nvPr/>
        </p:nvCxnSpPr>
        <p:spPr>
          <a:xfrm>
            <a:off x="1676400" y="4459873"/>
            <a:ext cx="0" cy="504056"/>
          </a:xfrm>
          <a:prstGeom prst="straightConnector1">
            <a:avLst/>
          </a:prstGeom>
          <a:ln>
            <a:solidFill>
              <a:srgbClr val="002060"/>
            </a:solidFill>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1750244" y="4445660"/>
            <a:ext cx="0" cy="504056"/>
          </a:xfrm>
          <a:prstGeom prst="straightConnector1">
            <a:avLst/>
          </a:prstGeom>
          <a:ln>
            <a:solidFill>
              <a:srgbClr val="002060"/>
            </a:solidFill>
            <a:tailEnd type="arrow"/>
          </a:ln>
        </p:spPr>
        <p:style>
          <a:lnRef idx="1">
            <a:schemeClr val="dk1"/>
          </a:lnRef>
          <a:fillRef idx="0">
            <a:schemeClr val="dk1"/>
          </a:fillRef>
          <a:effectRef idx="0">
            <a:schemeClr val="dk1"/>
          </a:effectRef>
          <a:fontRef idx="minor">
            <a:schemeClr val="tx1"/>
          </a:fontRef>
        </p:style>
      </p:cxnSp>
      <p:sp>
        <p:nvSpPr>
          <p:cNvPr id="15" name="Down Arrow 14"/>
          <p:cNvSpPr/>
          <p:nvPr/>
        </p:nvSpPr>
        <p:spPr>
          <a:xfrm>
            <a:off x="6669360" y="2852936"/>
            <a:ext cx="6744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6" name="Down Arrow 15"/>
          <p:cNvSpPr/>
          <p:nvPr/>
        </p:nvSpPr>
        <p:spPr>
          <a:xfrm>
            <a:off x="6669360" y="3429000"/>
            <a:ext cx="86823" cy="2475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12" name="Straight Arrow Connector 11"/>
          <p:cNvCxnSpPr/>
          <p:nvPr/>
        </p:nvCxnSpPr>
        <p:spPr>
          <a:xfrm flipV="1">
            <a:off x="4572000" y="3048000"/>
            <a:ext cx="0" cy="468052"/>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495800" y="3048000"/>
            <a:ext cx="0" cy="468052"/>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867400" y="3657600"/>
            <a:ext cx="0" cy="468052"/>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943600" y="3657600"/>
            <a:ext cx="0" cy="468052"/>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532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Dose response relationship</a:t>
            </a:r>
          </a:p>
        </p:txBody>
      </p:sp>
      <p:sp>
        <p:nvSpPr>
          <p:cNvPr id="3" name="Content Placeholder 2"/>
          <p:cNvSpPr>
            <a:spLocks noGrp="1"/>
          </p:cNvSpPr>
          <p:nvPr>
            <p:ph idx="1"/>
          </p:nvPr>
        </p:nvSpPr>
        <p:spPr>
          <a:xfrm>
            <a:off x="685800" y="1295401"/>
            <a:ext cx="7696200" cy="4571999"/>
          </a:xfrm>
        </p:spPr>
        <p:txBody>
          <a:bodyPr>
            <a:normAutofit/>
          </a:bodyPr>
          <a:lstStyle/>
          <a:p>
            <a:pPr algn="just"/>
            <a:r>
              <a:rPr lang="en-US" sz="2800" dirty="0"/>
              <a:t>A pharmacological response is a function of the dose or concentration of a drug.</a:t>
            </a:r>
          </a:p>
          <a:p>
            <a:pPr algn="just"/>
            <a:r>
              <a:rPr lang="en-US" sz="2800" dirty="0"/>
              <a:t>Dose response curves are graphical representation of the relationship between dose and response.</a:t>
            </a:r>
          </a:p>
          <a:p>
            <a:pPr algn="just"/>
            <a:r>
              <a:rPr lang="en-US" sz="2800" dirty="0"/>
              <a:t>The magnitude of the drug effect depends on the drug concentration at the receptor site.</a:t>
            </a:r>
          </a:p>
          <a:p>
            <a:pPr algn="just"/>
            <a:r>
              <a:rPr lang="en-US" sz="2800" dirty="0"/>
              <a:t>There are two types of responses:  </a:t>
            </a:r>
            <a:r>
              <a:rPr lang="en-US" sz="2800" dirty="0" err="1"/>
              <a:t>quantal</a:t>
            </a:r>
            <a:r>
              <a:rPr lang="en-US" sz="2800" dirty="0"/>
              <a:t> or “all-or-none” and graded.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5312271" cy="838200"/>
          </a:xfrm>
        </p:spPr>
        <p:txBody>
          <a:bodyPr/>
          <a:lstStyle/>
          <a:p>
            <a:r>
              <a:rPr lang="en-US" dirty="0"/>
              <a:t>Quantal Dose-Response</a:t>
            </a:r>
            <a:endParaRPr lang="en-MY" dirty="0"/>
          </a:p>
        </p:txBody>
      </p:sp>
      <p:sp>
        <p:nvSpPr>
          <p:cNvPr id="3" name="Content Placeholder 2"/>
          <p:cNvSpPr>
            <a:spLocks noGrp="1"/>
          </p:cNvSpPr>
          <p:nvPr>
            <p:ph idx="1"/>
          </p:nvPr>
        </p:nvSpPr>
        <p:spPr>
          <a:xfrm>
            <a:off x="497595" y="1295400"/>
            <a:ext cx="4038600" cy="4495799"/>
          </a:xfrm>
        </p:spPr>
        <p:txBody>
          <a:bodyPr>
            <a:normAutofit lnSpcReduction="10000"/>
          </a:bodyPr>
          <a:lstStyle/>
          <a:p>
            <a:r>
              <a:rPr lang="en-US" dirty="0"/>
              <a:t>The response is represented as cumulative percentage of subjects exhibiting a defined effect.</a:t>
            </a:r>
          </a:p>
          <a:p>
            <a:r>
              <a:rPr lang="en-US" dirty="0"/>
              <a:t>The median effective (ED</a:t>
            </a:r>
            <a:r>
              <a:rPr lang="en-US" sz="2000" dirty="0"/>
              <a:t>50</a:t>
            </a:r>
            <a:r>
              <a:rPr lang="en-US" dirty="0"/>
              <a:t>), median toxic (TD</a:t>
            </a:r>
            <a:r>
              <a:rPr lang="en-US" sz="2000" dirty="0"/>
              <a:t>50</a:t>
            </a:r>
            <a:r>
              <a:rPr lang="en-US" dirty="0"/>
              <a:t>) ,and median lethal doses (LD</a:t>
            </a:r>
            <a:r>
              <a:rPr lang="en-US" sz="2000" dirty="0"/>
              <a:t>50</a:t>
            </a:r>
            <a:r>
              <a:rPr lang="en-US" dirty="0"/>
              <a:t>) are extracted from experiments carried out in this manner.</a:t>
            </a:r>
          </a:p>
          <a:p>
            <a:r>
              <a:rPr lang="en-US" dirty="0"/>
              <a:t>Examples:  Analgesia for headache</a:t>
            </a:r>
          </a:p>
          <a:p>
            <a:endParaRPr lang="en-US" dirty="0"/>
          </a:p>
          <a:p>
            <a:endParaRPr lang="en-MY" dirty="0"/>
          </a:p>
        </p:txBody>
      </p:sp>
      <p:pic>
        <p:nvPicPr>
          <p:cNvPr id="4" name="Picture 3" descr="F2-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3540" y="1206347"/>
            <a:ext cx="4494904"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182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dirty="0"/>
              <a:t>Graded dose-response relations</a:t>
            </a:r>
          </a:p>
        </p:txBody>
      </p:sp>
      <p:sp>
        <p:nvSpPr>
          <p:cNvPr id="3" name="Content Placeholder 2"/>
          <p:cNvSpPr>
            <a:spLocks noGrp="1"/>
          </p:cNvSpPr>
          <p:nvPr>
            <p:ph idx="1"/>
          </p:nvPr>
        </p:nvSpPr>
        <p:spPr>
          <a:xfrm>
            <a:off x="685800" y="1371600"/>
            <a:ext cx="7848600" cy="4572000"/>
          </a:xfrm>
        </p:spPr>
        <p:txBody>
          <a:bodyPr>
            <a:normAutofit/>
          </a:bodyPr>
          <a:lstStyle/>
          <a:p>
            <a:pPr algn="just"/>
            <a:r>
              <a:rPr lang="en-US" sz="2800" dirty="0"/>
              <a:t>As the concentration of a drug increases, the magnitude of its pharmacologic effect also increases. </a:t>
            </a:r>
          </a:p>
          <a:p>
            <a:pPr algn="just"/>
            <a:r>
              <a:rPr lang="en-US" sz="2800" dirty="0"/>
              <a:t>The relationship between dose and response can be mathematically described by application of the law of mass action, assuming the simplest model of drug binding:</a:t>
            </a:r>
          </a:p>
        </p:txBody>
      </p:sp>
      <p:pic>
        <p:nvPicPr>
          <p:cNvPr id="4" name="Picture 2"/>
          <p:cNvPicPr>
            <a:picLocks noChangeAspect="1" noChangeArrowheads="1"/>
          </p:cNvPicPr>
          <p:nvPr/>
        </p:nvPicPr>
        <p:blipFill>
          <a:blip r:embed="rId2">
            <a:lum contrast="40000"/>
          </a:blip>
          <a:srcRect l="50366" t="36250" r="26208" b="60833"/>
          <a:stretch>
            <a:fillRect/>
          </a:stretch>
        </p:blipFill>
        <p:spPr bwMode="auto">
          <a:xfrm>
            <a:off x="1524001" y="4876800"/>
            <a:ext cx="6477000" cy="403611"/>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dirty="0"/>
              <a:t>Graded response</a:t>
            </a:r>
          </a:p>
        </p:txBody>
      </p:sp>
      <p:sp>
        <p:nvSpPr>
          <p:cNvPr id="3" name="Content Placeholder 2"/>
          <p:cNvSpPr>
            <a:spLocks noGrp="1"/>
          </p:cNvSpPr>
          <p:nvPr>
            <p:ph idx="1"/>
          </p:nvPr>
        </p:nvSpPr>
        <p:spPr>
          <a:xfrm>
            <a:off x="457200" y="990600"/>
            <a:ext cx="8229600" cy="1066800"/>
          </a:xfrm>
        </p:spPr>
        <p:txBody>
          <a:bodyPr>
            <a:normAutofit/>
          </a:bodyPr>
          <a:lstStyle/>
          <a:p>
            <a:r>
              <a:rPr lang="en-US" sz="2800" dirty="0"/>
              <a:t>Responses are often described as a percentage of maximal response.</a:t>
            </a:r>
            <a:endParaRPr lang="en-US" sz="4500" dirty="0"/>
          </a:p>
          <a:p>
            <a:pPr>
              <a:buNone/>
            </a:pPr>
            <a:endParaRPr lang="en-US" sz="4500" dirty="0"/>
          </a:p>
        </p:txBody>
      </p:sp>
      <p:pic>
        <p:nvPicPr>
          <p:cNvPr id="4" name="Picture 3"/>
          <p:cNvPicPr>
            <a:picLocks noChangeAspect="1" noChangeArrowheads="1"/>
          </p:cNvPicPr>
          <p:nvPr/>
        </p:nvPicPr>
        <p:blipFill>
          <a:blip r:embed="rId2"/>
          <a:srcRect l="11347" t="28125" r="5490" b="26042"/>
          <a:stretch>
            <a:fillRect/>
          </a:stretch>
        </p:blipFill>
        <p:spPr bwMode="auto">
          <a:xfrm>
            <a:off x="656422" y="2019759"/>
            <a:ext cx="7577137" cy="3276600"/>
          </a:xfrm>
          <a:prstGeom prst="rect">
            <a:avLst/>
          </a:prstGeom>
          <a:noFill/>
          <a:ln w="9525">
            <a:noFill/>
            <a:miter lim="800000"/>
            <a:headEnd/>
            <a:tailEnd/>
          </a:ln>
          <a:effectLst/>
        </p:spPr>
      </p:pic>
      <p:sp>
        <p:nvSpPr>
          <p:cNvPr id="5" name="TextBox 4"/>
          <p:cNvSpPr txBox="1"/>
          <p:nvPr/>
        </p:nvSpPr>
        <p:spPr>
          <a:xfrm>
            <a:off x="457200" y="5486400"/>
            <a:ext cx="8030378" cy="646331"/>
          </a:xfrm>
          <a:prstGeom prst="rect">
            <a:avLst/>
          </a:prstGeom>
          <a:noFill/>
        </p:spPr>
        <p:txBody>
          <a:bodyPr wrap="square" rtlCol="0">
            <a:spAutoFit/>
          </a:bodyPr>
          <a:lstStyle/>
          <a:p>
            <a:r>
              <a:rPr lang="en-US" b="1" dirty="0"/>
              <a:t>A: </a:t>
            </a:r>
            <a:r>
              <a:rPr lang="en-US" dirty="0"/>
              <a:t>A linear concentration scale yields the rectangular hyperbolic curve.</a:t>
            </a:r>
          </a:p>
          <a:p>
            <a:r>
              <a:rPr lang="en-US" b="1" dirty="0"/>
              <a:t>B: </a:t>
            </a:r>
            <a:r>
              <a:rPr lang="en-US" dirty="0"/>
              <a:t>Plotting using logarithm of concentration yields a </a:t>
            </a:r>
            <a:r>
              <a:rPr lang="en-US" dirty="0" err="1"/>
              <a:t>sigmoidal</a:t>
            </a:r>
            <a:r>
              <a:rPr lang="en-US" dirty="0"/>
              <a:t> curve (most common)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295400"/>
            <a:ext cx="6798734" cy="685800"/>
          </a:xfrm>
        </p:spPr>
        <p:txBody>
          <a:bodyPr>
            <a:normAutofit fontScale="90000"/>
          </a:bodyPr>
          <a:lstStyle/>
          <a:p>
            <a:pPr algn="just"/>
            <a:r>
              <a:rPr lang="en-US" dirty="0"/>
              <a:t>Learning outcomes</a:t>
            </a:r>
          </a:p>
        </p:txBody>
      </p:sp>
      <p:sp>
        <p:nvSpPr>
          <p:cNvPr id="3" name="Content Placeholder 2"/>
          <p:cNvSpPr>
            <a:spLocks noGrp="1"/>
          </p:cNvSpPr>
          <p:nvPr>
            <p:ph idx="1"/>
          </p:nvPr>
        </p:nvSpPr>
        <p:spPr>
          <a:xfrm>
            <a:off x="1176865" y="2590800"/>
            <a:ext cx="6798736" cy="2005665"/>
          </a:xfrm>
        </p:spPr>
        <p:txBody>
          <a:bodyPr/>
          <a:lstStyle/>
          <a:p>
            <a:pPr marL="0" indent="0">
              <a:buNone/>
            </a:pPr>
            <a:r>
              <a:rPr lang="en-US" dirty="0"/>
              <a:t>At the completion of this module, the students should be able </a:t>
            </a:r>
          </a:p>
          <a:p>
            <a:r>
              <a:rPr lang="en-US" dirty="0"/>
              <a:t>To evaluate the interaction between drugs and receptors. </a:t>
            </a:r>
          </a:p>
          <a:p>
            <a:endParaRPr lang="en-US" dirty="0"/>
          </a:p>
        </p:txBody>
      </p:sp>
    </p:spTree>
    <p:extLst>
      <p:ext uri="{BB962C8B-B14F-4D97-AF65-F5344CB8AC3E}">
        <p14:creationId xmlns:p14="http://schemas.microsoft.com/office/powerpoint/2010/main" val="2298211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a:t>Potency</a:t>
            </a:r>
          </a:p>
        </p:txBody>
      </p:sp>
      <p:sp>
        <p:nvSpPr>
          <p:cNvPr id="3" name="Content Placeholder 2"/>
          <p:cNvSpPr>
            <a:spLocks noGrp="1"/>
          </p:cNvSpPr>
          <p:nvPr>
            <p:ph idx="1"/>
          </p:nvPr>
        </p:nvSpPr>
        <p:spPr>
          <a:xfrm>
            <a:off x="647700" y="1048439"/>
            <a:ext cx="7848600" cy="5105400"/>
          </a:xfrm>
        </p:spPr>
        <p:txBody>
          <a:bodyPr>
            <a:noAutofit/>
          </a:bodyPr>
          <a:lstStyle/>
          <a:p>
            <a:pPr algn="just"/>
            <a:r>
              <a:rPr lang="en-US" sz="2500" dirty="0"/>
              <a:t>A measure of the amount of drug necessary to produce an effect of a given magnitude. </a:t>
            </a:r>
          </a:p>
          <a:p>
            <a:pPr algn="just"/>
            <a:r>
              <a:rPr lang="en-US" sz="2500" dirty="0"/>
              <a:t>For a number of reasons, the concentration producing an effect that is fifty percent of the maximum is used to determine potency; it commonly designated as the EC</a:t>
            </a:r>
            <a:r>
              <a:rPr lang="en-US" sz="2500" baseline="-25000" dirty="0"/>
              <a:t>50</a:t>
            </a:r>
          </a:p>
          <a:p>
            <a:pPr algn="just"/>
            <a:r>
              <a:rPr lang="en-US" sz="2500" dirty="0"/>
              <a:t>Thus, therapeutic preparations of drugs will reflect the potency. </a:t>
            </a:r>
          </a:p>
          <a:p>
            <a:pPr algn="just"/>
            <a:r>
              <a:rPr lang="en-US" sz="2500" dirty="0"/>
              <a:t>An important contributing factor to the dimension of the EC</a:t>
            </a:r>
            <a:r>
              <a:rPr lang="en-US" sz="2500" baseline="-25000" dirty="0"/>
              <a:t>50</a:t>
            </a:r>
            <a:r>
              <a:rPr lang="en-US" sz="2500" dirty="0"/>
              <a:t> is the affinity of the drug for the receptor. </a:t>
            </a:r>
          </a:p>
          <a:p>
            <a:pPr algn="just"/>
            <a:r>
              <a:rPr lang="en-US" sz="2500" dirty="0" err="1"/>
              <a:t>Semilogarithmic</a:t>
            </a:r>
            <a:r>
              <a:rPr lang="en-US" sz="2500" dirty="0"/>
              <a:t> plots are often employed, because the range of doses (or concentrations) may span several orders of magnitude. </a:t>
            </a:r>
          </a:p>
        </p:txBody>
      </p:sp>
    </p:spTree>
    <p:extLst>
      <p:ext uri="{BB962C8B-B14F-4D97-AF65-F5344CB8AC3E}">
        <p14:creationId xmlns:p14="http://schemas.microsoft.com/office/powerpoint/2010/main" val="1501500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31039" t="19792" r="50806" b="37501"/>
          <a:stretch>
            <a:fillRect/>
          </a:stretch>
        </p:blipFill>
        <p:spPr bwMode="auto">
          <a:xfrm>
            <a:off x="169127" y="599768"/>
            <a:ext cx="4328532" cy="5724832"/>
          </a:xfrm>
          <a:prstGeom prst="rect">
            <a:avLst/>
          </a:prstGeom>
          <a:noFill/>
          <a:ln w="9525">
            <a:noFill/>
            <a:miter lim="800000"/>
            <a:headEnd/>
            <a:tailEnd/>
          </a:ln>
          <a:effectLst/>
        </p:spPr>
      </p:pic>
      <p:sp>
        <p:nvSpPr>
          <p:cNvPr id="3" name="TextBox 2"/>
          <p:cNvSpPr txBox="1"/>
          <p:nvPr/>
        </p:nvSpPr>
        <p:spPr>
          <a:xfrm>
            <a:off x="4419600" y="762000"/>
            <a:ext cx="3962400" cy="3108543"/>
          </a:xfrm>
          <a:prstGeom prst="rect">
            <a:avLst/>
          </a:prstGeom>
          <a:noFill/>
        </p:spPr>
        <p:txBody>
          <a:bodyPr wrap="square" rtlCol="0">
            <a:spAutoFit/>
          </a:bodyPr>
          <a:lstStyle/>
          <a:p>
            <a:pPr algn="just"/>
            <a:r>
              <a:rPr lang="en-US" sz="2800" dirty="0"/>
              <a:t>Typical dose-response curve for drugs showing differences in potency and efficacy. </a:t>
            </a:r>
          </a:p>
          <a:p>
            <a:pPr algn="just"/>
            <a:r>
              <a:rPr lang="en-US" sz="2800" dirty="0"/>
              <a:t>(EC</a:t>
            </a:r>
            <a:r>
              <a:rPr lang="en-US" sz="2800" baseline="-25000" dirty="0"/>
              <a:t>50</a:t>
            </a:r>
            <a:r>
              <a:rPr lang="en-US" sz="2800" dirty="0"/>
              <a:t> = drug dose that shows fifty percent of maximal response.)</a:t>
            </a:r>
          </a:p>
        </p:txBody>
      </p:sp>
    </p:spTree>
    <p:extLst>
      <p:ext uri="{BB962C8B-B14F-4D97-AF65-F5344CB8AC3E}">
        <p14:creationId xmlns:p14="http://schemas.microsoft.com/office/powerpoint/2010/main" val="3553387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 y="1295400"/>
            <a:ext cx="8763000" cy="4431658"/>
            <a:chOff x="152400" y="1496278"/>
            <a:chExt cx="8763000" cy="4431658"/>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13184"/>
              <a:ext cx="4532321" cy="441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496278"/>
              <a:ext cx="4572000" cy="4431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3520620" y="688009"/>
            <a:ext cx="2328201" cy="646331"/>
          </a:xfrm>
          <a:prstGeom prst="rect">
            <a:avLst/>
          </a:prstGeom>
          <a:noFill/>
        </p:spPr>
        <p:txBody>
          <a:bodyPr wrap="none" rtlCol="0">
            <a:spAutoFit/>
          </a:bodyPr>
          <a:lstStyle/>
          <a:p>
            <a:r>
              <a:rPr lang="en-US" sz="3600" b="1" dirty="0"/>
              <a:t>Antagonist</a:t>
            </a:r>
          </a:p>
        </p:txBody>
      </p:sp>
    </p:spTree>
    <p:extLst>
      <p:ext uri="{BB962C8B-B14F-4D97-AF65-F5344CB8AC3E}">
        <p14:creationId xmlns:p14="http://schemas.microsoft.com/office/powerpoint/2010/main" val="4289106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761063"/>
          </a:xfrm>
        </p:spPr>
        <p:txBody>
          <a:bodyPr/>
          <a:lstStyle/>
          <a:p>
            <a:r>
              <a:rPr lang="en-US" b="1" dirty="0"/>
              <a:t>Agonists</a:t>
            </a:r>
          </a:p>
        </p:txBody>
      </p:sp>
      <p:pic>
        <p:nvPicPr>
          <p:cNvPr id="4" name="Picture 3"/>
          <p:cNvPicPr>
            <a:picLocks noChangeAspect="1"/>
          </p:cNvPicPr>
          <p:nvPr/>
        </p:nvPicPr>
        <p:blipFill>
          <a:blip r:embed="rId2"/>
          <a:stretch>
            <a:fillRect/>
          </a:stretch>
        </p:blipFill>
        <p:spPr>
          <a:xfrm>
            <a:off x="457200" y="1905000"/>
            <a:ext cx="3822576" cy="3738448"/>
          </a:xfrm>
          <a:prstGeom prst="rect">
            <a:avLst/>
          </a:prstGeom>
        </p:spPr>
      </p:pic>
      <p:pic>
        <p:nvPicPr>
          <p:cNvPr id="5" name="Picture 4"/>
          <p:cNvPicPr>
            <a:picLocks noChangeAspect="1"/>
          </p:cNvPicPr>
          <p:nvPr/>
        </p:nvPicPr>
        <p:blipFill>
          <a:blip r:embed="rId3"/>
          <a:stretch>
            <a:fillRect/>
          </a:stretch>
        </p:blipFill>
        <p:spPr>
          <a:xfrm>
            <a:off x="4279776" y="2247043"/>
            <a:ext cx="4743099" cy="3054361"/>
          </a:xfrm>
          <a:prstGeom prst="rect">
            <a:avLst/>
          </a:prstGeom>
        </p:spPr>
      </p:pic>
    </p:spTree>
    <p:extLst>
      <p:ext uri="{BB962C8B-B14F-4D97-AF65-F5344CB8AC3E}">
        <p14:creationId xmlns:p14="http://schemas.microsoft.com/office/powerpoint/2010/main" val="991257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Receptor theory</a:t>
            </a:r>
          </a:p>
        </p:txBody>
      </p:sp>
      <p:sp>
        <p:nvSpPr>
          <p:cNvPr id="3" name="Content Placeholder 2"/>
          <p:cNvSpPr>
            <a:spLocks noGrp="1"/>
          </p:cNvSpPr>
          <p:nvPr>
            <p:ph idx="1"/>
          </p:nvPr>
        </p:nvSpPr>
        <p:spPr>
          <a:xfrm>
            <a:off x="533399" y="2514600"/>
            <a:ext cx="7772401" cy="3276600"/>
          </a:xfrm>
        </p:spPr>
        <p:txBody>
          <a:bodyPr>
            <a:noAutofit/>
          </a:bodyPr>
          <a:lstStyle/>
          <a:p>
            <a:pPr algn="just"/>
            <a:r>
              <a:rPr lang="en-US" sz="2800" dirty="0"/>
              <a:t>Receptor theory is the application of receptor models to explain drug </a:t>
            </a:r>
            <a:r>
              <a:rPr lang="en-US" sz="2800" dirty="0" err="1"/>
              <a:t>behaviour</a:t>
            </a:r>
            <a:r>
              <a:rPr lang="en-US" sz="2800" dirty="0"/>
              <a:t>.</a:t>
            </a:r>
          </a:p>
          <a:p>
            <a:pPr algn="just"/>
            <a:r>
              <a:rPr lang="en-US" sz="2800" dirty="0"/>
              <a:t>The occupancy model was the first model put forward by Clark to explain the activity of drugs at receptors and quantified the relationship between drug concentration and observed effect.</a:t>
            </a:r>
          </a:p>
        </p:txBody>
      </p:sp>
    </p:spTree>
    <p:extLst>
      <p:ext uri="{BB962C8B-B14F-4D97-AF65-F5344CB8AC3E}">
        <p14:creationId xmlns:p14="http://schemas.microsoft.com/office/powerpoint/2010/main" val="2842379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445" y="381000"/>
            <a:ext cx="8229600" cy="639762"/>
          </a:xfrm>
        </p:spPr>
        <p:txBody>
          <a:bodyPr>
            <a:normAutofit fontScale="90000"/>
          </a:bodyPr>
          <a:lstStyle/>
          <a:p>
            <a:r>
              <a:rPr lang="en-US" dirty="0"/>
              <a:t>Drug-receptor binding</a:t>
            </a:r>
          </a:p>
        </p:txBody>
      </p:sp>
      <p:pic>
        <p:nvPicPr>
          <p:cNvPr id="3074" name="Picture 2"/>
          <p:cNvPicPr>
            <a:picLocks noGrp="1" noChangeAspect="1" noChangeArrowheads="1"/>
          </p:cNvPicPr>
          <p:nvPr>
            <p:ph idx="1"/>
          </p:nvPr>
        </p:nvPicPr>
        <p:blipFill>
          <a:blip r:embed="rId2"/>
          <a:srcRect l="16683" t="14815" r="13559" b="24074"/>
          <a:stretch>
            <a:fillRect/>
          </a:stretch>
        </p:blipFill>
        <p:spPr bwMode="auto">
          <a:xfrm>
            <a:off x="277091" y="1219200"/>
            <a:ext cx="8638309" cy="48768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26067" t="18750" r="26208" b="7875"/>
          <a:stretch>
            <a:fillRect/>
          </a:stretch>
        </p:blipFill>
        <p:spPr bwMode="auto">
          <a:xfrm>
            <a:off x="172654" y="34887"/>
            <a:ext cx="8971346" cy="6562373"/>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l="22474" t="11375" r="20718" b="6250"/>
          <a:stretch>
            <a:fillRect/>
          </a:stretch>
        </p:blipFill>
        <p:spPr bwMode="auto">
          <a:xfrm>
            <a:off x="152400" y="126942"/>
            <a:ext cx="8763000" cy="6502457"/>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19912" t="40625" r="9224" b="29167"/>
          <a:stretch>
            <a:fillRect/>
          </a:stretch>
        </p:blipFill>
        <p:spPr bwMode="auto">
          <a:xfrm>
            <a:off x="76200" y="1447800"/>
            <a:ext cx="8902262" cy="32766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Autofit/>
          </a:bodyPr>
          <a:lstStyle/>
          <a:p>
            <a:r>
              <a:rPr lang="en-US" sz="4000" dirty="0"/>
              <a:t>Two-state receptor theory</a:t>
            </a:r>
          </a:p>
        </p:txBody>
      </p:sp>
      <p:sp>
        <p:nvSpPr>
          <p:cNvPr id="3" name="Content Placeholder 2"/>
          <p:cNvSpPr>
            <a:spLocks noGrp="1"/>
          </p:cNvSpPr>
          <p:nvPr>
            <p:ph idx="1"/>
          </p:nvPr>
        </p:nvSpPr>
        <p:spPr>
          <a:xfrm>
            <a:off x="609600" y="1524000"/>
            <a:ext cx="7924800" cy="4114800"/>
          </a:xfrm>
        </p:spPr>
        <p:txBody>
          <a:bodyPr>
            <a:normAutofit fontScale="25000" lnSpcReduction="20000"/>
          </a:bodyPr>
          <a:lstStyle/>
          <a:p>
            <a:pPr algn="just"/>
            <a:r>
              <a:rPr lang="en-US" sz="11200" dirty="0"/>
              <a:t>The previous theory doesn't distinguish between the occupation and activation of the receptor</a:t>
            </a:r>
          </a:p>
          <a:p>
            <a:pPr algn="just"/>
            <a:r>
              <a:rPr lang="en-US" sz="11200" dirty="0"/>
              <a:t>The two-state model is a simple linear model to describe the interaction between a ligand and its receptor, but also the active receptor (R</a:t>
            </a:r>
            <a:r>
              <a:rPr lang="en-US" sz="11200" baseline="30000" dirty="0"/>
              <a:t>*</a:t>
            </a:r>
            <a:r>
              <a:rPr lang="en-US" sz="11200" dirty="0"/>
              <a:t>).</a:t>
            </a:r>
            <a:r>
              <a:rPr lang="en-US" sz="11200" baseline="30000" dirty="0"/>
              <a:t> </a:t>
            </a:r>
          </a:p>
          <a:p>
            <a:pPr algn="just"/>
            <a:r>
              <a:rPr lang="en-US" sz="11200" dirty="0"/>
              <a:t>The model uses an equilibrium dissociation constant to describe the interaction between ligand and receptor. </a:t>
            </a:r>
          </a:p>
          <a:p>
            <a:pPr algn="just"/>
            <a:r>
              <a:rPr lang="en-US" sz="11200" dirty="0"/>
              <a:t>It proposes that ligand binding results in a change in receptor state from an inactive to an active state based on the receptor's conformation.</a:t>
            </a:r>
          </a:p>
          <a:p>
            <a:endParaRPr lang="en-US" sz="2400" dirty="0"/>
          </a:p>
        </p:txBody>
      </p:sp>
    </p:spTree>
    <p:extLst>
      <p:ext uri="{BB962C8B-B14F-4D97-AF65-F5344CB8AC3E}">
        <p14:creationId xmlns:p14="http://schemas.microsoft.com/office/powerpoint/2010/main" val="2686450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3390" y="1295400"/>
            <a:ext cx="7714810" cy="4640264"/>
          </a:xfrm>
        </p:spPr>
      </p:pic>
    </p:spTree>
    <p:extLst>
      <p:ext uri="{BB962C8B-B14F-4D97-AF65-F5344CB8AC3E}">
        <p14:creationId xmlns:p14="http://schemas.microsoft.com/office/powerpoint/2010/main" val="1423013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90600" y="1295400"/>
            <a:ext cx="7270750" cy="1524000"/>
          </a:xfrm>
          <a:prstGeom prst="rect">
            <a:avLst/>
          </a:prstGeom>
          <a:noFill/>
          <a:ln w="9525">
            <a:noFill/>
            <a:miter lim="800000"/>
            <a:headEnd/>
            <a:tailEnd/>
          </a:ln>
          <a:effectLst/>
        </p:spPr>
      </p:pic>
      <p:sp>
        <p:nvSpPr>
          <p:cNvPr id="6" name="TextBox 5"/>
          <p:cNvSpPr txBox="1"/>
          <p:nvPr/>
        </p:nvSpPr>
        <p:spPr>
          <a:xfrm>
            <a:off x="1295400" y="3276600"/>
            <a:ext cx="4327467" cy="1446550"/>
          </a:xfrm>
          <a:prstGeom prst="rect">
            <a:avLst/>
          </a:prstGeom>
          <a:noFill/>
        </p:spPr>
        <p:txBody>
          <a:bodyPr wrap="none" rtlCol="0">
            <a:spAutoFit/>
          </a:bodyPr>
          <a:lstStyle/>
          <a:p>
            <a:r>
              <a:rPr lang="en-US" sz="2200" dirty="0"/>
              <a:t>Ka: Dissociation equilibrium constant</a:t>
            </a:r>
          </a:p>
          <a:p>
            <a:r>
              <a:rPr lang="en-US" sz="2200" dirty="0"/>
              <a:t>E: equilibrium constant</a:t>
            </a:r>
          </a:p>
          <a:p>
            <a:r>
              <a:rPr lang="en-US" sz="2200" dirty="0"/>
              <a:t>A: agonist</a:t>
            </a:r>
          </a:p>
          <a:p>
            <a:r>
              <a:rPr lang="en-US" sz="2200" dirty="0"/>
              <a:t>R: Receptor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457200"/>
            <a:ext cx="5773739" cy="29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2000" y="3505200"/>
            <a:ext cx="7696200" cy="2677656"/>
          </a:xfrm>
          <a:prstGeom prst="rect">
            <a:avLst/>
          </a:prstGeom>
        </p:spPr>
        <p:txBody>
          <a:bodyPr wrap="square">
            <a:spAutoFit/>
          </a:bodyPr>
          <a:lstStyle/>
          <a:p>
            <a:r>
              <a:rPr lang="en-US" sz="2400" dirty="0"/>
              <a:t>two receptor conformations R and R* controlled by an equilibrium dissociation constant L where</a:t>
            </a:r>
          </a:p>
          <a:p>
            <a:endParaRPr lang="en-US" sz="2400" dirty="0"/>
          </a:p>
          <a:p>
            <a:r>
              <a:rPr lang="en-US" sz="2400" dirty="0"/>
              <a:t>L = [R*]/[R]</a:t>
            </a:r>
          </a:p>
          <a:p>
            <a:r>
              <a:rPr lang="en-US" sz="2400" dirty="0" err="1"/>
              <a:t>Ka</a:t>
            </a:r>
            <a:r>
              <a:rPr lang="en-US" sz="2400" dirty="0"/>
              <a:t> = (k1/k2)</a:t>
            </a:r>
          </a:p>
          <a:p>
            <a:r>
              <a:rPr lang="el-GR" sz="2400" b="1" dirty="0"/>
              <a:t>α</a:t>
            </a:r>
            <a:r>
              <a:rPr lang="en-US" sz="2400" dirty="0"/>
              <a:t> denotes the differential affinity of the agonist for R*</a:t>
            </a:r>
          </a:p>
          <a:p>
            <a:r>
              <a:rPr lang="en-US" sz="2400" dirty="0"/>
              <a:t>This model explain about the agonist and inverse agonist</a:t>
            </a:r>
          </a:p>
        </p:txBody>
      </p:sp>
    </p:spTree>
    <p:extLst>
      <p:ext uri="{BB962C8B-B14F-4D97-AF65-F5344CB8AC3E}">
        <p14:creationId xmlns:p14="http://schemas.microsoft.com/office/powerpoint/2010/main" val="4218736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model</a:t>
            </a:r>
          </a:p>
        </p:txBody>
      </p:sp>
      <p:sp>
        <p:nvSpPr>
          <p:cNvPr id="3" name="Content Placeholder 2"/>
          <p:cNvSpPr>
            <a:spLocks noGrp="1"/>
          </p:cNvSpPr>
          <p:nvPr>
            <p:ph idx="1"/>
          </p:nvPr>
        </p:nvSpPr>
        <p:spPr>
          <a:xfrm>
            <a:off x="685800" y="3048000"/>
            <a:ext cx="7848600" cy="1905000"/>
          </a:xfrm>
        </p:spPr>
        <p:txBody>
          <a:bodyPr>
            <a:normAutofit lnSpcReduction="10000"/>
          </a:bodyPr>
          <a:lstStyle/>
          <a:p>
            <a:pPr marL="0" indent="0">
              <a:buNone/>
            </a:pPr>
            <a:r>
              <a:rPr lang="en-US" dirty="0"/>
              <a:t>The basis of the operational model is the experimental finding that the experimentally obtained relationship between agonist-induced response and agonist concentration resembles a model of enzyme function presented in 1913 by Louis </a:t>
            </a:r>
            <a:r>
              <a:rPr lang="en-US" b="1" dirty="0" err="1"/>
              <a:t>Michaelis</a:t>
            </a:r>
            <a:r>
              <a:rPr lang="en-US" dirty="0"/>
              <a:t> and Maude L. </a:t>
            </a:r>
            <a:r>
              <a:rPr lang="en-US" b="1" dirty="0" err="1"/>
              <a:t>Menten</a:t>
            </a:r>
            <a:r>
              <a:rPr lang="en-US" dirty="0"/>
              <a:t>.</a:t>
            </a:r>
          </a:p>
        </p:txBody>
      </p:sp>
    </p:spTree>
    <p:extLst>
      <p:ext uri="{BB962C8B-B14F-4D97-AF65-F5344CB8AC3E}">
        <p14:creationId xmlns:p14="http://schemas.microsoft.com/office/powerpoint/2010/main" val="1743947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a:t>Operational model</a:t>
            </a:r>
          </a:p>
        </p:txBody>
      </p:sp>
      <p:sp>
        <p:nvSpPr>
          <p:cNvPr id="3" name="Content Placeholder 2"/>
          <p:cNvSpPr>
            <a:spLocks noGrp="1"/>
          </p:cNvSpPr>
          <p:nvPr>
            <p:ph idx="1"/>
          </p:nvPr>
        </p:nvSpPr>
        <p:spPr>
          <a:xfrm>
            <a:off x="457200" y="1066800"/>
            <a:ext cx="8229600" cy="5334000"/>
          </a:xfrm>
        </p:spPr>
        <p:txBody>
          <a:bodyPr>
            <a:normAutofit fontScale="92500"/>
          </a:bodyPr>
          <a:lstStyle/>
          <a:p>
            <a:r>
              <a:rPr lang="en-US" dirty="0"/>
              <a:t>The equation describing drug action through the operational model is:</a:t>
            </a:r>
          </a:p>
          <a:p>
            <a:endParaRPr lang="en-US" dirty="0"/>
          </a:p>
          <a:p>
            <a:endParaRPr lang="en-US" dirty="0"/>
          </a:p>
          <a:p>
            <a:r>
              <a:rPr lang="en-US" sz="2200" dirty="0"/>
              <a:t>E</a:t>
            </a:r>
            <a:r>
              <a:rPr lang="en-US" sz="2200" baseline="-25000" dirty="0"/>
              <a:t>max </a:t>
            </a:r>
            <a:r>
              <a:rPr lang="en-US" sz="2200" dirty="0"/>
              <a:t> is the maximal response that can be obtained from the system</a:t>
            </a:r>
          </a:p>
          <a:p>
            <a:r>
              <a:rPr lang="en-US" sz="2200" dirty="0"/>
              <a:t>K</a:t>
            </a:r>
            <a:r>
              <a:rPr lang="en-US" sz="2200" baseline="-25000" dirty="0"/>
              <a:t>E</a:t>
            </a:r>
            <a:r>
              <a:rPr lang="en-US" sz="2200" dirty="0"/>
              <a:t> the concentration of the AR complex that produces 50% of the maximal response.</a:t>
            </a:r>
          </a:p>
          <a:p>
            <a:r>
              <a:rPr lang="en-US" sz="2200" dirty="0"/>
              <a:t>[R</a:t>
            </a:r>
            <a:r>
              <a:rPr lang="en-US" sz="2200" baseline="-25000" dirty="0"/>
              <a:t>t</a:t>
            </a:r>
            <a:r>
              <a:rPr lang="en-US" sz="2200" dirty="0"/>
              <a:t>] is the receptor density </a:t>
            </a:r>
          </a:p>
          <a:p>
            <a:r>
              <a:rPr lang="en-US" sz="2200" dirty="0"/>
              <a:t>K</a:t>
            </a:r>
            <a:r>
              <a:rPr lang="en-US" sz="2200" baseline="-25000" dirty="0"/>
              <a:t>A</a:t>
            </a:r>
            <a:r>
              <a:rPr lang="en-US" sz="2200" dirty="0"/>
              <a:t> is the equilibrium dissociation constant of the AR complex</a:t>
            </a:r>
          </a:p>
          <a:p>
            <a:r>
              <a:rPr lang="el-GR" sz="2200" dirty="0"/>
              <a:t>τ</a:t>
            </a:r>
            <a:r>
              <a:rPr lang="en-US" sz="2200" dirty="0"/>
              <a:t> is the ratio [R</a:t>
            </a:r>
            <a:r>
              <a:rPr lang="en-US" sz="2200" baseline="-25000" dirty="0"/>
              <a:t>t</a:t>
            </a:r>
            <a:r>
              <a:rPr lang="en-US" sz="2200" dirty="0"/>
              <a:t>] / K</a:t>
            </a:r>
            <a:r>
              <a:rPr lang="en-US" sz="2200" baseline="-25000" dirty="0"/>
              <a:t>E</a:t>
            </a:r>
            <a:endParaRPr lang="en-US" sz="2200" dirty="0"/>
          </a:p>
          <a:p>
            <a:r>
              <a:rPr lang="en-US" sz="2600" dirty="0"/>
              <a:t>Changes in the value of </a:t>
            </a:r>
            <a:r>
              <a:rPr lang="el-GR" sz="2600" dirty="0"/>
              <a:t>τ</a:t>
            </a:r>
            <a:r>
              <a:rPr lang="en-US" sz="2600" dirty="0"/>
              <a:t> lead to changes in the responsiveness of the system to agonist, it controls both the potency of the agonist and the maximal response of the agonist.</a:t>
            </a:r>
          </a:p>
        </p:txBody>
      </p:sp>
      <p:pic>
        <p:nvPicPr>
          <p:cNvPr id="5" name="Picture 2"/>
          <p:cNvPicPr>
            <a:picLocks noChangeAspect="1" noChangeArrowheads="1"/>
          </p:cNvPicPr>
          <p:nvPr/>
        </p:nvPicPr>
        <p:blipFill>
          <a:blip r:embed="rId2"/>
          <a:srcRect l="24597" t="50000" r="51391" b="39583"/>
          <a:stretch>
            <a:fillRect/>
          </a:stretch>
        </p:blipFill>
        <p:spPr bwMode="auto">
          <a:xfrm>
            <a:off x="2438400" y="1504576"/>
            <a:ext cx="4061460" cy="857624"/>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1" y="2490135"/>
            <a:ext cx="7924800" cy="3444997"/>
          </a:xfrm>
        </p:spPr>
        <p:txBody>
          <a:bodyPr>
            <a:normAutofit/>
          </a:bodyPr>
          <a:lstStyle/>
          <a:p>
            <a:r>
              <a:rPr lang="en-US" sz="2600" dirty="0"/>
              <a:t>An important and versatile parameter in the operational equation is </a:t>
            </a:r>
            <a:r>
              <a:rPr lang="el-GR" sz="2600" b="1" dirty="0"/>
              <a:t>τ</a:t>
            </a:r>
            <a:r>
              <a:rPr lang="en-US" sz="2600" dirty="0"/>
              <a:t>; </a:t>
            </a:r>
          </a:p>
          <a:p>
            <a:r>
              <a:rPr lang="en-US" sz="2600" dirty="0"/>
              <a:t>This constant incorporates the intrinsic efficacy of the agonist: describing the efficiency of the tissue as it converts agonist-derived stimulus into tissue response</a:t>
            </a:r>
          </a:p>
        </p:txBody>
      </p:sp>
    </p:spTree>
    <p:extLst>
      <p:ext uri="{BB962C8B-B14F-4D97-AF65-F5344CB8AC3E}">
        <p14:creationId xmlns:p14="http://schemas.microsoft.com/office/powerpoint/2010/main" val="3877560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Ternary complex model</a:t>
            </a:r>
          </a:p>
        </p:txBody>
      </p:sp>
      <p:sp>
        <p:nvSpPr>
          <p:cNvPr id="3" name="Content Placeholder 2"/>
          <p:cNvSpPr>
            <a:spLocks noGrp="1"/>
          </p:cNvSpPr>
          <p:nvPr>
            <p:ph idx="1"/>
          </p:nvPr>
        </p:nvSpPr>
        <p:spPr>
          <a:xfrm>
            <a:off x="685800" y="2490135"/>
            <a:ext cx="7848600" cy="3444997"/>
          </a:xfrm>
        </p:spPr>
        <p:txBody>
          <a:bodyPr>
            <a:normAutofit fontScale="92500" lnSpcReduction="10000"/>
          </a:bodyPr>
          <a:lstStyle/>
          <a:p>
            <a:pPr algn="just"/>
            <a:r>
              <a:rPr lang="en-US" dirty="0"/>
              <a:t>The ternary complex model was used to describe </a:t>
            </a:r>
            <a:r>
              <a:rPr lang="en-US" dirty="0" err="1"/>
              <a:t>ligand</a:t>
            </a:r>
            <a:r>
              <a:rPr lang="en-US" dirty="0"/>
              <a:t>, receptor, and G-protein interactions. </a:t>
            </a:r>
          </a:p>
          <a:p>
            <a:pPr algn="just"/>
            <a:r>
              <a:rPr lang="en-US" dirty="0"/>
              <a:t>This model describes a receptor that when activated by an agonist moves laterally in the cell membrane to physically couple to </a:t>
            </a:r>
            <a:r>
              <a:rPr lang="en-US" dirty="0" err="1"/>
              <a:t>trimeric</a:t>
            </a:r>
            <a:r>
              <a:rPr lang="en-US" dirty="0"/>
              <a:t> G protein</a:t>
            </a:r>
          </a:p>
          <a:p>
            <a:pPr algn="just"/>
            <a:r>
              <a:rPr lang="en-US" dirty="0"/>
              <a:t>It uses equilibrium dissociation constants for the interactions between the receptor and each </a:t>
            </a:r>
            <a:r>
              <a:rPr lang="en-US" dirty="0" err="1"/>
              <a:t>ligand</a:t>
            </a:r>
            <a:r>
              <a:rPr lang="en-US" dirty="0"/>
              <a:t> (K</a:t>
            </a:r>
            <a:r>
              <a:rPr lang="en-US" baseline="-25000" dirty="0"/>
              <a:t>a</a:t>
            </a:r>
            <a:r>
              <a:rPr lang="en-US" dirty="0"/>
              <a:t> for </a:t>
            </a:r>
            <a:r>
              <a:rPr lang="en-US" dirty="0" err="1"/>
              <a:t>ligand</a:t>
            </a:r>
            <a:r>
              <a:rPr lang="en-US" dirty="0"/>
              <a:t> A; K</a:t>
            </a:r>
            <a:r>
              <a:rPr lang="en-US" baseline="-25000" dirty="0"/>
              <a:t>b</a:t>
            </a:r>
            <a:r>
              <a:rPr lang="en-US" dirty="0"/>
              <a:t> for </a:t>
            </a:r>
            <a:r>
              <a:rPr lang="en-US" dirty="0" err="1"/>
              <a:t>ligand</a:t>
            </a:r>
            <a:r>
              <a:rPr lang="en-US" dirty="0"/>
              <a:t> B), as well as a </a:t>
            </a:r>
            <a:r>
              <a:rPr lang="en-US" dirty="0" err="1"/>
              <a:t>cooperativity</a:t>
            </a:r>
            <a:r>
              <a:rPr lang="en-US" dirty="0"/>
              <a:t> factor (α) that denotes the mutual effect of the two </a:t>
            </a:r>
            <a:r>
              <a:rPr lang="en-US" dirty="0" err="1"/>
              <a:t>ligands</a:t>
            </a:r>
            <a:r>
              <a:rPr lang="en-US" dirty="0"/>
              <a:t> on each other’s affinity for the receptor.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2530207" y="2514600"/>
            <a:ext cx="3662363" cy="2052951"/>
          </a:xfrm>
          <a:prstGeom prst="rect">
            <a:avLst/>
          </a:prstGeom>
          <a:noFill/>
          <a:ln w="9525">
            <a:noFill/>
            <a:miter lim="800000"/>
            <a:headEnd/>
            <a:tailEnd/>
          </a:ln>
          <a:effectLst/>
        </p:spPr>
      </p:pic>
      <p:sp>
        <p:nvSpPr>
          <p:cNvPr id="5" name="TextBox 4"/>
          <p:cNvSpPr txBox="1"/>
          <p:nvPr/>
        </p:nvSpPr>
        <p:spPr>
          <a:xfrm>
            <a:off x="2362200" y="5029200"/>
            <a:ext cx="2873415" cy="769441"/>
          </a:xfrm>
          <a:prstGeom prst="rect">
            <a:avLst/>
          </a:prstGeom>
          <a:noFill/>
        </p:spPr>
        <p:txBody>
          <a:bodyPr wrap="none" rtlCol="0">
            <a:spAutoFit/>
          </a:bodyPr>
          <a:lstStyle/>
          <a:p>
            <a:r>
              <a:rPr lang="en-US" sz="2200" dirty="0"/>
              <a:t>G-protein</a:t>
            </a:r>
          </a:p>
          <a:p>
            <a:r>
              <a:rPr lang="en-US" sz="2200" dirty="0"/>
              <a:t>ARG*: Ternary complex</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7772400" cy="4800599"/>
          </a:xfrm>
        </p:spPr>
        <p:txBody>
          <a:bodyPr>
            <a:normAutofit/>
          </a:bodyPr>
          <a:lstStyle/>
          <a:p>
            <a:r>
              <a:rPr lang="en-US" sz="2600" dirty="0"/>
              <a:t>Here, the agonist–receptor complex (AR) combines with a G-protein (G) to form a ternary complex</a:t>
            </a:r>
          </a:p>
          <a:p>
            <a:r>
              <a:rPr lang="en-US" sz="2600" dirty="0"/>
              <a:t>(ARG*), which can initiate further cellular events, such as the activation of </a:t>
            </a:r>
            <a:r>
              <a:rPr lang="en-US" sz="2600" dirty="0" err="1"/>
              <a:t>adenylate</a:t>
            </a:r>
            <a:r>
              <a:rPr lang="en-US" sz="2600" dirty="0"/>
              <a:t> </a:t>
            </a:r>
            <a:r>
              <a:rPr lang="en-US" sz="2600" dirty="0" err="1"/>
              <a:t>cyclase</a:t>
            </a:r>
            <a:r>
              <a:rPr lang="en-US" sz="2600" dirty="0"/>
              <a:t>.</a:t>
            </a:r>
          </a:p>
          <a:p>
            <a:r>
              <a:rPr lang="en-US" sz="2600" dirty="0"/>
              <a:t>However, this simple scheme (the ternary complex model) was not in keeping with what was already known about the importance of </a:t>
            </a:r>
            <a:r>
              <a:rPr lang="en-US" sz="2600" dirty="0" err="1"/>
              <a:t>isomerization</a:t>
            </a:r>
            <a:r>
              <a:rPr lang="en-US" sz="2600" dirty="0"/>
              <a:t> in receptor activation </a:t>
            </a:r>
          </a:p>
          <a:p>
            <a:r>
              <a:rPr lang="en-US" sz="2600" dirty="0"/>
              <a:t>it also failed to account for findings that were soon to come from studies of mutated receptors.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3014663" y="2652713"/>
            <a:ext cx="3114675" cy="155257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848600" cy="3581400"/>
          </a:xfrm>
        </p:spPr>
        <p:txBody>
          <a:bodyPr>
            <a:noAutofit/>
          </a:bodyPr>
          <a:lstStyle/>
          <a:p>
            <a:r>
              <a:rPr lang="en-US" sz="2600" dirty="0"/>
              <a:t>Here, combination of the activated receptor (AR*) with the G-protein causes the latter to enter an active state (G*) which can initiate a tissue response through, for example, </a:t>
            </a:r>
            <a:r>
              <a:rPr lang="en-US" sz="2600" dirty="0" err="1"/>
              <a:t>adenylate</a:t>
            </a:r>
            <a:r>
              <a:rPr lang="en-US" sz="2600" dirty="0"/>
              <a:t> </a:t>
            </a:r>
            <a:r>
              <a:rPr lang="en-US" sz="2600" dirty="0" err="1"/>
              <a:t>cyclase</a:t>
            </a:r>
            <a:r>
              <a:rPr lang="en-US" sz="2600" dirty="0"/>
              <a:t>, </a:t>
            </a:r>
            <a:r>
              <a:rPr lang="en-US" sz="2600" dirty="0" err="1"/>
              <a:t>phospholipase</a:t>
            </a:r>
            <a:r>
              <a:rPr lang="en-US" sz="2600" dirty="0"/>
              <a:t> C, or the opening or closing of ion channels. </a:t>
            </a:r>
          </a:p>
          <a:p>
            <a:r>
              <a:rPr lang="en-US" sz="2600" dirty="0"/>
              <a:t>In this scheme, what will determine whether a particular agonist can produce a full or only a limited response? </a:t>
            </a:r>
          </a:p>
          <a:p>
            <a:r>
              <a:rPr lang="en-US" sz="2600" dirty="0"/>
              <a:t>Suppose that a high concentration of the agonist is applied, so that all the receptors are occupied. They will then be distributed among the AR, AR*, and AR*G* conditions, of which </a:t>
            </a:r>
            <a:r>
              <a:rPr lang="en-US" sz="2600" b="1" dirty="0"/>
              <a:t>AR*G* alone leads to a response</a:t>
            </a:r>
            <a:r>
              <a:rPr lang="en-US" sz="2600"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277" y="914400"/>
            <a:ext cx="8229600" cy="792162"/>
          </a:xfrm>
        </p:spPr>
        <p:txBody>
          <a:bodyPr/>
          <a:lstStyle/>
          <a:p>
            <a:r>
              <a:rPr lang="en-US" dirty="0"/>
              <a:t>Introduction</a:t>
            </a:r>
          </a:p>
        </p:txBody>
      </p:sp>
      <p:sp>
        <p:nvSpPr>
          <p:cNvPr id="3" name="Content Placeholder 2"/>
          <p:cNvSpPr>
            <a:spLocks noGrp="1"/>
          </p:cNvSpPr>
          <p:nvPr>
            <p:ph idx="1"/>
          </p:nvPr>
        </p:nvSpPr>
        <p:spPr>
          <a:xfrm>
            <a:off x="420477" y="2286000"/>
            <a:ext cx="8077200" cy="4038600"/>
          </a:xfrm>
        </p:spPr>
        <p:txBody>
          <a:bodyPr>
            <a:normAutofit/>
          </a:bodyPr>
          <a:lstStyle/>
          <a:p>
            <a:pPr algn="just"/>
            <a:r>
              <a:rPr lang="en-US" sz="2800" dirty="0"/>
              <a:t>Most drugs exert their effects by interacting with receptors that is, specialized target macromolecules present on the cell surface or intracellularly. </a:t>
            </a:r>
          </a:p>
          <a:p>
            <a:pPr marL="0" indent="0" algn="just">
              <a:buNone/>
            </a:pPr>
            <a:endParaRPr lang="en-US" sz="2800" dirty="0"/>
          </a:p>
          <a:p>
            <a:pPr algn="just"/>
            <a:r>
              <a:rPr lang="en-US" sz="2800" dirty="0"/>
              <a:t>A general property of all receptors is the ability to interact with their endogenous ligands (hormones and neurotransmitters) to alter cellular responsiveness without changing the chemical nature of the ligand.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676400" y="381000"/>
            <a:ext cx="5000625" cy="3067050"/>
          </a:xfrm>
          <a:prstGeom prst="rect">
            <a:avLst/>
          </a:prstGeom>
          <a:noFill/>
          <a:ln w="9525">
            <a:noFill/>
            <a:miter lim="800000"/>
            <a:headEnd/>
            <a:tailEnd/>
          </a:ln>
          <a:effectLst/>
        </p:spPr>
      </p:pic>
      <p:sp>
        <p:nvSpPr>
          <p:cNvPr id="5" name="Rectangle 4"/>
          <p:cNvSpPr/>
          <p:nvPr/>
        </p:nvSpPr>
        <p:spPr>
          <a:xfrm>
            <a:off x="762000" y="3810000"/>
            <a:ext cx="7620000" cy="2123658"/>
          </a:xfrm>
          <a:prstGeom prst="rect">
            <a:avLst/>
          </a:prstGeom>
        </p:spPr>
        <p:txBody>
          <a:bodyPr wrap="square">
            <a:spAutoFit/>
          </a:bodyPr>
          <a:lstStyle/>
          <a:p>
            <a:r>
              <a:rPr lang="en-US" sz="2200" b="1" dirty="0"/>
              <a:t>FIGURE : An elaboration of the model reproduced as the front face of  </a:t>
            </a:r>
            <a:r>
              <a:rPr lang="en-US" sz="2200" dirty="0"/>
              <a:t>the cube. </a:t>
            </a:r>
          </a:p>
          <a:p>
            <a:r>
              <a:rPr lang="en-US" sz="2200" dirty="0"/>
              <a:t>Each of its four elements (R, R*, LR, and LR*) can combine with a G-protein to form RG, R*G, LRG, and LR*G, respectively. Of these, only R*G and LR*G lead to a tissue response. The top face of the cube shows </a:t>
            </a:r>
            <a:r>
              <a:rPr lang="en-US" sz="2200" dirty="0" err="1"/>
              <a:t>ligand</a:t>
            </a:r>
            <a:r>
              <a:rPr lang="en-US" sz="2200" dirty="0"/>
              <a:t>-bound states of the receptor.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066800"/>
            <a:ext cx="8001000" cy="4208859"/>
          </a:xfrm>
          <a:prstGeom prst="rect">
            <a:avLst/>
          </a:prstGeom>
        </p:spPr>
        <p:txBody>
          <a:bodyPr wrap="square">
            <a:spAutoFit/>
          </a:bodyPr>
          <a:lstStyle/>
          <a:p>
            <a:r>
              <a:rPr lang="en-US" sz="2600" dirty="0"/>
              <a:t>Suppose that L combines only with the inactive, R, form. Then the presence of L, by promoting the formation of LR at the expense of the other species, will reduce the proportion of receptors in the active, R*, state. L is said to be an </a:t>
            </a:r>
            <a:r>
              <a:rPr lang="en-US" sz="2600" i="1" dirty="0"/>
              <a:t>inverse agonist or negative antagonist and to possess negative efficacy. </a:t>
            </a:r>
          </a:p>
          <a:p>
            <a:endParaRPr lang="en-US" sz="2600" i="1" dirty="0"/>
          </a:p>
          <a:p>
            <a:endParaRPr lang="en-US" sz="2600" i="1" dirty="0"/>
          </a:p>
          <a:p>
            <a:r>
              <a:rPr lang="en-US" sz="2600" i="1" dirty="0"/>
              <a:t>If, in contrast, L combines with the R* form alone, it will act as a conventional or positive </a:t>
            </a:r>
            <a:r>
              <a:rPr lang="en-US" sz="2600" dirty="0"/>
              <a:t>agonist of very high intrinsic efficacy.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0" y="5029200"/>
            <a:ext cx="3429000" cy="1015663"/>
          </a:xfrm>
          <a:prstGeom prst="rect">
            <a:avLst/>
          </a:prstGeom>
          <a:noFill/>
        </p:spPr>
        <p:txBody>
          <a:bodyPr wrap="square" rtlCol="0">
            <a:spAutoFit/>
          </a:bodyPr>
          <a:lstStyle/>
          <a:p>
            <a:r>
              <a:rPr lang="en-US" sz="6000" dirty="0"/>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43000"/>
            <a:ext cx="8229600" cy="838200"/>
          </a:xfrm>
        </p:spPr>
        <p:txBody>
          <a:bodyPr>
            <a:normAutofit/>
          </a:bodyPr>
          <a:lstStyle/>
          <a:p>
            <a:r>
              <a:rPr lang="en-US" dirty="0"/>
              <a:t>Intro…..</a:t>
            </a:r>
          </a:p>
        </p:txBody>
      </p:sp>
      <p:sp>
        <p:nvSpPr>
          <p:cNvPr id="3" name="Content Placeholder 2"/>
          <p:cNvSpPr>
            <a:spLocks noGrp="1"/>
          </p:cNvSpPr>
          <p:nvPr>
            <p:ph idx="1"/>
          </p:nvPr>
        </p:nvSpPr>
        <p:spPr>
          <a:xfrm>
            <a:off x="533859" y="2514600"/>
            <a:ext cx="8153400" cy="3352800"/>
          </a:xfrm>
        </p:spPr>
        <p:txBody>
          <a:bodyPr>
            <a:normAutofit/>
          </a:bodyPr>
          <a:lstStyle/>
          <a:p>
            <a:pPr algn="just"/>
            <a:r>
              <a:rPr lang="en-US" sz="2800" dirty="0"/>
              <a:t>In each case, the formation of the drug–receptor complex leads to a biologic response.</a:t>
            </a:r>
          </a:p>
          <a:p>
            <a:pPr algn="just"/>
            <a:r>
              <a:rPr lang="en-US" sz="3000" dirty="0"/>
              <a:t>Cells may have tens of thousands of receptors for certain ligands (drugs).</a:t>
            </a:r>
          </a:p>
          <a:p>
            <a:pPr algn="just"/>
            <a:r>
              <a:rPr lang="en-US" sz="3000" dirty="0"/>
              <a:t>Cells may also have different types of receptors, each of which is specific for a particular </a:t>
            </a:r>
            <a:r>
              <a:rPr lang="en-US" sz="3000" dirty="0" err="1"/>
              <a:t>ligand</a:t>
            </a:r>
            <a:r>
              <a:rPr lang="en-US" sz="3000" dirty="0"/>
              <a:t>.</a:t>
            </a:r>
          </a:p>
          <a:p>
            <a:pPr algn="just"/>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7770" t="2292" r="1679"/>
          <a:stretch/>
        </p:blipFill>
        <p:spPr>
          <a:xfrm>
            <a:off x="0" y="37518"/>
            <a:ext cx="9144000" cy="682048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receptors</a:t>
            </a:r>
          </a:p>
        </p:txBody>
      </p:sp>
      <p:sp>
        <p:nvSpPr>
          <p:cNvPr id="3" name="Content Placeholder 2"/>
          <p:cNvSpPr>
            <a:spLocks noGrp="1"/>
          </p:cNvSpPr>
          <p:nvPr>
            <p:ph idx="1"/>
          </p:nvPr>
        </p:nvSpPr>
        <p:spPr>
          <a:xfrm>
            <a:off x="651933" y="2514600"/>
            <a:ext cx="7848600" cy="2971800"/>
          </a:xfrm>
        </p:spPr>
        <p:txBody>
          <a:bodyPr>
            <a:normAutofit/>
          </a:bodyPr>
          <a:lstStyle/>
          <a:p>
            <a:pPr algn="just"/>
            <a:r>
              <a:rPr lang="en-US" sz="2800" dirty="0"/>
              <a:t>It determines selective therapeutic and toxic effects of the drug. </a:t>
            </a:r>
          </a:p>
          <a:p>
            <a:pPr algn="just"/>
            <a:r>
              <a:rPr lang="en-US" sz="2800" dirty="0"/>
              <a:t>Receptors largely determine the quantitative relation between dose of a drug and its effect.</a:t>
            </a:r>
          </a:p>
          <a:p>
            <a:pPr algn="just"/>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5024238" cy="1143000"/>
          </a:xfrm>
        </p:spPr>
        <p:txBody>
          <a:bodyPr>
            <a:normAutofit fontScale="90000"/>
          </a:bodyPr>
          <a:lstStyle/>
          <a:p>
            <a:r>
              <a:rPr lang="en-GB" dirty="0"/>
              <a:t>Drug-receptor interaction</a:t>
            </a:r>
            <a:endParaRPr lang="en-MY" dirty="0"/>
          </a:p>
        </p:txBody>
      </p:sp>
      <p:sp>
        <p:nvSpPr>
          <p:cNvPr id="3" name="Content Placeholder 2"/>
          <p:cNvSpPr>
            <a:spLocks noGrp="1"/>
          </p:cNvSpPr>
          <p:nvPr>
            <p:ph idx="1"/>
          </p:nvPr>
        </p:nvSpPr>
        <p:spPr>
          <a:xfrm>
            <a:off x="533400" y="1407405"/>
            <a:ext cx="8001000" cy="4572000"/>
          </a:xfrm>
        </p:spPr>
        <p:txBody>
          <a:bodyPr/>
          <a:lstStyle/>
          <a:p>
            <a:pPr marL="0" indent="0">
              <a:buNone/>
            </a:pPr>
            <a:r>
              <a:rPr lang="en-GB" dirty="0"/>
              <a:t>The two properties of a drug that determine the nature of its interaction with the receptor are it’s:</a:t>
            </a:r>
          </a:p>
          <a:p>
            <a:pPr lvl="1"/>
            <a:endParaRPr lang="en-GB" b="1" dirty="0">
              <a:solidFill>
                <a:schemeClr val="tx1"/>
              </a:solidFill>
            </a:endParaRPr>
          </a:p>
          <a:p>
            <a:r>
              <a:rPr lang="en-US" b="1" dirty="0"/>
              <a:t>Affinity: </a:t>
            </a:r>
            <a:r>
              <a:rPr lang="en-US" dirty="0"/>
              <a:t>The ability of the drug to get bound to the receptor is known as affinity.</a:t>
            </a:r>
          </a:p>
          <a:p>
            <a:endParaRPr lang="en-US" dirty="0"/>
          </a:p>
          <a:p>
            <a:r>
              <a:rPr lang="en-US" b="1" dirty="0"/>
              <a:t>Intrinsic activity/ Efficacy: </a:t>
            </a:r>
            <a:r>
              <a:rPr lang="en-US" dirty="0"/>
              <a:t>The ability of the drug to produce a pharmacological action after combining with the receptor is known as intrinsic activity of the drug.</a:t>
            </a:r>
            <a:endParaRPr lang="en-MY" dirty="0"/>
          </a:p>
        </p:txBody>
      </p:sp>
    </p:spTree>
    <p:extLst>
      <p:ext uri="{BB962C8B-B14F-4D97-AF65-F5344CB8AC3E}">
        <p14:creationId xmlns:p14="http://schemas.microsoft.com/office/powerpoint/2010/main" val="2447497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761063"/>
          </a:xfrm>
        </p:spPr>
        <p:txBody>
          <a:bodyPr>
            <a:normAutofit/>
          </a:bodyPr>
          <a:lstStyle/>
          <a:p>
            <a:r>
              <a:rPr lang="en-US" sz="4000" dirty="0"/>
              <a:t>Efficacy [intrinsic activity]</a:t>
            </a:r>
          </a:p>
        </p:txBody>
      </p:sp>
      <p:sp>
        <p:nvSpPr>
          <p:cNvPr id="3" name="Content Placeholder 2"/>
          <p:cNvSpPr>
            <a:spLocks noGrp="1"/>
          </p:cNvSpPr>
          <p:nvPr>
            <p:ph idx="1"/>
          </p:nvPr>
        </p:nvSpPr>
        <p:spPr>
          <a:xfrm>
            <a:off x="690033" y="2514600"/>
            <a:ext cx="7772400" cy="2819400"/>
          </a:xfrm>
        </p:spPr>
        <p:txBody>
          <a:bodyPr>
            <a:normAutofit/>
          </a:bodyPr>
          <a:lstStyle/>
          <a:p>
            <a:pPr algn="just"/>
            <a:r>
              <a:rPr lang="en-US" sz="2800" dirty="0"/>
              <a:t>This is the ability of a drug to illicit a physiologic response when it interacts with a receptor. </a:t>
            </a:r>
          </a:p>
          <a:p>
            <a:pPr algn="just"/>
            <a:r>
              <a:rPr lang="en-US" sz="2800" dirty="0"/>
              <a:t>Efficacy is dependent on the number of drug–receptor complexes formed and the efficiency of the coupling of receptor activation to cellular responses.</a:t>
            </a:r>
          </a:p>
        </p:txBody>
      </p:sp>
    </p:spTree>
    <p:extLst>
      <p:ext uri="{BB962C8B-B14F-4D97-AF65-F5344CB8AC3E}">
        <p14:creationId xmlns:p14="http://schemas.microsoft.com/office/powerpoint/2010/main" val="21006367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1163</TotalTime>
  <Words>1798</Words>
  <Application>Microsoft Office PowerPoint</Application>
  <PresentationFormat>On-screen Show (4:3)</PresentationFormat>
  <Paragraphs>148</Paragraphs>
  <Slides>42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Garamond</vt:lpstr>
      <vt:lpstr>Organic</vt:lpstr>
      <vt:lpstr>Functional Basis of Molecular Diseases</vt:lpstr>
      <vt:lpstr>Learning outcomes</vt:lpstr>
      <vt:lpstr>PowerPoint Presentation</vt:lpstr>
      <vt:lpstr>Introduction</vt:lpstr>
      <vt:lpstr>Intro…..</vt:lpstr>
      <vt:lpstr>PowerPoint Presentation</vt:lpstr>
      <vt:lpstr>Importance of receptors</vt:lpstr>
      <vt:lpstr>Drug-receptor interaction</vt:lpstr>
      <vt:lpstr>Efficacy [intrinsic activity]</vt:lpstr>
      <vt:lpstr>Efficacy [intrinsic activity] contd..</vt:lpstr>
      <vt:lpstr>Agonist</vt:lpstr>
      <vt:lpstr>Antagonist</vt:lpstr>
      <vt:lpstr>Partial agonist</vt:lpstr>
      <vt:lpstr>PowerPoint Presentation</vt:lpstr>
      <vt:lpstr>Regulation of receptors</vt:lpstr>
      <vt:lpstr>Dose response relationship</vt:lpstr>
      <vt:lpstr>Quantal Dose-Response</vt:lpstr>
      <vt:lpstr>Graded dose-response relations</vt:lpstr>
      <vt:lpstr>Graded response</vt:lpstr>
      <vt:lpstr>Potency</vt:lpstr>
      <vt:lpstr>PowerPoint Presentation</vt:lpstr>
      <vt:lpstr>PowerPoint Presentation</vt:lpstr>
      <vt:lpstr>Agonists</vt:lpstr>
      <vt:lpstr>Receptor theory</vt:lpstr>
      <vt:lpstr>Drug-receptor binding</vt:lpstr>
      <vt:lpstr>PowerPoint Presentation</vt:lpstr>
      <vt:lpstr>PowerPoint Presentation</vt:lpstr>
      <vt:lpstr>PowerPoint Presentation</vt:lpstr>
      <vt:lpstr>Two-state receptor theory</vt:lpstr>
      <vt:lpstr>PowerPoint Presentation</vt:lpstr>
      <vt:lpstr>PowerPoint Presentation</vt:lpstr>
      <vt:lpstr>Operational model</vt:lpstr>
      <vt:lpstr>Operational model</vt:lpstr>
      <vt:lpstr>PowerPoint Presentation</vt:lpstr>
      <vt:lpstr>Ternary complex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Basis of Molecular Diseases</dc:title>
  <dc:creator>Mayuren</dc:creator>
  <cp:lastModifiedBy>Mayuren Candasamy</cp:lastModifiedBy>
  <cp:revision>115</cp:revision>
  <dcterms:created xsi:type="dcterms:W3CDTF">2006-08-16T00:00:00Z</dcterms:created>
  <dcterms:modified xsi:type="dcterms:W3CDTF">2022-05-26T03:20:01Z</dcterms:modified>
</cp:coreProperties>
</file>