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21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a:t>
            </a:r>
            <a:r>
              <a:rPr lang="en-US" dirty="0" smtClean="0"/>
              <a:t>Molecular </a:t>
            </a:r>
            <a:r>
              <a:rPr lang="en-US" dirty="0"/>
              <a:t>B</a:t>
            </a:r>
            <a:r>
              <a:rPr lang="en-US" dirty="0" smtClean="0"/>
              <a:t>asis </a:t>
            </a:r>
            <a:r>
              <a:rPr lang="en-US" dirty="0" smtClean="0"/>
              <a:t>of </a:t>
            </a:r>
            <a:r>
              <a:rPr lang="en-US" dirty="0" smtClean="0"/>
              <a:t>Disease </a:t>
            </a:r>
            <a:r>
              <a:rPr lang="en-US" dirty="0" smtClean="0"/>
              <a:t>I</a:t>
            </a:r>
            <a:endParaRPr lang="en-US" dirty="0"/>
          </a:p>
        </p:txBody>
      </p:sp>
      <p:sp>
        <p:nvSpPr>
          <p:cNvPr id="3" name="Subtitle 2"/>
          <p:cNvSpPr>
            <a:spLocks noGrp="1"/>
          </p:cNvSpPr>
          <p:nvPr>
            <p:ph type="subTitle" idx="1"/>
          </p:nvPr>
        </p:nvSpPr>
        <p:spPr>
          <a:xfrm>
            <a:off x="1371600" y="4267200"/>
            <a:ext cx="6400800" cy="1371600"/>
          </a:xfrm>
        </p:spPr>
        <p:txBody>
          <a:bodyPr>
            <a:normAutofit lnSpcReduction="10000"/>
          </a:bodyPr>
          <a:lstStyle/>
          <a:p>
            <a:r>
              <a:rPr lang="en-US" sz="2000" dirty="0" err="1" smtClean="0"/>
              <a:t>Dr.Mayuren</a:t>
            </a:r>
            <a:r>
              <a:rPr lang="en-US" sz="2000" dirty="0" smtClean="0"/>
              <a:t> Candasamy</a:t>
            </a:r>
          </a:p>
          <a:p>
            <a:r>
              <a:rPr lang="en-US" sz="2000" dirty="0" smtClean="0"/>
              <a:t>Dept. of Life Sciences</a:t>
            </a:r>
          </a:p>
          <a:p>
            <a:r>
              <a:rPr lang="en-US" sz="2000" dirty="0" smtClean="0"/>
              <a:t>Contact: 0166227648</a:t>
            </a:r>
          </a:p>
          <a:p>
            <a:r>
              <a:rPr lang="en-US" sz="2000" dirty="0" smtClean="0"/>
              <a:t>Email: MayurenCandasamy@imu.edu.my</a:t>
            </a:r>
            <a:endParaRPr lang="en-US" sz="2000" dirty="0"/>
          </a:p>
        </p:txBody>
      </p:sp>
    </p:spTree>
    <p:extLst>
      <p:ext uri="{BB962C8B-B14F-4D97-AF65-F5344CB8AC3E}">
        <p14:creationId xmlns:p14="http://schemas.microsoft.com/office/powerpoint/2010/main" val="2513249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lstStyle/>
          <a:p>
            <a:r>
              <a:rPr lang="en-US" dirty="0" smtClean="0"/>
              <a:t>Ion Channels</a:t>
            </a:r>
            <a:endParaRPr lang="en-US" dirty="0"/>
          </a:p>
        </p:txBody>
      </p:sp>
      <p:sp>
        <p:nvSpPr>
          <p:cNvPr id="3" name="Content Placeholder 2"/>
          <p:cNvSpPr>
            <a:spLocks noGrp="1"/>
          </p:cNvSpPr>
          <p:nvPr>
            <p:ph idx="1"/>
          </p:nvPr>
        </p:nvSpPr>
        <p:spPr>
          <a:xfrm>
            <a:off x="228600" y="990600"/>
            <a:ext cx="8686800" cy="5181600"/>
          </a:xfrm>
        </p:spPr>
        <p:txBody>
          <a:bodyPr>
            <a:normAutofit/>
          </a:bodyPr>
          <a:lstStyle/>
          <a:p>
            <a:pPr algn="just"/>
            <a:r>
              <a:rPr lang="en-US" sz="2800" dirty="0" smtClean="0"/>
              <a:t>Pore-forming </a:t>
            </a:r>
            <a:r>
              <a:rPr lang="en-US" sz="2800" dirty="0"/>
              <a:t>membrane proteins whose functions include establishing a resting membrane potential, shaping action potentials and other electrical signals by gating the flow of ions across the cell membrane, controlling the flow of ions across secretory and epithelial cells, and regulating cell volume. </a:t>
            </a:r>
            <a:endParaRPr lang="en-US" sz="2800" dirty="0" smtClean="0"/>
          </a:p>
          <a:p>
            <a:pPr algn="just"/>
            <a:r>
              <a:rPr lang="en-US" sz="2800" dirty="0" smtClean="0"/>
              <a:t>Ion </a:t>
            </a:r>
            <a:r>
              <a:rPr lang="en-US" sz="2800" dirty="0"/>
              <a:t>channels are present in the membranes of all cells. Ion channels are considered to be one of the two traditional classes of ionophoric proteins, with the other class known as ion transporters</a:t>
            </a:r>
          </a:p>
        </p:txBody>
      </p:sp>
    </p:spTree>
    <p:extLst>
      <p:ext uri="{BB962C8B-B14F-4D97-AF65-F5344CB8AC3E}">
        <p14:creationId xmlns:p14="http://schemas.microsoft.com/office/powerpoint/2010/main" val="478194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MayurenCandasamy\My Documents\Lectures\Molecular Medicine\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598" y="1600201"/>
            <a:ext cx="6441351" cy="373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7822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Second messengers</a:t>
            </a:r>
            <a:endParaRPr lang="en-US" dirty="0"/>
          </a:p>
        </p:txBody>
      </p:sp>
      <p:sp>
        <p:nvSpPr>
          <p:cNvPr id="3" name="Content Placeholder 2"/>
          <p:cNvSpPr>
            <a:spLocks noGrp="1"/>
          </p:cNvSpPr>
          <p:nvPr>
            <p:ph idx="1"/>
          </p:nvPr>
        </p:nvSpPr>
        <p:spPr>
          <a:xfrm>
            <a:off x="152400" y="1143000"/>
            <a:ext cx="8839200" cy="5410200"/>
          </a:xfrm>
        </p:spPr>
        <p:txBody>
          <a:bodyPr>
            <a:normAutofit fontScale="85000" lnSpcReduction="20000"/>
          </a:bodyPr>
          <a:lstStyle/>
          <a:p>
            <a:pPr algn="just"/>
            <a:r>
              <a:rPr lang="en-US" dirty="0" smtClean="0"/>
              <a:t>They are </a:t>
            </a:r>
            <a:r>
              <a:rPr lang="en-US" dirty="0"/>
              <a:t>molecules that relay signals from receptors on the cell surface to target molecules inside the cell, in the cytoplasm or </a:t>
            </a:r>
            <a:r>
              <a:rPr lang="en-US" dirty="0" smtClean="0"/>
              <a:t>nucleus.</a:t>
            </a:r>
          </a:p>
          <a:p>
            <a:pPr algn="just"/>
            <a:r>
              <a:rPr lang="en-US" dirty="0"/>
              <a:t>There are three basic types of secondary messenger molecules:</a:t>
            </a:r>
          </a:p>
          <a:p>
            <a:pPr lvl="1" algn="just"/>
            <a:r>
              <a:rPr lang="en-US" b="1" dirty="0"/>
              <a:t>Hydrophobic molecules</a:t>
            </a:r>
            <a:r>
              <a:rPr lang="en-US" dirty="0"/>
              <a:t>: water-insoluble molecules, like diacylglycerol, and phosphatidylinositols, which are membrane-associated and diffuse from the plasma membrane into the intermembrane space where they can reach and regulate membrane-associated </a:t>
            </a:r>
            <a:r>
              <a:rPr lang="en-US" i="1" dirty="0"/>
              <a:t>effector proteins</a:t>
            </a:r>
            <a:endParaRPr lang="en-US" dirty="0"/>
          </a:p>
          <a:p>
            <a:pPr lvl="1" algn="just"/>
            <a:r>
              <a:rPr lang="en-US" b="1" dirty="0"/>
              <a:t>Hydrophilic molecules</a:t>
            </a:r>
            <a:r>
              <a:rPr lang="en-US" dirty="0"/>
              <a:t>: water-soluble molecules, like cAMP, cGMP, IP</a:t>
            </a:r>
            <a:r>
              <a:rPr lang="en-US" baseline="-25000" dirty="0"/>
              <a:t>3</a:t>
            </a:r>
            <a:r>
              <a:rPr lang="en-US" dirty="0"/>
              <a:t>, and Ca</a:t>
            </a:r>
            <a:r>
              <a:rPr lang="en-US" baseline="30000" dirty="0"/>
              <a:t>2+</a:t>
            </a:r>
            <a:r>
              <a:rPr lang="en-US" dirty="0"/>
              <a:t>, that are located within the cytosol</a:t>
            </a:r>
          </a:p>
          <a:p>
            <a:pPr lvl="1" algn="just"/>
            <a:r>
              <a:rPr lang="en-US" b="1" dirty="0"/>
              <a:t>Gases</a:t>
            </a:r>
            <a:r>
              <a:rPr lang="en-US" dirty="0"/>
              <a:t>: nitric oxide (NO), carbon monoxide (CO) and hydrogen </a:t>
            </a:r>
            <a:r>
              <a:rPr lang="en-US" dirty="0" err="1"/>
              <a:t>sulphide</a:t>
            </a:r>
            <a:r>
              <a:rPr lang="en-US" dirty="0"/>
              <a:t> (H2S) which can diffuse both through cytosol and across cellular membranes.</a:t>
            </a:r>
          </a:p>
          <a:p>
            <a:pPr algn="just"/>
            <a:endParaRPr lang="en-US" dirty="0"/>
          </a:p>
        </p:txBody>
      </p:sp>
    </p:spTree>
    <p:extLst>
      <p:ext uri="{BB962C8B-B14F-4D97-AF65-F5344CB8AC3E}">
        <p14:creationId xmlns:p14="http://schemas.microsoft.com/office/powerpoint/2010/main" val="2391963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Resistance</a:t>
            </a:r>
            <a:endParaRPr lang="en-US" dirty="0"/>
          </a:p>
        </p:txBody>
      </p:sp>
      <p:sp>
        <p:nvSpPr>
          <p:cNvPr id="3" name="Content Placeholder 2"/>
          <p:cNvSpPr>
            <a:spLocks noGrp="1"/>
          </p:cNvSpPr>
          <p:nvPr>
            <p:ph idx="1"/>
          </p:nvPr>
        </p:nvSpPr>
        <p:spPr/>
        <p:txBody>
          <a:bodyPr>
            <a:normAutofit/>
          </a:bodyPr>
          <a:lstStyle/>
          <a:p>
            <a:r>
              <a:rPr lang="en-US" sz="2800" dirty="0" smtClean="0"/>
              <a:t>Genetic Analysis</a:t>
            </a:r>
          </a:p>
          <a:p>
            <a:r>
              <a:rPr lang="en-US" sz="2800" dirty="0"/>
              <a:t>Genetic Linkage </a:t>
            </a:r>
            <a:r>
              <a:rPr lang="en-US" sz="2800" dirty="0" smtClean="0"/>
              <a:t>Maps</a:t>
            </a:r>
          </a:p>
          <a:p>
            <a:r>
              <a:rPr lang="en-US" sz="2800" dirty="0"/>
              <a:t>Mapping the Human </a:t>
            </a:r>
            <a:r>
              <a:rPr lang="en-US" sz="2800" dirty="0" smtClean="0"/>
              <a:t>Genome</a:t>
            </a:r>
          </a:p>
          <a:p>
            <a:r>
              <a:rPr lang="en-US" sz="2800" dirty="0"/>
              <a:t>Models of Human Disease</a:t>
            </a:r>
            <a:endParaRPr lang="en-US" sz="2800" dirty="0"/>
          </a:p>
        </p:txBody>
      </p:sp>
    </p:spTree>
    <p:extLst>
      <p:ext uri="{BB962C8B-B14F-4D97-AF65-F5344CB8AC3E}">
        <p14:creationId xmlns:p14="http://schemas.microsoft.com/office/powerpoint/2010/main" val="1531948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algn="just">
              <a:lnSpc>
                <a:spcPct val="150000"/>
              </a:lnSpc>
            </a:pPr>
            <a:r>
              <a:rPr lang="en-US" sz="2800" dirty="0"/>
              <a:t>Molecular Basis of Disease addresses the </a:t>
            </a:r>
            <a:r>
              <a:rPr lang="en-US" sz="2800" b="1" dirty="0"/>
              <a:t>biochemistry</a:t>
            </a:r>
            <a:r>
              <a:rPr lang="en-US" sz="2800" dirty="0"/>
              <a:t> and </a:t>
            </a:r>
            <a:r>
              <a:rPr lang="en-US" sz="2800" b="1" dirty="0"/>
              <a:t>molecular genetics</a:t>
            </a:r>
            <a:r>
              <a:rPr lang="en-US" sz="2800" dirty="0"/>
              <a:t> of </a:t>
            </a:r>
            <a:r>
              <a:rPr lang="en-US" sz="2800" b="1" dirty="0"/>
              <a:t>disease</a:t>
            </a:r>
            <a:r>
              <a:rPr lang="en-US" sz="2800" dirty="0"/>
              <a:t> processes and models of human </a:t>
            </a:r>
            <a:r>
              <a:rPr lang="en-US" sz="2800" dirty="0" smtClean="0"/>
              <a:t>disease.</a:t>
            </a:r>
            <a:endParaRPr lang="en-US" sz="2800" dirty="0"/>
          </a:p>
        </p:txBody>
      </p:sp>
    </p:spTree>
    <p:extLst>
      <p:ext uri="{BB962C8B-B14F-4D97-AF65-F5344CB8AC3E}">
        <p14:creationId xmlns:p14="http://schemas.microsoft.com/office/powerpoint/2010/main" val="2417554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dirty="0" smtClean="0"/>
              <a:t>Biochemistry ?</a:t>
            </a:r>
            <a:endParaRPr lang="en-US" dirty="0"/>
          </a:p>
        </p:txBody>
      </p:sp>
      <p:sp>
        <p:nvSpPr>
          <p:cNvPr id="3" name="Content Placeholder 2"/>
          <p:cNvSpPr>
            <a:spLocks noGrp="1"/>
          </p:cNvSpPr>
          <p:nvPr>
            <p:ph idx="1"/>
          </p:nvPr>
        </p:nvSpPr>
        <p:spPr>
          <a:xfrm>
            <a:off x="228600" y="1143000"/>
            <a:ext cx="8686800" cy="5486400"/>
          </a:xfrm>
        </p:spPr>
        <p:txBody>
          <a:bodyPr>
            <a:normAutofit/>
          </a:bodyPr>
          <a:lstStyle/>
          <a:p>
            <a:pPr algn="just"/>
            <a:r>
              <a:rPr lang="en-US" sz="2800" dirty="0" smtClean="0"/>
              <a:t>Science </a:t>
            </a:r>
            <a:r>
              <a:rPr lang="en-US" sz="2800" dirty="0"/>
              <a:t>of the atoms and molecules in living organisms. </a:t>
            </a:r>
            <a:endParaRPr lang="en-US" sz="2800" dirty="0" smtClean="0"/>
          </a:p>
          <a:p>
            <a:pPr algn="just"/>
            <a:r>
              <a:rPr lang="en-US" sz="2800" dirty="0" smtClean="0"/>
              <a:t>Its </a:t>
            </a:r>
            <a:r>
              <a:rPr lang="en-US" sz="2800" dirty="0"/>
              <a:t>domain encompasses all the living world with the unifying interest in the chemical structures and reactions that occur in living </a:t>
            </a:r>
            <a:r>
              <a:rPr lang="en-US" sz="2800" dirty="0" smtClean="0"/>
              <a:t>systems.</a:t>
            </a:r>
          </a:p>
          <a:p>
            <a:pPr algn="just"/>
            <a:r>
              <a:rPr lang="en-US" sz="2800" dirty="0" smtClean="0"/>
              <a:t>Contemporary </a:t>
            </a:r>
            <a:r>
              <a:rPr lang="en-US" sz="2800" dirty="0"/>
              <a:t>biochemistry is intimately connected with other branches of biology and chemistry, especially organic and physical chemistry, physiology, microbiology, genetics, and cell biology.</a:t>
            </a:r>
          </a:p>
        </p:txBody>
      </p:sp>
    </p:spTree>
    <p:extLst>
      <p:ext uri="{BB962C8B-B14F-4D97-AF65-F5344CB8AC3E}">
        <p14:creationId xmlns:p14="http://schemas.microsoft.com/office/powerpoint/2010/main" val="2180647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Biochemistry…</a:t>
            </a:r>
            <a:endParaRPr lang="en-US" dirty="0"/>
          </a:p>
        </p:txBody>
      </p:sp>
      <p:sp>
        <p:nvSpPr>
          <p:cNvPr id="3" name="Content Placeholder 2"/>
          <p:cNvSpPr>
            <a:spLocks noGrp="1"/>
          </p:cNvSpPr>
          <p:nvPr>
            <p:ph idx="1"/>
          </p:nvPr>
        </p:nvSpPr>
        <p:spPr>
          <a:xfrm>
            <a:off x="228600" y="1143000"/>
            <a:ext cx="8686800" cy="5334000"/>
          </a:xfrm>
        </p:spPr>
        <p:txBody>
          <a:bodyPr>
            <a:normAutofit fontScale="70000" lnSpcReduction="20000"/>
          </a:bodyPr>
          <a:lstStyle/>
          <a:p>
            <a:pPr algn="just"/>
            <a:r>
              <a:rPr lang="en-US" dirty="0"/>
              <a:t>Contemporary biochemistry has three main branches: </a:t>
            </a:r>
            <a:endParaRPr lang="en-US" dirty="0" smtClean="0"/>
          </a:p>
          <a:p>
            <a:pPr algn="just"/>
            <a:endParaRPr lang="en-US" dirty="0"/>
          </a:p>
          <a:p>
            <a:pPr algn="just"/>
            <a:r>
              <a:rPr lang="en-US" b="1" dirty="0"/>
              <a:t>Metabolism</a:t>
            </a:r>
            <a:r>
              <a:rPr lang="en-US" dirty="0"/>
              <a:t> is the study of the conversion of biological molecules, especially small molecules, from one to another—for example, the conversion of sugar into carbon dioxide and </a:t>
            </a:r>
            <a:r>
              <a:rPr lang="en-US" dirty="0" smtClean="0"/>
              <a:t>water. Metabolic </a:t>
            </a:r>
            <a:r>
              <a:rPr lang="en-US" dirty="0"/>
              <a:t>biochemists are particularly interested in the individual enzyme-catalyzed steps of an overall sequence of reactions (called a pathway) that leads from one substance to another. </a:t>
            </a:r>
            <a:endParaRPr lang="en-US" dirty="0" smtClean="0"/>
          </a:p>
          <a:p>
            <a:pPr algn="just"/>
            <a:endParaRPr lang="en-US" dirty="0"/>
          </a:p>
          <a:p>
            <a:pPr algn="just"/>
            <a:r>
              <a:rPr lang="en-US" b="1" dirty="0"/>
              <a:t>Structural Biochemistry</a:t>
            </a:r>
            <a:r>
              <a:rPr lang="en-US" dirty="0"/>
              <a:t> is the study of how molecules in living cells work chemically. For example, structural biochemists try to determine how the three-dimensional structure of an enzyme contributes to its ability to catalyze a single metabolic reaction. </a:t>
            </a:r>
            <a:endParaRPr lang="en-US" dirty="0" smtClean="0"/>
          </a:p>
          <a:p>
            <a:pPr algn="just"/>
            <a:endParaRPr lang="en-US" dirty="0"/>
          </a:p>
          <a:p>
            <a:pPr algn="just"/>
            <a:r>
              <a:rPr lang="en-US" b="1" dirty="0"/>
              <a:t>Molecular Genetics</a:t>
            </a:r>
            <a:r>
              <a:rPr lang="en-US" dirty="0"/>
              <a:t> is concerned with the expression of genetic information and the way in which this information contributes to the regulation of cellular functions. </a:t>
            </a:r>
          </a:p>
          <a:p>
            <a:pPr algn="just"/>
            <a:endParaRPr lang="en-US" dirty="0"/>
          </a:p>
        </p:txBody>
      </p:sp>
    </p:spTree>
    <p:extLst>
      <p:ext uri="{BB962C8B-B14F-4D97-AF65-F5344CB8AC3E}">
        <p14:creationId xmlns:p14="http://schemas.microsoft.com/office/powerpoint/2010/main" val="873475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Molecular Biology?</a:t>
            </a:r>
            <a:endParaRPr lang="en-US" dirty="0"/>
          </a:p>
        </p:txBody>
      </p:sp>
      <p:sp>
        <p:nvSpPr>
          <p:cNvPr id="3" name="Content Placeholder 2"/>
          <p:cNvSpPr>
            <a:spLocks noGrp="1"/>
          </p:cNvSpPr>
          <p:nvPr>
            <p:ph idx="1"/>
          </p:nvPr>
        </p:nvSpPr>
        <p:spPr>
          <a:xfrm>
            <a:off x="304800" y="1143000"/>
            <a:ext cx="8382000" cy="5410200"/>
          </a:xfrm>
        </p:spPr>
        <p:txBody>
          <a:bodyPr>
            <a:normAutofit/>
          </a:bodyPr>
          <a:lstStyle/>
          <a:p>
            <a:pPr algn="just"/>
            <a:r>
              <a:rPr lang="en-US" sz="2800" dirty="0"/>
              <a:t>S</a:t>
            </a:r>
            <a:r>
              <a:rPr lang="en-US" sz="2800" dirty="0" smtClean="0"/>
              <a:t>cience </a:t>
            </a:r>
            <a:r>
              <a:rPr lang="en-US" sz="2800" dirty="0"/>
              <a:t>concerned with the chemical structures and processes of biological phenomena at the molecular level. </a:t>
            </a:r>
          </a:p>
          <a:p>
            <a:pPr algn="just"/>
            <a:r>
              <a:rPr lang="en-US" sz="2800" dirty="0" smtClean="0"/>
              <a:t>The </a:t>
            </a:r>
            <a:r>
              <a:rPr lang="en-US" sz="2800" dirty="0"/>
              <a:t>discipline is particularly concerned with the study of proteins, nucleic acids, and enzymes. </a:t>
            </a:r>
            <a:endParaRPr lang="en-US" sz="2800" dirty="0" smtClean="0"/>
          </a:p>
          <a:p>
            <a:pPr algn="just"/>
            <a:r>
              <a:rPr lang="en-US" sz="2800" dirty="0" smtClean="0"/>
              <a:t>In </a:t>
            </a:r>
            <a:r>
              <a:rPr lang="en-US" sz="2800" dirty="0"/>
              <a:t>the early 1950s, growing knowledge of the structure of proteins enabled the structure of DNA to be described. </a:t>
            </a:r>
          </a:p>
        </p:txBody>
      </p:sp>
    </p:spTree>
    <p:extLst>
      <p:ext uri="{BB962C8B-B14F-4D97-AF65-F5344CB8AC3E}">
        <p14:creationId xmlns:p14="http://schemas.microsoft.com/office/powerpoint/2010/main" val="1787568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Molecular Genetics?</a:t>
            </a:r>
            <a:endParaRPr lang="en-US" dirty="0"/>
          </a:p>
        </p:txBody>
      </p:sp>
      <p:sp>
        <p:nvSpPr>
          <p:cNvPr id="3" name="Content Placeholder 2"/>
          <p:cNvSpPr>
            <a:spLocks noGrp="1"/>
          </p:cNvSpPr>
          <p:nvPr>
            <p:ph idx="1"/>
          </p:nvPr>
        </p:nvSpPr>
        <p:spPr>
          <a:xfrm>
            <a:off x="152400" y="914400"/>
            <a:ext cx="8763000" cy="5791200"/>
          </a:xfrm>
        </p:spPr>
        <p:txBody>
          <a:bodyPr>
            <a:normAutofit/>
          </a:bodyPr>
          <a:lstStyle/>
          <a:p>
            <a:pPr algn="just"/>
            <a:r>
              <a:rPr lang="en-US" sz="2800" dirty="0" smtClean="0"/>
              <a:t>Study </a:t>
            </a:r>
            <a:r>
              <a:rPr lang="en-US" sz="2800" dirty="0"/>
              <a:t>of the structure and function of genomes, genes and their products at a molecular level. </a:t>
            </a:r>
            <a:endParaRPr lang="en-US" sz="2800" dirty="0" smtClean="0"/>
          </a:p>
          <a:p>
            <a:pPr algn="just"/>
            <a:endParaRPr lang="en-US" sz="2800" dirty="0"/>
          </a:p>
          <a:p>
            <a:pPr algn="just"/>
            <a:r>
              <a:rPr lang="en-US" sz="2800" dirty="0" smtClean="0"/>
              <a:t>Molecular </a:t>
            </a:r>
            <a:r>
              <a:rPr lang="en-US" sz="2800" dirty="0"/>
              <a:t>genetics techniques are used to characterize diseases such as cancer, ageing, metabolic diseases (including diabetes), heart disease, infectious disease and nutrition. </a:t>
            </a:r>
            <a:endParaRPr lang="en-US" sz="2800" dirty="0" smtClean="0"/>
          </a:p>
          <a:p>
            <a:pPr algn="just"/>
            <a:endParaRPr lang="en-US" sz="2800" dirty="0" smtClean="0"/>
          </a:p>
          <a:p>
            <a:pPr algn="just"/>
            <a:r>
              <a:rPr lang="en-US" sz="2800" dirty="0" smtClean="0"/>
              <a:t>An </a:t>
            </a:r>
            <a:r>
              <a:rPr lang="en-US" sz="2800" dirty="0"/>
              <a:t>understanding of the molecular basis of a disease is fundamental to the development of new treatment regimes for both genetic disease and for traumatic injuries.</a:t>
            </a:r>
          </a:p>
          <a:p>
            <a:pPr marL="0" indent="0" algn="just">
              <a:buNone/>
            </a:pPr>
            <a:endParaRPr lang="en-US" dirty="0"/>
          </a:p>
          <a:p>
            <a:pPr algn="just"/>
            <a:endParaRPr lang="en-US" dirty="0"/>
          </a:p>
        </p:txBody>
      </p:sp>
    </p:spTree>
    <p:extLst>
      <p:ext uri="{BB962C8B-B14F-4D97-AF65-F5344CB8AC3E}">
        <p14:creationId xmlns:p14="http://schemas.microsoft.com/office/powerpoint/2010/main" val="837335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Molecular Diagnostics</a:t>
            </a:r>
            <a:endParaRPr lang="en-US" dirty="0"/>
          </a:p>
        </p:txBody>
      </p:sp>
      <p:sp>
        <p:nvSpPr>
          <p:cNvPr id="3" name="Content Placeholder 2"/>
          <p:cNvSpPr>
            <a:spLocks noGrp="1"/>
          </p:cNvSpPr>
          <p:nvPr>
            <p:ph idx="1"/>
          </p:nvPr>
        </p:nvSpPr>
        <p:spPr/>
        <p:txBody>
          <a:bodyPr>
            <a:normAutofit/>
          </a:bodyPr>
          <a:lstStyle/>
          <a:p>
            <a:pPr algn="just"/>
            <a:r>
              <a:rPr lang="en-US" sz="2800" dirty="0" smtClean="0"/>
              <a:t>Branch of laboratory medicine or clinical pathology that </a:t>
            </a:r>
            <a:r>
              <a:rPr lang="en-US" sz="2800" dirty="0" err="1" smtClean="0"/>
              <a:t>utilises</a:t>
            </a:r>
            <a:r>
              <a:rPr lang="en-US" sz="2800" dirty="0" smtClean="0"/>
              <a:t> the techniques of molecular biology to diagnose disease, predict disease course, select treatments and monitor the effectiveness of therapies</a:t>
            </a:r>
            <a:endParaRPr lang="en-US" sz="2800" dirty="0"/>
          </a:p>
        </p:txBody>
      </p:sp>
    </p:spTree>
    <p:extLst>
      <p:ext uri="{BB962C8B-B14F-4D97-AF65-F5344CB8AC3E}">
        <p14:creationId xmlns:p14="http://schemas.microsoft.com/office/powerpoint/2010/main" val="2945615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MayurenCandasamy\My Documents\Lectures\Molecular Medicine\cancer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556" y="914401"/>
            <a:ext cx="6815171" cy="510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2737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US" dirty="0" smtClean="0"/>
              <a:t>Drug-Receptor interactions</a:t>
            </a:r>
            <a:endParaRPr lang="en-US" dirty="0"/>
          </a:p>
        </p:txBody>
      </p:sp>
      <p:sp>
        <p:nvSpPr>
          <p:cNvPr id="3" name="Content Placeholder 2"/>
          <p:cNvSpPr>
            <a:spLocks noGrp="1"/>
          </p:cNvSpPr>
          <p:nvPr>
            <p:ph idx="1"/>
          </p:nvPr>
        </p:nvSpPr>
        <p:spPr>
          <a:xfrm>
            <a:off x="228600" y="914400"/>
            <a:ext cx="8686800" cy="5638800"/>
          </a:xfrm>
        </p:spPr>
        <p:txBody>
          <a:bodyPr>
            <a:noAutofit/>
          </a:bodyPr>
          <a:lstStyle/>
          <a:p>
            <a:pPr algn="just"/>
            <a:r>
              <a:rPr lang="en-US" sz="2800" dirty="0"/>
              <a:t>Receptors are macromolecules involved in chemical signaling between and within cells; they may be located on the cell surface membrane or within the </a:t>
            </a:r>
            <a:r>
              <a:rPr lang="en-US" sz="2800" dirty="0" smtClean="0"/>
              <a:t>cytoplasm.</a:t>
            </a:r>
          </a:p>
          <a:p>
            <a:pPr algn="just"/>
            <a:r>
              <a:rPr lang="en-US" sz="2800" dirty="0" smtClean="0"/>
              <a:t>Activated </a:t>
            </a:r>
            <a:r>
              <a:rPr lang="en-US" sz="2800" dirty="0"/>
              <a:t>receptors directly or indirectly regulate cellular biochemical processes (</a:t>
            </a:r>
            <a:r>
              <a:rPr lang="en-US" sz="2800" dirty="0" err="1"/>
              <a:t>eg</a:t>
            </a:r>
            <a:r>
              <a:rPr lang="en-US" sz="2800" dirty="0"/>
              <a:t>, ion conductance, protein phosphorylation, DNA transcription, enzymatic activity</a:t>
            </a:r>
            <a:r>
              <a:rPr lang="en-US" sz="2800" dirty="0" smtClean="0"/>
              <a:t>).</a:t>
            </a:r>
          </a:p>
          <a:p>
            <a:pPr algn="just"/>
            <a:r>
              <a:rPr lang="en-US" sz="2800" dirty="0" smtClean="0"/>
              <a:t>Molecules </a:t>
            </a:r>
            <a:r>
              <a:rPr lang="en-US" sz="2800" dirty="0"/>
              <a:t>(</a:t>
            </a:r>
            <a:r>
              <a:rPr lang="en-US" sz="2800" dirty="0" err="1"/>
              <a:t>eg</a:t>
            </a:r>
            <a:r>
              <a:rPr lang="en-US" sz="2800" dirty="0"/>
              <a:t>, drugs, hormones, neurotransmitters) that bind to a receptor are called ligands. </a:t>
            </a:r>
            <a:endParaRPr lang="en-US" sz="2800" dirty="0" smtClean="0"/>
          </a:p>
          <a:p>
            <a:pPr algn="just"/>
            <a:r>
              <a:rPr lang="en-US" sz="2800" dirty="0" smtClean="0"/>
              <a:t>A </a:t>
            </a:r>
            <a:r>
              <a:rPr lang="en-US" sz="2800" dirty="0"/>
              <a:t>ligand may activate or inactivate a receptor; activation may increase or decrease a particular cell function. Each ligand may interact with multiple receptor subtypes. </a:t>
            </a:r>
          </a:p>
        </p:txBody>
      </p:sp>
    </p:spTree>
    <p:extLst>
      <p:ext uri="{BB962C8B-B14F-4D97-AF65-F5344CB8AC3E}">
        <p14:creationId xmlns:p14="http://schemas.microsoft.com/office/powerpoint/2010/main" val="16152788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536</TotalTime>
  <Words>721</Words>
  <Application>Microsoft Office PowerPoint</Application>
  <PresentationFormat>On-screen Show (4:3)</PresentationFormat>
  <Paragraphs>50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Introduction to Molecular Basis of Disease I</vt:lpstr>
      <vt:lpstr>Introduction</vt:lpstr>
      <vt:lpstr>Biochemistry ?</vt:lpstr>
      <vt:lpstr>Biochemistry…</vt:lpstr>
      <vt:lpstr>Molecular Biology?</vt:lpstr>
      <vt:lpstr>Molecular Genetics?</vt:lpstr>
      <vt:lpstr>Molecular Diagnostics</vt:lpstr>
      <vt:lpstr>PowerPoint Presentation</vt:lpstr>
      <vt:lpstr>Drug-Receptor interactions</vt:lpstr>
      <vt:lpstr>Ion Channels</vt:lpstr>
      <vt:lpstr>PowerPoint Presentation</vt:lpstr>
      <vt:lpstr>Second messengers</vt:lpstr>
      <vt:lpstr>Resistance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molecular basis of disease I</dc:title>
  <dc:creator/>
  <cp:lastModifiedBy>Mayuren Candasamy</cp:lastModifiedBy>
  <cp:revision>18</cp:revision>
  <dcterms:created xsi:type="dcterms:W3CDTF">2006-08-16T00:00:00Z</dcterms:created>
  <dcterms:modified xsi:type="dcterms:W3CDTF">2013-04-12T09:08:48Z</dcterms:modified>
</cp:coreProperties>
</file>