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11.xml" ContentType="application/vnd.openxmlformats-officedocument.presentationml.tags+xml"/>
  <Override PartName="/ppt/tags/tag12.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6.xml" ContentType="application/vnd.openxmlformats-officedocument.presentationml.notesSlide+xml"/>
  <Override PartName="/ppt/tags/tag20.xml" ContentType="application/vnd.openxmlformats-officedocument.presentationml.tags+xml"/>
  <Override PartName="/ppt/notesSlides/notesSlide7.xml" ContentType="application/vnd.openxmlformats-officedocument.presentationml.notesSlide+xml"/>
  <Override PartName="/ppt/tags/tag21.xml" ContentType="application/vnd.openxmlformats-officedocument.presentationml.tags+xml"/>
  <Override PartName="/ppt/notesSlides/notesSlide8.xml" ContentType="application/vnd.openxmlformats-officedocument.presentationml.notesSlide+xml"/>
  <Override PartName="/ppt/tags/tag22.xml" ContentType="application/vnd.openxmlformats-officedocument.presentationml.tags+xml"/>
  <Override PartName="/ppt/notesSlides/notesSlide9.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10.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8" r:id="rId1"/>
  </p:sldMasterIdLst>
  <p:notesMasterIdLst>
    <p:notesMasterId r:id="rId31"/>
  </p:notesMasterIdLst>
  <p:sldIdLst>
    <p:sldId id="301" r:id="rId2"/>
    <p:sldId id="288" r:id="rId3"/>
    <p:sldId id="272" r:id="rId4"/>
    <p:sldId id="274" r:id="rId5"/>
    <p:sldId id="306" r:id="rId6"/>
    <p:sldId id="275" r:id="rId7"/>
    <p:sldId id="264" r:id="rId8"/>
    <p:sldId id="289" r:id="rId9"/>
    <p:sldId id="290" r:id="rId10"/>
    <p:sldId id="291" r:id="rId11"/>
    <p:sldId id="277" r:id="rId12"/>
    <p:sldId id="292" r:id="rId13"/>
    <p:sldId id="266" r:id="rId14"/>
    <p:sldId id="267" r:id="rId15"/>
    <p:sldId id="270" r:id="rId16"/>
    <p:sldId id="268" r:id="rId17"/>
    <p:sldId id="269" r:id="rId18"/>
    <p:sldId id="279" r:id="rId19"/>
    <p:sldId id="282" r:id="rId20"/>
    <p:sldId id="283" r:id="rId21"/>
    <p:sldId id="295" r:id="rId22"/>
    <p:sldId id="296" r:id="rId23"/>
    <p:sldId id="300" r:id="rId24"/>
    <p:sldId id="298" r:id="rId25"/>
    <p:sldId id="287" r:id="rId26"/>
    <p:sldId id="305" r:id="rId27"/>
    <p:sldId id="304" r:id="rId28"/>
    <p:sldId id="302" r:id="rId29"/>
    <p:sldId id="303" r:id="rId30"/>
  </p:sldIdLst>
  <p:sldSz cx="12192000" cy="6858000"/>
  <p:notesSz cx="6858000" cy="91440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5964"/>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6" autoAdjust="0"/>
    <p:restoredTop sz="82148" autoAdjust="0"/>
  </p:normalViewPr>
  <p:slideViewPr>
    <p:cSldViewPr>
      <p:cViewPr varScale="1">
        <p:scale>
          <a:sx n="107" d="100"/>
          <a:sy n="107" d="100"/>
        </p:scale>
        <p:origin x="558" y="144"/>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win Mie Aye" userId="b41e5645-b545-4c56-ab3a-c8cb339b1142" providerId="ADAL" clId="{888786E3-C63F-43C2-A6B1-43A1B9D0B161}"/>
    <pc:docChg chg="modSld sldOrd">
      <pc:chgData name="Lwin Mie Aye" userId="b41e5645-b545-4c56-ab3a-c8cb339b1142" providerId="ADAL" clId="{888786E3-C63F-43C2-A6B1-43A1B9D0B161}" dt="2022-04-15T00:11:14.790" v="51" actId="20577"/>
      <pc:docMkLst>
        <pc:docMk/>
      </pc:docMkLst>
      <pc:sldChg chg="ord">
        <pc:chgData name="Lwin Mie Aye" userId="b41e5645-b545-4c56-ab3a-c8cb339b1142" providerId="ADAL" clId="{888786E3-C63F-43C2-A6B1-43A1B9D0B161}" dt="2022-04-15T00:10:53.087" v="45"/>
        <pc:sldMkLst>
          <pc:docMk/>
          <pc:sldMk cId="0" sldId="272"/>
        </pc:sldMkLst>
      </pc:sldChg>
      <pc:sldChg chg="modSp mod">
        <pc:chgData name="Lwin Mie Aye" userId="b41e5645-b545-4c56-ab3a-c8cb339b1142" providerId="ADAL" clId="{888786E3-C63F-43C2-A6B1-43A1B9D0B161}" dt="2022-04-15T00:10:25.484" v="43" actId="404"/>
        <pc:sldMkLst>
          <pc:docMk/>
          <pc:sldMk cId="2871625789" sldId="301"/>
        </pc:sldMkLst>
        <pc:spChg chg="mod">
          <ac:chgData name="Lwin Mie Aye" userId="b41e5645-b545-4c56-ab3a-c8cb339b1142" providerId="ADAL" clId="{888786E3-C63F-43C2-A6B1-43A1B9D0B161}" dt="2022-04-15T00:10:25.484" v="43" actId="404"/>
          <ac:spMkLst>
            <pc:docMk/>
            <pc:sldMk cId="2871625789" sldId="301"/>
            <ac:spMk id="2" creationId="{00000000-0000-0000-0000-000000000000}"/>
          </ac:spMkLst>
        </pc:spChg>
      </pc:sldChg>
      <pc:sldChg chg="modSp mod ord">
        <pc:chgData name="Lwin Mie Aye" userId="b41e5645-b545-4c56-ab3a-c8cb339b1142" providerId="ADAL" clId="{888786E3-C63F-43C2-A6B1-43A1B9D0B161}" dt="2022-04-15T00:11:14.790" v="51" actId="20577"/>
        <pc:sldMkLst>
          <pc:docMk/>
          <pc:sldMk cId="1863332389" sldId="306"/>
        </pc:sldMkLst>
        <pc:spChg chg="mod">
          <ac:chgData name="Lwin Mie Aye" userId="b41e5645-b545-4c56-ab3a-c8cb339b1142" providerId="ADAL" clId="{888786E3-C63F-43C2-A6B1-43A1B9D0B161}" dt="2022-04-15T00:11:14.790" v="51" actId="20577"/>
          <ac:spMkLst>
            <pc:docMk/>
            <pc:sldMk cId="1863332389" sldId="306"/>
            <ac:spMk id="7"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sng" strike="noStrike" kern="1200" spc="0" baseline="0">
                <a:solidFill>
                  <a:schemeClr val="tx1">
                    <a:lumMod val="65000"/>
                    <a:lumOff val="35000"/>
                  </a:schemeClr>
                </a:solidFill>
                <a:latin typeface="+mn-lt"/>
                <a:ea typeface="+mn-ea"/>
                <a:cs typeface="+mn-cs"/>
              </a:defRPr>
            </a:pPr>
            <a:r>
              <a:rPr lang="en-MY" sz="1200" b="1" u="sng" dirty="0"/>
              <a:t>Proportion of people in each level of obesity and age group who have DM</a:t>
            </a:r>
          </a:p>
        </c:rich>
      </c:tx>
      <c:overlay val="0"/>
      <c:spPr>
        <a:noFill/>
        <a:ln>
          <a:noFill/>
        </a:ln>
        <a:effectLst/>
      </c:spPr>
      <c:txPr>
        <a:bodyPr rot="0" spcFirstLastPara="1" vertOverflow="ellipsis" vert="horz" wrap="square" anchor="ctr" anchorCtr="1"/>
        <a:lstStyle/>
        <a:p>
          <a:pPr>
            <a:defRPr sz="1200" b="1" i="0" u="sng"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normal</c:v>
                </c:pt>
              </c:strCache>
            </c:strRef>
          </c:tx>
          <c:spPr>
            <a:solidFill>
              <a:schemeClr val="accent1"/>
            </a:solidFill>
            <a:ln>
              <a:noFill/>
            </a:ln>
            <a:effectLst/>
          </c:spPr>
          <c:invertIfNegative val="0"/>
          <c:cat>
            <c:strRef>
              <c:f>Sheet1!$A$2:$A$4</c:f>
              <c:strCache>
                <c:ptCount val="3"/>
                <c:pt idx="0">
                  <c:v>Under 40</c:v>
                </c:pt>
                <c:pt idx="1">
                  <c:v>40-59</c:v>
                </c:pt>
                <c:pt idx="2">
                  <c:v>60 &amp; above</c:v>
                </c:pt>
              </c:strCache>
            </c:strRef>
          </c:cat>
          <c:val>
            <c:numRef>
              <c:f>Sheet1!$B$2:$B$4</c:f>
              <c:numCache>
                <c:formatCode>General</c:formatCode>
                <c:ptCount val="3"/>
                <c:pt idx="0">
                  <c:v>0.18</c:v>
                </c:pt>
                <c:pt idx="1">
                  <c:v>0.05</c:v>
                </c:pt>
                <c:pt idx="2">
                  <c:v>0.25</c:v>
                </c:pt>
              </c:numCache>
            </c:numRef>
          </c:val>
          <c:extLst>
            <c:ext xmlns:c16="http://schemas.microsoft.com/office/drawing/2014/chart" uri="{C3380CC4-5D6E-409C-BE32-E72D297353CC}">
              <c16:uniqueId val="{00000000-8A92-4389-8C06-CBFB71A03919}"/>
            </c:ext>
          </c:extLst>
        </c:ser>
        <c:ser>
          <c:idx val="1"/>
          <c:order val="1"/>
          <c:tx>
            <c:strRef>
              <c:f>Sheet1!$C$1</c:f>
              <c:strCache>
                <c:ptCount val="1"/>
                <c:pt idx="0">
                  <c:v>Overweight</c:v>
                </c:pt>
              </c:strCache>
            </c:strRef>
          </c:tx>
          <c:spPr>
            <a:solidFill>
              <a:schemeClr val="accent2"/>
            </a:solidFill>
            <a:ln>
              <a:noFill/>
            </a:ln>
            <a:effectLst/>
          </c:spPr>
          <c:invertIfNegative val="0"/>
          <c:cat>
            <c:strRef>
              <c:f>Sheet1!$A$2:$A$4</c:f>
              <c:strCache>
                <c:ptCount val="3"/>
                <c:pt idx="0">
                  <c:v>Under 40</c:v>
                </c:pt>
                <c:pt idx="1">
                  <c:v>40-59</c:v>
                </c:pt>
                <c:pt idx="2">
                  <c:v>60 &amp; above</c:v>
                </c:pt>
              </c:strCache>
            </c:strRef>
          </c:cat>
          <c:val>
            <c:numRef>
              <c:f>Sheet1!$C$2:$C$4</c:f>
              <c:numCache>
                <c:formatCode>General</c:formatCode>
                <c:ptCount val="3"/>
                <c:pt idx="0">
                  <c:v>0.18</c:v>
                </c:pt>
                <c:pt idx="1">
                  <c:v>0.35</c:v>
                </c:pt>
                <c:pt idx="2">
                  <c:v>0.2</c:v>
                </c:pt>
              </c:numCache>
            </c:numRef>
          </c:val>
          <c:extLst>
            <c:ext xmlns:c16="http://schemas.microsoft.com/office/drawing/2014/chart" uri="{C3380CC4-5D6E-409C-BE32-E72D297353CC}">
              <c16:uniqueId val="{00000001-8A92-4389-8C06-CBFB71A03919}"/>
            </c:ext>
          </c:extLst>
        </c:ser>
        <c:ser>
          <c:idx val="2"/>
          <c:order val="2"/>
          <c:tx>
            <c:strRef>
              <c:f>Sheet1!$D$1</c:f>
              <c:strCache>
                <c:ptCount val="1"/>
                <c:pt idx="0">
                  <c:v>Obese</c:v>
                </c:pt>
              </c:strCache>
            </c:strRef>
          </c:tx>
          <c:spPr>
            <a:solidFill>
              <a:schemeClr val="accent3"/>
            </a:solidFill>
            <a:ln>
              <a:noFill/>
            </a:ln>
            <a:effectLst/>
          </c:spPr>
          <c:invertIfNegative val="0"/>
          <c:cat>
            <c:strRef>
              <c:f>Sheet1!$A$2:$A$4</c:f>
              <c:strCache>
                <c:ptCount val="3"/>
                <c:pt idx="0">
                  <c:v>Under 40</c:v>
                </c:pt>
                <c:pt idx="1">
                  <c:v>40-59</c:v>
                </c:pt>
                <c:pt idx="2">
                  <c:v>60 &amp; above</c:v>
                </c:pt>
              </c:strCache>
            </c:strRef>
          </c:cat>
          <c:val>
            <c:numRef>
              <c:f>Sheet1!$D$2:$D$4</c:f>
              <c:numCache>
                <c:formatCode>General</c:formatCode>
                <c:ptCount val="3"/>
                <c:pt idx="0">
                  <c:v>0.5</c:v>
                </c:pt>
                <c:pt idx="1">
                  <c:v>0.57999999999999996</c:v>
                </c:pt>
                <c:pt idx="2">
                  <c:v>0.37</c:v>
                </c:pt>
              </c:numCache>
            </c:numRef>
          </c:val>
          <c:extLst>
            <c:ext xmlns:c16="http://schemas.microsoft.com/office/drawing/2014/chart" uri="{C3380CC4-5D6E-409C-BE32-E72D297353CC}">
              <c16:uniqueId val="{00000002-8A92-4389-8C06-CBFB71A03919}"/>
            </c:ext>
          </c:extLst>
        </c:ser>
        <c:dLbls>
          <c:showLegendKey val="0"/>
          <c:showVal val="0"/>
          <c:showCatName val="0"/>
          <c:showSerName val="0"/>
          <c:showPercent val="0"/>
          <c:showBubbleSize val="0"/>
        </c:dLbls>
        <c:gapWidth val="219"/>
        <c:overlap val="-27"/>
        <c:axId val="191186656"/>
        <c:axId val="191186264"/>
      </c:barChart>
      <c:catAx>
        <c:axId val="191186656"/>
        <c:scaling>
          <c:orientation val="minMax"/>
        </c:scaling>
        <c:delete val="0"/>
        <c:axPos val="b"/>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dirty="0"/>
                  <a:t>Age</a:t>
                </a:r>
                <a:r>
                  <a:rPr lang="en-US" sz="1100" baseline="0" dirty="0"/>
                  <a:t> group</a:t>
                </a:r>
                <a:endParaRPr lang="en-MY" sz="1100" dirty="0"/>
              </a:p>
            </c:rich>
          </c:tx>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1186264"/>
        <c:crosses val="autoZero"/>
        <c:auto val="1"/>
        <c:lblAlgn val="ctr"/>
        <c:lblOffset val="100"/>
        <c:noMultiLvlLbl val="0"/>
      </c:catAx>
      <c:valAx>
        <c:axId val="191186264"/>
        <c:scaling>
          <c:orientation val="minMax"/>
          <c:max val="0.60000000000000009"/>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MY" dirty="0"/>
                  <a:t>%</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118665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sng" strike="noStrike" kern="1200" spc="0" baseline="0">
                <a:solidFill>
                  <a:schemeClr val="tx1">
                    <a:lumMod val="65000"/>
                    <a:lumOff val="35000"/>
                  </a:schemeClr>
                </a:solidFill>
                <a:latin typeface="+mn-lt"/>
                <a:ea typeface="+mn-ea"/>
                <a:cs typeface="+mn-cs"/>
              </a:defRPr>
            </a:pPr>
            <a:r>
              <a:rPr lang="en-MY" sz="1200" b="1" u="sng" dirty="0"/>
              <a:t>Health expenditure as % of</a:t>
            </a:r>
            <a:r>
              <a:rPr lang="en-MY" sz="1200" b="1" u="sng" baseline="0" dirty="0"/>
              <a:t> GDP for Canada, UK and USA</a:t>
            </a:r>
            <a:endParaRPr lang="en-MY" sz="1200" b="1" u="sng" dirty="0"/>
          </a:p>
        </c:rich>
      </c:tx>
      <c:overlay val="0"/>
      <c:spPr>
        <a:noFill/>
        <a:ln>
          <a:noFill/>
        </a:ln>
        <a:effectLst/>
      </c:spPr>
      <c:txPr>
        <a:bodyPr rot="0" spcFirstLastPara="1" vertOverflow="ellipsis" vert="horz" wrap="square" anchor="ctr" anchorCtr="1"/>
        <a:lstStyle/>
        <a:p>
          <a:pPr>
            <a:defRPr sz="1200" b="1" i="0" u="sng"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USA</c:v>
                </c:pt>
              </c:strCache>
            </c:strRef>
          </c:tx>
          <c:spPr>
            <a:ln w="28575" cap="rnd">
              <a:solidFill>
                <a:schemeClr val="accent1"/>
              </a:solidFill>
              <a:round/>
            </a:ln>
            <a:effectLst/>
          </c:spPr>
          <c:marker>
            <c:symbol val="none"/>
          </c:marker>
          <c:cat>
            <c:numRef>
              <c:f>Sheet1!$A$2:$A$6</c:f>
              <c:numCache>
                <c:formatCode>General</c:formatCode>
                <c:ptCount val="5"/>
                <c:pt idx="0">
                  <c:v>1960</c:v>
                </c:pt>
                <c:pt idx="1">
                  <c:v>1970</c:v>
                </c:pt>
                <c:pt idx="2">
                  <c:v>1980</c:v>
                </c:pt>
                <c:pt idx="3">
                  <c:v>1990</c:v>
                </c:pt>
                <c:pt idx="4">
                  <c:v>2000</c:v>
                </c:pt>
              </c:numCache>
            </c:numRef>
          </c:cat>
          <c:val>
            <c:numRef>
              <c:f>Sheet1!$B$2:$B$6</c:f>
              <c:numCache>
                <c:formatCode>General</c:formatCode>
                <c:ptCount val="5"/>
                <c:pt idx="0">
                  <c:v>5</c:v>
                </c:pt>
                <c:pt idx="1">
                  <c:v>7</c:v>
                </c:pt>
                <c:pt idx="2">
                  <c:v>9</c:v>
                </c:pt>
                <c:pt idx="3">
                  <c:v>12</c:v>
                </c:pt>
                <c:pt idx="4">
                  <c:v>13.5</c:v>
                </c:pt>
              </c:numCache>
            </c:numRef>
          </c:val>
          <c:smooth val="0"/>
          <c:extLst>
            <c:ext xmlns:c16="http://schemas.microsoft.com/office/drawing/2014/chart" uri="{C3380CC4-5D6E-409C-BE32-E72D297353CC}">
              <c16:uniqueId val="{00000000-CE28-4C6E-8779-C0A446BE14D3}"/>
            </c:ext>
          </c:extLst>
        </c:ser>
        <c:ser>
          <c:idx val="1"/>
          <c:order val="1"/>
          <c:tx>
            <c:strRef>
              <c:f>Sheet1!$C$1</c:f>
              <c:strCache>
                <c:ptCount val="1"/>
                <c:pt idx="0">
                  <c:v>Canada</c:v>
                </c:pt>
              </c:strCache>
            </c:strRef>
          </c:tx>
          <c:spPr>
            <a:ln w="28575" cap="rnd">
              <a:solidFill>
                <a:schemeClr val="accent3"/>
              </a:solidFill>
              <a:round/>
            </a:ln>
            <a:effectLst/>
          </c:spPr>
          <c:marker>
            <c:symbol val="none"/>
          </c:marker>
          <c:cat>
            <c:numRef>
              <c:f>Sheet1!$A$2:$A$6</c:f>
              <c:numCache>
                <c:formatCode>General</c:formatCode>
                <c:ptCount val="5"/>
                <c:pt idx="0">
                  <c:v>1960</c:v>
                </c:pt>
                <c:pt idx="1">
                  <c:v>1970</c:v>
                </c:pt>
                <c:pt idx="2">
                  <c:v>1980</c:v>
                </c:pt>
                <c:pt idx="3">
                  <c:v>1990</c:v>
                </c:pt>
                <c:pt idx="4">
                  <c:v>2000</c:v>
                </c:pt>
              </c:numCache>
            </c:numRef>
          </c:cat>
          <c:val>
            <c:numRef>
              <c:f>Sheet1!$C$2:$C$6</c:f>
              <c:numCache>
                <c:formatCode>General</c:formatCode>
                <c:ptCount val="5"/>
                <c:pt idx="0">
                  <c:v>5.5</c:v>
                </c:pt>
                <c:pt idx="1">
                  <c:v>7</c:v>
                </c:pt>
                <c:pt idx="2">
                  <c:v>7</c:v>
                </c:pt>
                <c:pt idx="3">
                  <c:v>8.5</c:v>
                </c:pt>
                <c:pt idx="4">
                  <c:v>8.6999999999999993</c:v>
                </c:pt>
              </c:numCache>
            </c:numRef>
          </c:val>
          <c:smooth val="0"/>
          <c:extLst>
            <c:ext xmlns:c16="http://schemas.microsoft.com/office/drawing/2014/chart" uri="{C3380CC4-5D6E-409C-BE32-E72D297353CC}">
              <c16:uniqueId val="{00000001-CE28-4C6E-8779-C0A446BE14D3}"/>
            </c:ext>
          </c:extLst>
        </c:ser>
        <c:ser>
          <c:idx val="2"/>
          <c:order val="2"/>
          <c:tx>
            <c:strRef>
              <c:f>Sheet1!$D$1</c:f>
              <c:strCache>
                <c:ptCount val="1"/>
                <c:pt idx="0">
                  <c:v>UK</c:v>
                </c:pt>
              </c:strCache>
            </c:strRef>
          </c:tx>
          <c:spPr>
            <a:ln w="28575" cap="rnd">
              <a:solidFill>
                <a:schemeClr val="accent5"/>
              </a:solidFill>
              <a:round/>
            </a:ln>
            <a:effectLst/>
          </c:spPr>
          <c:marker>
            <c:symbol val="none"/>
          </c:marker>
          <c:cat>
            <c:numRef>
              <c:f>Sheet1!$A$2:$A$6</c:f>
              <c:numCache>
                <c:formatCode>General</c:formatCode>
                <c:ptCount val="5"/>
                <c:pt idx="0">
                  <c:v>1960</c:v>
                </c:pt>
                <c:pt idx="1">
                  <c:v>1970</c:v>
                </c:pt>
                <c:pt idx="2">
                  <c:v>1980</c:v>
                </c:pt>
                <c:pt idx="3">
                  <c:v>1990</c:v>
                </c:pt>
                <c:pt idx="4">
                  <c:v>2000</c:v>
                </c:pt>
              </c:numCache>
            </c:numRef>
          </c:cat>
          <c:val>
            <c:numRef>
              <c:f>Sheet1!$D$2:$D$6</c:f>
              <c:numCache>
                <c:formatCode>General</c:formatCode>
                <c:ptCount val="5"/>
                <c:pt idx="0">
                  <c:v>3.8</c:v>
                </c:pt>
                <c:pt idx="1">
                  <c:v>4.5999999999999996</c:v>
                </c:pt>
                <c:pt idx="2">
                  <c:v>5.2</c:v>
                </c:pt>
                <c:pt idx="3">
                  <c:v>5.8</c:v>
                </c:pt>
                <c:pt idx="4">
                  <c:v>6.6</c:v>
                </c:pt>
              </c:numCache>
            </c:numRef>
          </c:val>
          <c:smooth val="0"/>
          <c:extLst>
            <c:ext xmlns:c16="http://schemas.microsoft.com/office/drawing/2014/chart" uri="{C3380CC4-5D6E-409C-BE32-E72D297353CC}">
              <c16:uniqueId val="{00000002-CE28-4C6E-8779-C0A446BE14D3}"/>
            </c:ext>
          </c:extLst>
        </c:ser>
        <c:dLbls>
          <c:showLegendKey val="0"/>
          <c:showVal val="0"/>
          <c:showCatName val="0"/>
          <c:showSerName val="0"/>
          <c:showPercent val="0"/>
          <c:showBubbleSize val="0"/>
        </c:dLbls>
        <c:smooth val="0"/>
        <c:axId val="278826600"/>
        <c:axId val="278826992"/>
      </c:lineChart>
      <c:catAx>
        <c:axId val="278826600"/>
        <c:scaling>
          <c:orientation val="minMax"/>
        </c:scaling>
        <c:delete val="0"/>
        <c:axPos val="b"/>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MY" sz="1100" dirty="0"/>
                  <a:t>Year</a:t>
                </a:r>
              </a:p>
            </c:rich>
          </c:tx>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78826992"/>
        <c:crosses val="autoZero"/>
        <c:auto val="1"/>
        <c:lblAlgn val="ctr"/>
        <c:lblOffset val="100"/>
        <c:noMultiLvlLbl val="0"/>
      </c:catAx>
      <c:valAx>
        <c:axId val="278826992"/>
        <c:scaling>
          <c:orientation val="minMax"/>
          <c:max val="14"/>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MY" sz="1100" dirty="0"/>
                  <a:t>%GDP</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78826600"/>
        <c:crosses val="autoZero"/>
        <c:crossBetween val="between"/>
        <c:majorUnit val="1"/>
      </c:valAx>
      <c:spPr>
        <a:noFill/>
        <a:ln>
          <a:noFill/>
        </a:ln>
        <a:effectLst/>
      </c:spPr>
    </c:plotArea>
    <c:legend>
      <c:legendPos val="r"/>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a:glow rad="101600">
        <a:schemeClr val="accent4">
          <a:satMod val="175000"/>
          <a:alpha val="40000"/>
        </a:schemeClr>
      </a:glo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C034B9-B838-4270-9DCF-858AAF18AA92}" type="datetimeFigureOut">
              <a:rPr lang="en-MY" smtClean="0"/>
              <a:pPr/>
              <a:t>15/4/2022</a:t>
            </a:fld>
            <a:endParaRPr lang="en-MY"/>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D3A066-EDEF-4BD8-9EB0-947F9A1FBBC8}" type="slidenum">
              <a:rPr lang="en-MY" smtClean="0"/>
              <a:pPr/>
              <a:t>‹#›</a:t>
            </a:fld>
            <a:endParaRPr lang="en-MY"/>
          </a:p>
        </p:txBody>
      </p:sp>
    </p:spTree>
    <p:extLst>
      <p:ext uri="{BB962C8B-B14F-4D97-AF65-F5344CB8AC3E}">
        <p14:creationId xmlns:p14="http://schemas.microsoft.com/office/powerpoint/2010/main" val="3116683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MY"/>
          </a:p>
        </p:txBody>
      </p:sp>
      <p:sp>
        <p:nvSpPr>
          <p:cNvPr id="4" name="Slide Number Placeholder 3"/>
          <p:cNvSpPr>
            <a:spLocks noGrp="1"/>
          </p:cNvSpPr>
          <p:nvPr>
            <p:ph type="sldNum" sz="quarter" idx="10"/>
          </p:nvPr>
        </p:nvSpPr>
        <p:spPr/>
        <p:txBody>
          <a:bodyPr/>
          <a:lstStyle/>
          <a:p>
            <a:fld id="{C8D3A066-EDEF-4BD8-9EB0-947F9A1FBBC8}" type="slidenum">
              <a:rPr lang="en-MY" smtClean="0"/>
              <a:pPr/>
              <a:t>1</a:t>
            </a:fld>
            <a:endParaRPr lang="en-MY"/>
          </a:p>
        </p:txBody>
      </p:sp>
    </p:spTree>
    <p:extLst>
      <p:ext uri="{BB962C8B-B14F-4D97-AF65-F5344CB8AC3E}">
        <p14:creationId xmlns:p14="http://schemas.microsoft.com/office/powerpoint/2010/main" val="2774717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C8D3A066-EDEF-4BD8-9EB0-947F9A1FBBC8}" type="slidenum">
              <a:rPr lang="en-MY" smtClean="0"/>
              <a:pPr/>
              <a:t>25</a:t>
            </a:fld>
            <a:endParaRPr lang="en-MY"/>
          </a:p>
        </p:txBody>
      </p:sp>
    </p:spTree>
    <p:extLst>
      <p:ext uri="{BB962C8B-B14F-4D97-AF65-F5344CB8AC3E}">
        <p14:creationId xmlns:p14="http://schemas.microsoft.com/office/powerpoint/2010/main" val="1694170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73A86D1-C02C-4236-B006-1C794C50F9B5}" type="slidenum">
              <a:rPr lang="en-US" smtClean="0"/>
              <a:pPr/>
              <a:t>4</a:t>
            </a:fld>
            <a:endParaRPr lang="en-US"/>
          </a:p>
        </p:txBody>
      </p:sp>
    </p:spTree>
    <p:extLst>
      <p:ext uri="{BB962C8B-B14F-4D97-AF65-F5344CB8AC3E}">
        <p14:creationId xmlns:p14="http://schemas.microsoft.com/office/powerpoint/2010/main" val="3365181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C8D3A066-EDEF-4BD8-9EB0-947F9A1FBBC8}" type="slidenum">
              <a:rPr lang="en-MY" smtClean="0"/>
              <a:pPr/>
              <a:t>5</a:t>
            </a:fld>
            <a:endParaRPr lang="en-MY"/>
          </a:p>
        </p:txBody>
      </p:sp>
    </p:spTree>
    <p:extLst>
      <p:ext uri="{BB962C8B-B14F-4D97-AF65-F5344CB8AC3E}">
        <p14:creationId xmlns:p14="http://schemas.microsoft.com/office/powerpoint/2010/main" val="107433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CF01D6-AABE-4353-9757-B0D78B0008E5}" type="slidenum">
              <a:rPr lang="en-US" smtClean="0"/>
              <a:pPr/>
              <a:t>6</a:t>
            </a:fld>
            <a:endParaRPr lang="en-US"/>
          </a:p>
        </p:txBody>
      </p:sp>
    </p:spTree>
    <p:extLst>
      <p:ext uri="{BB962C8B-B14F-4D97-AF65-F5344CB8AC3E}">
        <p14:creationId xmlns:p14="http://schemas.microsoft.com/office/powerpoint/2010/main" val="561433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73A86D1-C02C-4236-B006-1C794C50F9B5}" type="slidenum">
              <a:rPr lang="en-US" smtClean="0"/>
              <a:pPr/>
              <a:t>11</a:t>
            </a:fld>
            <a:endParaRPr lang="en-US"/>
          </a:p>
        </p:txBody>
      </p:sp>
    </p:spTree>
    <p:extLst>
      <p:ext uri="{BB962C8B-B14F-4D97-AF65-F5344CB8AC3E}">
        <p14:creationId xmlns:p14="http://schemas.microsoft.com/office/powerpoint/2010/main" val="3189510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FF47D6-18E2-459D-A55A-2FA4B5EA05D7}" type="slidenum">
              <a:rPr lang="en-US" smtClean="0"/>
              <a:pPr/>
              <a:t>18</a:t>
            </a:fld>
            <a:endParaRPr lang="en-US"/>
          </a:p>
        </p:txBody>
      </p:sp>
    </p:spTree>
    <p:extLst>
      <p:ext uri="{BB962C8B-B14F-4D97-AF65-F5344CB8AC3E}">
        <p14:creationId xmlns:p14="http://schemas.microsoft.com/office/powerpoint/2010/main" val="2335312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7F7EBA5-8277-45A5-86A6-ED6033A3114F}" type="slidenum">
              <a:rPr lang="en-US" smtClean="0"/>
              <a:pPr/>
              <a:t>19</a:t>
            </a:fld>
            <a:endParaRPr lang="en-US"/>
          </a:p>
        </p:txBody>
      </p:sp>
    </p:spTree>
    <p:extLst>
      <p:ext uri="{BB962C8B-B14F-4D97-AF65-F5344CB8AC3E}">
        <p14:creationId xmlns:p14="http://schemas.microsoft.com/office/powerpoint/2010/main" val="1431313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xfrm>
            <a:off x="393700" y="692150"/>
            <a:ext cx="6070600" cy="3416300"/>
          </a:xfrm>
          <a:ln cap="flat"/>
        </p:spPr>
      </p:sp>
      <p:sp>
        <p:nvSpPr>
          <p:cNvPr id="13315" name="Rectangle 3"/>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37934518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xfrm>
            <a:off x="393700" y="692150"/>
            <a:ext cx="6070600" cy="3416300"/>
          </a:xfrm>
          <a:ln cap="flat"/>
        </p:spPr>
      </p:sp>
      <p:sp>
        <p:nvSpPr>
          <p:cNvPr id="13315" name="Rectangle 3"/>
          <p:cNvSpPr>
            <a:spLocks noGrp="1" noChangeArrowheads="1"/>
          </p:cNvSpPr>
          <p:nvPr>
            <p:ph type="body" idx="1"/>
          </p:nvPr>
        </p:nvSpPr>
        <p:spPr>
          <a:ln/>
        </p:spPr>
        <p:txBody>
          <a:bodyPr/>
          <a:lstStyle/>
          <a:p>
            <a:pPr marL="354013" indent="-182563">
              <a:buFont typeface="Arial" panose="020B0604020202020204" pitchFamily="34" charset="0"/>
              <a:buChar char="•"/>
            </a:pPr>
            <a:r>
              <a:rPr lang="en-US" dirty="0"/>
              <a:t>The variable ‘number of brothers/sisters’ takes </a:t>
            </a:r>
            <a:r>
              <a:rPr lang="en-US" dirty="0">
                <a:solidFill>
                  <a:srgbClr val="FF0000"/>
                </a:solidFill>
              </a:rPr>
              <a:t>integral values </a:t>
            </a:r>
            <a:r>
              <a:rPr lang="en-US" dirty="0"/>
              <a:t>only; numbers such as 2.6 or 4.5 </a:t>
            </a:r>
            <a:r>
              <a:rPr lang="en-US" dirty="0">
                <a:solidFill>
                  <a:srgbClr val="FF0000"/>
                </a:solidFill>
              </a:rPr>
              <a:t>cannot occur</a:t>
            </a:r>
            <a:r>
              <a:rPr lang="en-US" dirty="0"/>
              <a:t>. It is Discrete. </a:t>
            </a:r>
          </a:p>
          <a:p>
            <a:pPr marL="354013" indent="-182563">
              <a:buFont typeface="Arial" panose="020B0604020202020204" pitchFamily="34" charset="0"/>
              <a:buChar char="•"/>
            </a:pPr>
            <a:r>
              <a:rPr lang="en-US" dirty="0"/>
              <a:t>A </a:t>
            </a:r>
            <a:r>
              <a:rPr lang="en-US" i="1" dirty="0"/>
              <a:t>continuous variable (</a:t>
            </a:r>
            <a:r>
              <a:rPr lang="en-US" dirty="0"/>
              <a:t>age) </a:t>
            </a:r>
            <a:r>
              <a:rPr lang="en-US" i="1" dirty="0"/>
              <a:t>, </a:t>
            </a:r>
            <a:r>
              <a:rPr lang="en-US" dirty="0"/>
              <a:t>on the other hand, can take any value. </a:t>
            </a:r>
          </a:p>
          <a:p>
            <a:pPr marL="354013" indent="-182563">
              <a:buFont typeface="Arial" panose="020B0604020202020204" pitchFamily="34" charset="0"/>
              <a:buChar char="•"/>
            </a:pPr>
            <a:r>
              <a:rPr lang="en-US" dirty="0"/>
              <a:t>Examples of continuous variables are ‘birth weight’, ‘age’, ‘time’ and ‘body temperature’, </a:t>
            </a:r>
          </a:p>
          <a:p>
            <a:pPr marL="354013" indent="-182563">
              <a:buFont typeface="Arial" panose="020B0604020202020204" pitchFamily="34" charset="0"/>
              <a:buChar char="•"/>
            </a:pPr>
            <a:r>
              <a:rPr lang="en-US" dirty="0"/>
              <a:t>Examples of discrete variables are ‘number of children per family’, ‘number of hospital admissions</a:t>
            </a:r>
          </a:p>
        </p:txBody>
      </p:sp>
    </p:spTree>
    <p:extLst>
      <p:ext uri="{BB962C8B-B14F-4D97-AF65-F5344CB8AC3E}">
        <p14:creationId xmlns:p14="http://schemas.microsoft.com/office/powerpoint/2010/main" val="29030086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B9EA9-FA05-47C3-B270-B3E1DE761D75}"/>
              </a:ext>
            </a:extLst>
          </p:cNvPr>
          <p:cNvSpPr>
            <a:spLocks noGrp="1"/>
          </p:cNvSpPr>
          <p:nvPr>
            <p:ph type="ctrTitle"/>
          </p:nvPr>
        </p:nvSpPr>
        <p:spPr>
          <a:xfrm>
            <a:off x="1524000" y="1600571"/>
            <a:ext cx="9144000" cy="2387600"/>
          </a:xfrm>
        </p:spPr>
        <p:txBody>
          <a:bodyPr anchor="b"/>
          <a:lstStyle>
            <a:lvl1pPr algn="ctr">
              <a:defRPr sz="6000"/>
            </a:lvl1pPr>
          </a:lstStyle>
          <a:p>
            <a:r>
              <a:rPr lang="en-US"/>
              <a:t>Click to edit Master title style</a:t>
            </a:r>
            <a:endParaRPr lang="en-MY" dirty="0"/>
          </a:p>
        </p:txBody>
      </p:sp>
      <p:sp>
        <p:nvSpPr>
          <p:cNvPr id="3" name="Subtitle 2">
            <a:extLst>
              <a:ext uri="{FF2B5EF4-FFF2-40B4-BE49-F238E27FC236}">
                <a16:creationId xmlns:a16="http://schemas.microsoft.com/office/drawing/2014/main" id="{B34D65EC-5664-4174-B5CD-349FE7ED1FF0}"/>
              </a:ext>
            </a:extLst>
          </p:cNvPr>
          <p:cNvSpPr>
            <a:spLocks noGrp="1"/>
          </p:cNvSpPr>
          <p:nvPr>
            <p:ph type="subTitle" idx="1"/>
          </p:nvPr>
        </p:nvSpPr>
        <p:spPr>
          <a:xfrm>
            <a:off x="1524000" y="4176499"/>
            <a:ext cx="9144000" cy="1655762"/>
          </a:xfrm>
        </p:spPr>
        <p:txBody>
          <a:bodyPr>
            <a:normAutofit/>
          </a:bodyPr>
          <a:lstStyle>
            <a:lvl1pPr marL="0" indent="0" algn="ctr">
              <a:buNone/>
              <a:defRPr sz="26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MY" dirty="0"/>
          </a:p>
        </p:txBody>
      </p:sp>
      <p:pic>
        <p:nvPicPr>
          <p:cNvPr id="19" name="Picture 18" descr="Logo, company name&#10;&#10;Description automatically generated">
            <a:extLst>
              <a:ext uri="{FF2B5EF4-FFF2-40B4-BE49-F238E27FC236}">
                <a16:creationId xmlns:a16="http://schemas.microsoft.com/office/drawing/2014/main" id="{258EF76D-3C83-4322-A3B5-7FD10EBB59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21164" y="-123515"/>
            <a:ext cx="3435613" cy="1359851"/>
          </a:xfrm>
          <a:prstGeom prst="rect">
            <a:avLst/>
          </a:prstGeom>
        </p:spPr>
      </p:pic>
    </p:spTree>
    <p:extLst>
      <p:ext uri="{BB962C8B-B14F-4D97-AF65-F5344CB8AC3E}">
        <p14:creationId xmlns:p14="http://schemas.microsoft.com/office/powerpoint/2010/main" val="4163301695"/>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49D8F58-3F33-4441-AACF-4F850BF17EC6}"/>
              </a:ext>
            </a:extLst>
          </p:cNvPr>
          <p:cNvGrpSpPr/>
          <p:nvPr/>
        </p:nvGrpSpPr>
        <p:grpSpPr>
          <a:xfrm>
            <a:off x="3262676" y="4593425"/>
            <a:ext cx="5687901" cy="1750812"/>
            <a:chOff x="3262676" y="4593425"/>
            <a:chExt cx="5687901" cy="1750812"/>
          </a:xfrm>
        </p:grpSpPr>
        <p:pic>
          <p:nvPicPr>
            <p:cNvPr id="14" name="Picture 13" descr="Logo, company name&#10;&#10;Description automatically generated">
              <a:extLst>
                <a:ext uri="{FF2B5EF4-FFF2-40B4-BE49-F238E27FC236}">
                  <a16:creationId xmlns:a16="http://schemas.microsoft.com/office/drawing/2014/main" id="{B461625E-9AF8-48F9-9DC6-A687FF6AC8F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02193" y="4953351"/>
              <a:ext cx="2148384" cy="1390886"/>
            </a:xfrm>
            <a:prstGeom prst="rect">
              <a:avLst/>
            </a:prstGeom>
          </p:spPr>
        </p:pic>
        <p:pic>
          <p:nvPicPr>
            <p:cNvPr id="16" name="Picture 15" descr="Logo, company name&#10;&#10;Description automatically generated">
              <a:extLst>
                <a:ext uri="{FF2B5EF4-FFF2-40B4-BE49-F238E27FC236}">
                  <a16:creationId xmlns:a16="http://schemas.microsoft.com/office/drawing/2014/main" id="{E06306A1-F72F-46FA-B126-25CF6EFD10F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595561" y="5197705"/>
              <a:ext cx="1000877" cy="995787"/>
            </a:xfrm>
            <a:prstGeom prst="rect">
              <a:avLst/>
            </a:prstGeom>
          </p:spPr>
        </p:pic>
        <p:sp>
          <p:nvSpPr>
            <p:cNvPr id="22" name="TextBox 21">
              <a:extLst>
                <a:ext uri="{FF2B5EF4-FFF2-40B4-BE49-F238E27FC236}">
                  <a16:creationId xmlns:a16="http://schemas.microsoft.com/office/drawing/2014/main" id="{6455121A-D0C5-40FC-9511-787AFC1BDEFF}"/>
                </a:ext>
              </a:extLst>
            </p:cNvPr>
            <p:cNvSpPr txBox="1"/>
            <p:nvPr userDrawn="1"/>
          </p:nvSpPr>
          <p:spPr>
            <a:xfrm>
              <a:off x="4760976" y="4593425"/>
              <a:ext cx="2670048" cy="400110"/>
            </a:xfrm>
            <a:prstGeom prst="rect">
              <a:avLst/>
            </a:prstGeom>
            <a:noFill/>
          </p:spPr>
          <p:txBody>
            <a:bodyPr wrap="square" rtlCol="0">
              <a:spAutoFit/>
            </a:bodyPr>
            <a:lstStyle/>
            <a:p>
              <a:pPr algn="ctr"/>
              <a:r>
                <a:rPr lang="en-MY" sz="2000" b="1" dirty="0">
                  <a:solidFill>
                    <a:srgbClr val="015E85"/>
                  </a:solidFill>
                </a:rPr>
                <a:t>IMU GROUP</a:t>
              </a:r>
            </a:p>
          </p:txBody>
        </p:sp>
        <p:pic>
          <p:nvPicPr>
            <p:cNvPr id="24" name="Picture 23" descr="Shape&#10;&#10;Description automatically generated">
              <a:extLst>
                <a:ext uri="{FF2B5EF4-FFF2-40B4-BE49-F238E27FC236}">
                  <a16:creationId xmlns:a16="http://schemas.microsoft.com/office/drawing/2014/main" id="{C3DCFFB9-229E-4B4B-B5FB-4807EB74BBC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262676" y="5105582"/>
              <a:ext cx="2015490" cy="1088118"/>
            </a:xfrm>
            <a:prstGeom prst="rect">
              <a:avLst/>
            </a:prstGeom>
          </p:spPr>
        </p:pic>
      </p:grpSp>
    </p:spTree>
    <p:extLst>
      <p:ext uri="{BB962C8B-B14F-4D97-AF65-F5344CB8AC3E}">
        <p14:creationId xmlns:p14="http://schemas.microsoft.com/office/powerpoint/2010/main" val="2932665919"/>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cSld name="1_Section Header">
    <p:bg>
      <p:bgPr>
        <a:solidFill>
          <a:srgbClr val="005D83"/>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276589" y="2237655"/>
            <a:ext cx="7455866" cy="1885348"/>
          </a:xfrm>
        </p:spPr>
        <p:txBody>
          <a:bodyPr/>
          <a:lstStyle>
            <a:lvl1pPr>
              <a:defRPr sz="4000" baseline="0">
                <a:solidFill>
                  <a:schemeClr val="bg1"/>
                </a:solidFill>
                <a:latin typeface="+mn-lt"/>
              </a:defRPr>
            </a:lvl1pPr>
          </a:lstStyle>
          <a:p>
            <a:r>
              <a:rPr lang="en-US" dirty="0"/>
              <a:t>Presentation Title Here</a:t>
            </a:r>
            <a:br>
              <a:rPr lang="en-US" dirty="0"/>
            </a:br>
            <a:r>
              <a:rPr lang="en-US" dirty="0"/>
              <a:t>(Font: Calibri | Font Size: 40 pts)</a:t>
            </a:r>
            <a:br>
              <a:rPr lang="en-US" dirty="0"/>
            </a:br>
            <a:r>
              <a:rPr lang="en-US" dirty="0"/>
              <a:t>Maximum 3 lines</a:t>
            </a:r>
          </a:p>
        </p:txBody>
      </p:sp>
    </p:spTree>
    <p:extLst>
      <p:ext uri="{BB962C8B-B14F-4D97-AF65-F5344CB8AC3E}">
        <p14:creationId xmlns:p14="http://schemas.microsoft.com/office/powerpoint/2010/main" val="41396740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33353"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33353"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Text Placeholder 4"/>
          <p:cNvSpPr>
            <a:spLocks noGrp="1"/>
          </p:cNvSpPr>
          <p:nvPr>
            <p:ph type="body" sz="quarter" idx="3"/>
          </p:nvPr>
        </p:nvSpPr>
        <p:spPr>
          <a:xfrm>
            <a:off x="5665765"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65765"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10" name="Title 1"/>
          <p:cNvSpPr>
            <a:spLocks noGrp="1"/>
          </p:cNvSpPr>
          <p:nvPr>
            <p:ph type="title"/>
          </p:nvPr>
        </p:nvSpPr>
        <p:spPr>
          <a:xfrm>
            <a:off x="333829" y="242243"/>
            <a:ext cx="10508149" cy="1223700"/>
          </a:xfrm>
        </p:spPr>
        <p:txBody>
          <a:bodyPr/>
          <a:lstStyle>
            <a:lvl1pPr>
              <a:defRPr sz="4000">
                <a:latin typeface="+mn-lt"/>
              </a:defRPr>
            </a:lvl1pPr>
          </a:lstStyle>
          <a:p>
            <a:r>
              <a:rPr lang="en-US"/>
              <a:t>Click to edit Master title style</a:t>
            </a:r>
            <a:endParaRPr lang="en-US" dirty="0"/>
          </a:p>
        </p:txBody>
      </p:sp>
      <p:sp>
        <p:nvSpPr>
          <p:cNvPr id="11" name="Date Placeholder 4"/>
          <p:cNvSpPr>
            <a:spLocks noGrp="1"/>
          </p:cNvSpPr>
          <p:nvPr>
            <p:ph type="dt" sz="half" idx="10"/>
          </p:nvPr>
        </p:nvSpPr>
        <p:spPr>
          <a:xfrm>
            <a:off x="345832" y="6356350"/>
            <a:ext cx="2743200" cy="365125"/>
          </a:xfrm>
          <a:prstGeom prst="rect">
            <a:avLst/>
          </a:prstGeom>
        </p:spPr>
        <p:txBody>
          <a:bodyPr/>
          <a:lstStyle/>
          <a:p>
            <a:fld id="{F1049FFD-493D-4F5F-AF7B-47129882C895}" type="datetime1">
              <a:rPr lang="en-US" smtClean="0"/>
              <a:t>4/15/2022</a:t>
            </a:fld>
            <a:endParaRPr lang="en-US"/>
          </a:p>
        </p:txBody>
      </p:sp>
      <p:sp>
        <p:nvSpPr>
          <p:cNvPr id="12" name="Footer Placeholder 5"/>
          <p:cNvSpPr>
            <a:spLocks noGrp="1"/>
          </p:cNvSpPr>
          <p:nvPr>
            <p:ph type="ftr" sz="quarter" idx="11"/>
          </p:nvPr>
        </p:nvSpPr>
        <p:spPr>
          <a:xfrm>
            <a:off x="3489963" y="6356350"/>
            <a:ext cx="4114800" cy="365125"/>
          </a:xfrm>
          <a:prstGeom prst="rect">
            <a:avLst/>
          </a:prstGeom>
        </p:spPr>
        <p:txBody>
          <a:bodyPr/>
          <a:lstStyle/>
          <a:p>
            <a:r>
              <a:rPr lang="en-US"/>
              <a:t>Dr. Lwin/IMU</a:t>
            </a:r>
          </a:p>
        </p:txBody>
      </p:sp>
      <p:sp>
        <p:nvSpPr>
          <p:cNvPr id="13" name="Slide Number Placeholder 6"/>
          <p:cNvSpPr>
            <a:spLocks noGrp="1"/>
          </p:cNvSpPr>
          <p:nvPr>
            <p:ph type="sldNum" sz="quarter" idx="12"/>
          </p:nvPr>
        </p:nvSpPr>
        <p:spPr>
          <a:xfrm>
            <a:off x="7977555" y="6356350"/>
            <a:ext cx="2743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97687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B7166-2593-4F2C-8B2A-C5D7A65EEA58}"/>
              </a:ext>
            </a:extLst>
          </p:cNvPr>
          <p:cNvSpPr>
            <a:spLocks noGrp="1"/>
          </p:cNvSpPr>
          <p:nvPr>
            <p:ph type="title"/>
          </p:nvPr>
        </p:nvSpPr>
        <p:spPr>
          <a:xfrm>
            <a:off x="4103936" y="2005263"/>
            <a:ext cx="7189705" cy="2021305"/>
          </a:xfrm>
        </p:spPr>
        <p:txBody>
          <a:bodyPr/>
          <a:lstStyle/>
          <a:p>
            <a:r>
              <a:rPr lang="en-US"/>
              <a:t>Click to edit Master title style</a:t>
            </a:r>
            <a:endParaRPr lang="en-MY" dirty="0"/>
          </a:p>
        </p:txBody>
      </p:sp>
      <p:sp>
        <p:nvSpPr>
          <p:cNvPr id="3" name="Date Placeholder 2">
            <a:extLst>
              <a:ext uri="{FF2B5EF4-FFF2-40B4-BE49-F238E27FC236}">
                <a16:creationId xmlns:a16="http://schemas.microsoft.com/office/drawing/2014/main" id="{BE2E6456-3376-4AFD-8C7A-594C56566993}"/>
              </a:ext>
            </a:extLst>
          </p:cNvPr>
          <p:cNvSpPr>
            <a:spLocks noGrp="1"/>
          </p:cNvSpPr>
          <p:nvPr>
            <p:ph type="dt" sz="half" idx="10"/>
          </p:nvPr>
        </p:nvSpPr>
        <p:spPr/>
        <p:txBody>
          <a:bodyPr/>
          <a:lstStyle/>
          <a:p>
            <a:fld id="{368EFDD7-DC2E-4422-BEC4-7AD7D936C7E1}" type="datetime1">
              <a:rPr lang="en-US" smtClean="0"/>
              <a:t>4/15/2022</a:t>
            </a:fld>
            <a:endParaRPr lang="en-US"/>
          </a:p>
        </p:txBody>
      </p:sp>
      <p:sp>
        <p:nvSpPr>
          <p:cNvPr id="4" name="Footer Placeholder 3">
            <a:extLst>
              <a:ext uri="{FF2B5EF4-FFF2-40B4-BE49-F238E27FC236}">
                <a16:creationId xmlns:a16="http://schemas.microsoft.com/office/drawing/2014/main" id="{65A20C36-1FAC-4014-AD35-B091F8019285}"/>
              </a:ext>
            </a:extLst>
          </p:cNvPr>
          <p:cNvSpPr>
            <a:spLocks noGrp="1"/>
          </p:cNvSpPr>
          <p:nvPr>
            <p:ph type="ftr" sz="quarter" idx="11"/>
          </p:nvPr>
        </p:nvSpPr>
        <p:spPr/>
        <p:txBody>
          <a:bodyPr/>
          <a:lstStyle/>
          <a:p>
            <a:r>
              <a:rPr lang="en-US"/>
              <a:t>Dr. Lwin/IMU</a:t>
            </a:r>
          </a:p>
        </p:txBody>
      </p:sp>
      <p:sp>
        <p:nvSpPr>
          <p:cNvPr id="5" name="Slide Number Placeholder 4">
            <a:extLst>
              <a:ext uri="{FF2B5EF4-FFF2-40B4-BE49-F238E27FC236}">
                <a16:creationId xmlns:a16="http://schemas.microsoft.com/office/drawing/2014/main" id="{029A53CA-15C8-4DEB-A2EF-DDA30739C139}"/>
              </a:ext>
            </a:extLst>
          </p:cNvPr>
          <p:cNvSpPr>
            <a:spLocks noGrp="1"/>
          </p:cNvSpPr>
          <p:nvPr>
            <p:ph type="sldNum" sz="quarter" idx="12"/>
          </p:nvPr>
        </p:nvSpPr>
        <p:spPr/>
        <p:txBody>
          <a:bodyPr/>
          <a:lstStyle/>
          <a:p>
            <a:fld id="{B6F15528-21DE-4FAA-801E-634DDDAF4B2B}" type="slidenum">
              <a:rPr lang="en-US" smtClean="0"/>
              <a:pPr/>
              <a:t>‹#›</a:t>
            </a:fld>
            <a:endParaRPr lang="en-US"/>
          </a:p>
        </p:txBody>
      </p:sp>
      <p:pic>
        <p:nvPicPr>
          <p:cNvPr id="7" name="Picture 6" descr="Shape&#10;&#10;Description automatically generated">
            <a:extLst>
              <a:ext uri="{FF2B5EF4-FFF2-40B4-BE49-F238E27FC236}">
                <a16:creationId xmlns:a16="http://schemas.microsoft.com/office/drawing/2014/main" id="{04B51D13-A3A3-4CC8-8801-18B013A44C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432" y="2181027"/>
            <a:ext cx="2922507" cy="1577795"/>
          </a:xfrm>
          <a:prstGeom prst="rect">
            <a:avLst/>
          </a:prstGeom>
        </p:spPr>
      </p:pic>
      <p:cxnSp>
        <p:nvCxnSpPr>
          <p:cNvPr id="9" name="Straight Connector 8">
            <a:extLst>
              <a:ext uri="{FF2B5EF4-FFF2-40B4-BE49-F238E27FC236}">
                <a16:creationId xmlns:a16="http://schemas.microsoft.com/office/drawing/2014/main" id="{87C20A45-2A80-43F1-A590-C308760AD5D4}"/>
              </a:ext>
            </a:extLst>
          </p:cNvPr>
          <p:cNvCxnSpPr/>
          <p:nvPr/>
        </p:nvCxnSpPr>
        <p:spPr>
          <a:xfrm>
            <a:off x="3785937" y="2005263"/>
            <a:ext cx="0" cy="2021305"/>
          </a:xfrm>
          <a:prstGeom prst="line">
            <a:avLst/>
          </a:prstGeom>
          <a:ln w="25400">
            <a:solidFill>
              <a:srgbClr val="015E8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6272917"/>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B9A6C-EAD9-462B-9E59-118B30AF6DAE}"/>
              </a:ext>
            </a:extLst>
          </p:cNvPr>
          <p:cNvSpPr>
            <a:spLocks noGrp="1"/>
          </p:cNvSpPr>
          <p:nvPr>
            <p:ph type="title"/>
          </p:nvPr>
        </p:nvSpPr>
        <p:spPr/>
        <p:txBody>
          <a:bodyPr/>
          <a:lstStyle>
            <a:lvl1pPr>
              <a:defRPr b="0"/>
            </a:lvl1pPr>
          </a:lstStyle>
          <a:p>
            <a:r>
              <a:rPr lang="en-US"/>
              <a:t>Click to edit Master title style</a:t>
            </a:r>
            <a:endParaRPr lang="en-MY" dirty="0"/>
          </a:p>
        </p:txBody>
      </p:sp>
      <p:sp>
        <p:nvSpPr>
          <p:cNvPr id="3" name="Content Placeholder 2">
            <a:extLst>
              <a:ext uri="{FF2B5EF4-FFF2-40B4-BE49-F238E27FC236}">
                <a16:creationId xmlns:a16="http://schemas.microsoft.com/office/drawing/2014/main" id="{02B096BB-8FA4-4904-9E1A-341F4520BAE7}"/>
              </a:ext>
            </a:extLst>
          </p:cNvPr>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dirty="0"/>
          </a:p>
        </p:txBody>
      </p:sp>
      <p:sp>
        <p:nvSpPr>
          <p:cNvPr id="4" name="Date Placeholder 3">
            <a:extLst>
              <a:ext uri="{FF2B5EF4-FFF2-40B4-BE49-F238E27FC236}">
                <a16:creationId xmlns:a16="http://schemas.microsoft.com/office/drawing/2014/main" id="{3F714205-3D8C-42E8-A691-885F62831891}"/>
              </a:ext>
            </a:extLst>
          </p:cNvPr>
          <p:cNvSpPr>
            <a:spLocks noGrp="1"/>
          </p:cNvSpPr>
          <p:nvPr>
            <p:ph type="dt" sz="half" idx="10"/>
          </p:nvPr>
        </p:nvSpPr>
        <p:spPr/>
        <p:txBody>
          <a:bodyPr/>
          <a:lstStyle/>
          <a:p>
            <a:fld id="{FE40A6C6-57E2-4763-BD14-E842A1971156}" type="datetime1">
              <a:rPr lang="en-US" smtClean="0"/>
              <a:t>4/15/2022</a:t>
            </a:fld>
            <a:endParaRPr lang="en-US"/>
          </a:p>
        </p:txBody>
      </p:sp>
      <p:sp>
        <p:nvSpPr>
          <p:cNvPr id="5" name="Footer Placeholder 4">
            <a:extLst>
              <a:ext uri="{FF2B5EF4-FFF2-40B4-BE49-F238E27FC236}">
                <a16:creationId xmlns:a16="http://schemas.microsoft.com/office/drawing/2014/main" id="{CFA250AC-AB6B-4E88-BDAE-C2F8DDCFBE7D}"/>
              </a:ext>
            </a:extLst>
          </p:cNvPr>
          <p:cNvSpPr>
            <a:spLocks noGrp="1"/>
          </p:cNvSpPr>
          <p:nvPr>
            <p:ph type="ftr" sz="quarter" idx="11"/>
          </p:nvPr>
        </p:nvSpPr>
        <p:spPr/>
        <p:txBody>
          <a:bodyPr/>
          <a:lstStyle/>
          <a:p>
            <a:r>
              <a:rPr lang="en-US"/>
              <a:t>Dr. Lwin/IMU</a:t>
            </a:r>
          </a:p>
        </p:txBody>
      </p:sp>
      <p:sp>
        <p:nvSpPr>
          <p:cNvPr id="6" name="Slide Number Placeholder 5">
            <a:extLst>
              <a:ext uri="{FF2B5EF4-FFF2-40B4-BE49-F238E27FC236}">
                <a16:creationId xmlns:a16="http://schemas.microsoft.com/office/drawing/2014/main" id="{F5B4A6A9-90E1-40E8-9444-05B0BAE2CD6A}"/>
              </a:ext>
            </a:extLst>
          </p:cNvPr>
          <p:cNvSpPr>
            <a:spLocks noGrp="1"/>
          </p:cNvSpPr>
          <p:nvPr>
            <p:ph type="sldNum" sz="quarter" idx="12"/>
          </p:nvPr>
        </p:nvSpPr>
        <p:spPr/>
        <p:txBody>
          <a:bodyPr/>
          <a:lstStyle/>
          <a:p>
            <a:fld id="{B6F15528-21DE-4FAA-801E-634DDDAF4B2B}" type="slidenum">
              <a:rPr lang="en-US" smtClean="0"/>
              <a:pPr/>
              <a:t>‹#›</a:t>
            </a:fld>
            <a:endParaRPr lang="en-US"/>
          </a:p>
        </p:txBody>
      </p:sp>
      <p:pic>
        <p:nvPicPr>
          <p:cNvPr id="9" name="Picture 8" descr="Logo, company name&#10;&#10;Description automatically generated">
            <a:extLst>
              <a:ext uri="{FF2B5EF4-FFF2-40B4-BE49-F238E27FC236}">
                <a16:creationId xmlns:a16="http://schemas.microsoft.com/office/drawing/2014/main" id="{0C4F88C2-09FA-4136-8143-4A94C0564E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21164" y="-123515"/>
            <a:ext cx="3435613" cy="1359851"/>
          </a:xfrm>
          <a:prstGeom prst="rect">
            <a:avLst/>
          </a:prstGeom>
        </p:spPr>
      </p:pic>
    </p:spTree>
    <p:extLst>
      <p:ext uri="{BB962C8B-B14F-4D97-AF65-F5344CB8AC3E}">
        <p14:creationId xmlns:p14="http://schemas.microsoft.com/office/powerpoint/2010/main" val="2329461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4F8A1-A756-4D41-A53E-E37C3230E915}"/>
              </a:ext>
            </a:extLst>
          </p:cNvPr>
          <p:cNvSpPr>
            <a:spLocks noGrp="1"/>
          </p:cNvSpPr>
          <p:nvPr>
            <p:ph type="title"/>
          </p:nvPr>
        </p:nvSpPr>
        <p:spPr>
          <a:xfrm>
            <a:off x="319314" y="1404938"/>
            <a:ext cx="10515600" cy="2852737"/>
          </a:xfrm>
        </p:spPr>
        <p:txBody>
          <a:bodyPr anchor="b"/>
          <a:lstStyle>
            <a:lvl1pPr>
              <a:defRPr sz="6000"/>
            </a:lvl1pPr>
          </a:lstStyle>
          <a:p>
            <a:r>
              <a:rPr lang="en-US"/>
              <a:t>Click to edit Master title style</a:t>
            </a:r>
            <a:endParaRPr lang="en-MY"/>
          </a:p>
        </p:txBody>
      </p:sp>
      <p:sp>
        <p:nvSpPr>
          <p:cNvPr id="3" name="Text Placeholder 2">
            <a:extLst>
              <a:ext uri="{FF2B5EF4-FFF2-40B4-BE49-F238E27FC236}">
                <a16:creationId xmlns:a16="http://schemas.microsoft.com/office/drawing/2014/main" id="{82F6F5B6-B30B-41B7-A858-89560DA6DC88}"/>
              </a:ext>
            </a:extLst>
          </p:cNvPr>
          <p:cNvSpPr>
            <a:spLocks noGrp="1"/>
          </p:cNvSpPr>
          <p:nvPr>
            <p:ph type="body" idx="1"/>
          </p:nvPr>
        </p:nvSpPr>
        <p:spPr>
          <a:xfrm>
            <a:off x="319314" y="42846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E9DCC8-1D37-4104-A6D5-1BA0290CC7BB}"/>
              </a:ext>
            </a:extLst>
          </p:cNvPr>
          <p:cNvSpPr>
            <a:spLocks noGrp="1"/>
          </p:cNvSpPr>
          <p:nvPr>
            <p:ph type="dt" sz="half" idx="10"/>
          </p:nvPr>
        </p:nvSpPr>
        <p:spPr/>
        <p:txBody>
          <a:bodyPr/>
          <a:lstStyle/>
          <a:p>
            <a:fld id="{368EFDD7-DC2E-4422-BEC4-7AD7D936C7E1}" type="datetime1">
              <a:rPr lang="en-US" smtClean="0"/>
              <a:t>4/15/2022</a:t>
            </a:fld>
            <a:endParaRPr lang="en-US"/>
          </a:p>
        </p:txBody>
      </p:sp>
      <p:sp>
        <p:nvSpPr>
          <p:cNvPr id="5" name="Footer Placeholder 4">
            <a:extLst>
              <a:ext uri="{FF2B5EF4-FFF2-40B4-BE49-F238E27FC236}">
                <a16:creationId xmlns:a16="http://schemas.microsoft.com/office/drawing/2014/main" id="{18B0FF67-BB80-47DF-86D2-42CC1DE3051B}"/>
              </a:ext>
            </a:extLst>
          </p:cNvPr>
          <p:cNvSpPr>
            <a:spLocks noGrp="1"/>
          </p:cNvSpPr>
          <p:nvPr>
            <p:ph type="ftr" sz="quarter" idx="11"/>
          </p:nvPr>
        </p:nvSpPr>
        <p:spPr/>
        <p:txBody>
          <a:bodyPr/>
          <a:lstStyle/>
          <a:p>
            <a:r>
              <a:rPr lang="en-US"/>
              <a:t>Dr. Lwin/IMU</a:t>
            </a:r>
          </a:p>
        </p:txBody>
      </p:sp>
      <p:sp>
        <p:nvSpPr>
          <p:cNvPr id="6" name="Slide Number Placeholder 5">
            <a:extLst>
              <a:ext uri="{FF2B5EF4-FFF2-40B4-BE49-F238E27FC236}">
                <a16:creationId xmlns:a16="http://schemas.microsoft.com/office/drawing/2014/main" id="{B9331912-5D96-45F2-8526-DB94FFEB6B2D}"/>
              </a:ext>
            </a:extLst>
          </p:cNvPr>
          <p:cNvSpPr>
            <a:spLocks noGrp="1"/>
          </p:cNvSpPr>
          <p:nvPr>
            <p:ph type="sldNum" sz="quarter" idx="12"/>
          </p:nvPr>
        </p:nvSpPr>
        <p:spPr/>
        <p:txBody>
          <a:bodyPr/>
          <a:lstStyle/>
          <a:p>
            <a:fld id="{B6F15528-21DE-4FAA-801E-634DDDAF4B2B}" type="slidenum">
              <a:rPr lang="en-US" smtClean="0"/>
              <a:pPr/>
              <a:t>‹#›</a:t>
            </a:fld>
            <a:endParaRPr lang="en-US"/>
          </a:p>
        </p:txBody>
      </p:sp>
      <p:pic>
        <p:nvPicPr>
          <p:cNvPr id="8" name="Picture 7" descr="Logo, company name&#10;&#10;Description automatically generated">
            <a:extLst>
              <a:ext uri="{FF2B5EF4-FFF2-40B4-BE49-F238E27FC236}">
                <a16:creationId xmlns:a16="http://schemas.microsoft.com/office/drawing/2014/main" id="{6A56A0C0-A13C-484F-BA6C-E8609DBD32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21164" y="-123515"/>
            <a:ext cx="3435613" cy="1359851"/>
          </a:xfrm>
          <a:prstGeom prst="rect">
            <a:avLst/>
          </a:prstGeom>
        </p:spPr>
      </p:pic>
    </p:spTree>
    <p:extLst>
      <p:ext uri="{BB962C8B-B14F-4D97-AF65-F5344CB8AC3E}">
        <p14:creationId xmlns:p14="http://schemas.microsoft.com/office/powerpoint/2010/main" val="2060178835"/>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36495-0491-432E-BF12-99BDAC1D8B90}"/>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6D23C3C7-6FE1-4685-87BB-2EDFA02D2C1B}"/>
              </a:ext>
            </a:extLst>
          </p:cNvPr>
          <p:cNvSpPr>
            <a:spLocks noGrp="1"/>
          </p:cNvSpPr>
          <p:nvPr>
            <p:ph sz="half" idx="1"/>
          </p:nvPr>
        </p:nvSpPr>
        <p:spPr>
          <a:xfrm>
            <a:off x="297542" y="157758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Content Placeholder 3">
            <a:extLst>
              <a:ext uri="{FF2B5EF4-FFF2-40B4-BE49-F238E27FC236}">
                <a16:creationId xmlns:a16="http://schemas.microsoft.com/office/drawing/2014/main" id="{5876B234-80F8-4FB7-9650-2FA931880FD3}"/>
              </a:ext>
            </a:extLst>
          </p:cNvPr>
          <p:cNvSpPr>
            <a:spLocks noGrp="1"/>
          </p:cNvSpPr>
          <p:nvPr>
            <p:ph sz="half" idx="2"/>
          </p:nvPr>
        </p:nvSpPr>
        <p:spPr>
          <a:xfrm>
            <a:off x="5631542" y="157758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Date Placeholder 4">
            <a:extLst>
              <a:ext uri="{FF2B5EF4-FFF2-40B4-BE49-F238E27FC236}">
                <a16:creationId xmlns:a16="http://schemas.microsoft.com/office/drawing/2014/main" id="{BBF73DCA-630C-4C5C-A331-5D2F02E0F5FF}"/>
              </a:ext>
            </a:extLst>
          </p:cNvPr>
          <p:cNvSpPr>
            <a:spLocks noGrp="1"/>
          </p:cNvSpPr>
          <p:nvPr>
            <p:ph type="dt" sz="half" idx="10"/>
          </p:nvPr>
        </p:nvSpPr>
        <p:spPr/>
        <p:txBody>
          <a:bodyPr/>
          <a:lstStyle/>
          <a:p>
            <a:fld id="{12E6DCCF-A980-481B-8599-A6699D6B0125}" type="datetime1">
              <a:rPr lang="en-US" smtClean="0"/>
              <a:t>4/15/2022</a:t>
            </a:fld>
            <a:endParaRPr lang="en-US"/>
          </a:p>
        </p:txBody>
      </p:sp>
      <p:sp>
        <p:nvSpPr>
          <p:cNvPr id="6" name="Footer Placeholder 5">
            <a:extLst>
              <a:ext uri="{FF2B5EF4-FFF2-40B4-BE49-F238E27FC236}">
                <a16:creationId xmlns:a16="http://schemas.microsoft.com/office/drawing/2014/main" id="{1273A98C-8583-48E9-86F7-4B5D5A985CFB}"/>
              </a:ext>
            </a:extLst>
          </p:cNvPr>
          <p:cNvSpPr>
            <a:spLocks noGrp="1"/>
          </p:cNvSpPr>
          <p:nvPr>
            <p:ph type="ftr" sz="quarter" idx="11"/>
          </p:nvPr>
        </p:nvSpPr>
        <p:spPr/>
        <p:txBody>
          <a:bodyPr/>
          <a:lstStyle/>
          <a:p>
            <a:r>
              <a:rPr lang="en-US"/>
              <a:t>Dr. Lwin/IMU</a:t>
            </a:r>
          </a:p>
        </p:txBody>
      </p:sp>
      <p:sp>
        <p:nvSpPr>
          <p:cNvPr id="7" name="Slide Number Placeholder 6">
            <a:extLst>
              <a:ext uri="{FF2B5EF4-FFF2-40B4-BE49-F238E27FC236}">
                <a16:creationId xmlns:a16="http://schemas.microsoft.com/office/drawing/2014/main" id="{787A557D-DB87-4BBD-9DDD-F4BB6D4F26BE}"/>
              </a:ext>
            </a:extLst>
          </p:cNvPr>
          <p:cNvSpPr>
            <a:spLocks noGrp="1"/>
          </p:cNvSpPr>
          <p:nvPr>
            <p:ph type="sldNum" sz="quarter" idx="12"/>
          </p:nvPr>
        </p:nvSpPr>
        <p:spPr/>
        <p:txBody>
          <a:bodyPr/>
          <a:lstStyle/>
          <a:p>
            <a:fld id="{B6F15528-21DE-4FAA-801E-634DDDAF4B2B}" type="slidenum">
              <a:rPr lang="en-US" smtClean="0"/>
              <a:pPr/>
              <a:t>‹#›</a:t>
            </a:fld>
            <a:endParaRPr lang="en-US"/>
          </a:p>
        </p:txBody>
      </p:sp>
      <p:pic>
        <p:nvPicPr>
          <p:cNvPr id="10" name="Picture 9" descr="Logo, company name&#10;&#10;Description automatically generated">
            <a:extLst>
              <a:ext uri="{FF2B5EF4-FFF2-40B4-BE49-F238E27FC236}">
                <a16:creationId xmlns:a16="http://schemas.microsoft.com/office/drawing/2014/main" id="{4FD25304-EF8B-4BE9-BD0B-703CC74192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21164" y="-123515"/>
            <a:ext cx="3435613" cy="1359851"/>
          </a:xfrm>
          <a:prstGeom prst="rect">
            <a:avLst/>
          </a:prstGeom>
        </p:spPr>
      </p:pic>
    </p:spTree>
    <p:extLst>
      <p:ext uri="{BB962C8B-B14F-4D97-AF65-F5344CB8AC3E}">
        <p14:creationId xmlns:p14="http://schemas.microsoft.com/office/powerpoint/2010/main" val="2094977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ADA4B-B568-4474-8440-79E9D3A9BC9C}"/>
              </a:ext>
            </a:extLst>
          </p:cNvPr>
          <p:cNvSpPr>
            <a:spLocks noGrp="1"/>
          </p:cNvSpPr>
          <p:nvPr>
            <p:ph type="title"/>
          </p:nvPr>
        </p:nvSpPr>
        <p:spPr/>
        <p:txBody>
          <a:bodyPr/>
          <a:lstStyle/>
          <a:p>
            <a:r>
              <a:rPr lang="en-US"/>
              <a:t>Click to edit Master title style</a:t>
            </a:r>
            <a:endParaRPr lang="en-MY"/>
          </a:p>
        </p:txBody>
      </p:sp>
      <p:sp>
        <p:nvSpPr>
          <p:cNvPr id="3" name="Date Placeholder 2">
            <a:extLst>
              <a:ext uri="{FF2B5EF4-FFF2-40B4-BE49-F238E27FC236}">
                <a16:creationId xmlns:a16="http://schemas.microsoft.com/office/drawing/2014/main" id="{8644F71C-60D5-49E7-B267-CEB590680CE1}"/>
              </a:ext>
            </a:extLst>
          </p:cNvPr>
          <p:cNvSpPr>
            <a:spLocks noGrp="1"/>
          </p:cNvSpPr>
          <p:nvPr>
            <p:ph type="dt" sz="half" idx="10"/>
          </p:nvPr>
        </p:nvSpPr>
        <p:spPr/>
        <p:txBody>
          <a:bodyPr/>
          <a:lstStyle/>
          <a:p>
            <a:fld id="{3DBA4A32-E471-4603-85F8-94878A4AD6F8}" type="datetime1">
              <a:rPr lang="en-US" smtClean="0"/>
              <a:t>4/15/2022</a:t>
            </a:fld>
            <a:endParaRPr lang="en-US"/>
          </a:p>
        </p:txBody>
      </p:sp>
      <p:sp>
        <p:nvSpPr>
          <p:cNvPr id="4" name="Footer Placeholder 3">
            <a:extLst>
              <a:ext uri="{FF2B5EF4-FFF2-40B4-BE49-F238E27FC236}">
                <a16:creationId xmlns:a16="http://schemas.microsoft.com/office/drawing/2014/main" id="{FF58DE20-38DB-497F-8D4B-3FDBEC637226}"/>
              </a:ext>
            </a:extLst>
          </p:cNvPr>
          <p:cNvSpPr>
            <a:spLocks noGrp="1"/>
          </p:cNvSpPr>
          <p:nvPr>
            <p:ph type="ftr" sz="quarter" idx="11"/>
          </p:nvPr>
        </p:nvSpPr>
        <p:spPr/>
        <p:txBody>
          <a:bodyPr/>
          <a:lstStyle/>
          <a:p>
            <a:r>
              <a:rPr lang="en-US"/>
              <a:t>Dr. Lwin/IMU</a:t>
            </a:r>
          </a:p>
        </p:txBody>
      </p:sp>
      <p:sp>
        <p:nvSpPr>
          <p:cNvPr id="5" name="Slide Number Placeholder 4">
            <a:extLst>
              <a:ext uri="{FF2B5EF4-FFF2-40B4-BE49-F238E27FC236}">
                <a16:creationId xmlns:a16="http://schemas.microsoft.com/office/drawing/2014/main" id="{FA0510DB-12EC-4A57-BEA0-32D2CFEE28D4}"/>
              </a:ext>
            </a:extLst>
          </p:cNvPr>
          <p:cNvSpPr>
            <a:spLocks noGrp="1"/>
          </p:cNvSpPr>
          <p:nvPr>
            <p:ph type="sldNum" sz="quarter" idx="12"/>
          </p:nvPr>
        </p:nvSpPr>
        <p:spPr/>
        <p:txBody>
          <a:bodyPr/>
          <a:lstStyle/>
          <a:p>
            <a:fld id="{B6F15528-21DE-4FAA-801E-634DDDAF4B2B}" type="slidenum">
              <a:rPr lang="en-US" smtClean="0"/>
              <a:pPr/>
              <a:t>‹#›</a:t>
            </a:fld>
            <a:endParaRPr lang="en-US"/>
          </a:p>
        </p:txBody>
      </p:sp>
      <p:pic>
        <p:nvPicPr>
          <p:cNvPr id="6" name="Picture 5" descr="Logo, company name&#10;&#10;Description automatically generated">
            <a:extLst>
              <a:ext uri="{FF2B5EF4-FFF2-40B4-BE49-F238E27FC236}">
                <a16:creationId xmlns:a16="http://schemas.microsoft.com/office/drawing/2014/main" id="{3F324777-E006-4C38-B2EC-EEEC25AD9D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21164" y="-123515"/>
            <a:ext cx="3435613" cy="1359851"/>
          </a:xfrm>
          <a:prstGeom prst="rect">
            <a:avLst/>
          </a:prstGeom>
        </p:spPr>
      </p:pic>
    </p:spTree>
    <p:extLst>
      <p:ext uri="{BB962C8B-B14F-4D97-AF65-F5344CB8AC3E}">
        <p14:creationId xmlns:p14="http://schemas.microsoft.com/office/powerpoint/2010/main" val="1343295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7B61CB-1C51-4AEA-8233-7504A5E5C951}"/>
              </a:ext>
            </a:extLst>
          </p:cNvPr>
          <p:cNvSpPr>
            <a:spLocks noGrp="1"/>
          </p:cNvSpPr>
          <p:nvPr>
            <p:ph type="dt" sz="half" idx="10"/>
          </p:nvPr>
        </p:nvSpPr>
        <p:spPr/>
        <p:txBody>
          <a:bodyPr/>
          <a:lstStyle/>
          <a:p>
            <a:fld id="{368EFDD7-DC2E-4422-BEC4-7AD7D936C7E1}" type="datetime1">
              <a:rPr lang="en-US" smtClean="0"/>
              <a:t>4/15/2022</a:t>
            </a:fld>
            <a:endParaRPr lang="en-US"/>
          </a:p>
        </p:txBody>
      </p:sp>
      <p:sp>
        <p:nvSpPr>
          <p:cNvPr id="3" name="Footer Placeholder 2">
            <a:extLst>
              <a:ext uri="{FF2B5EF4-FFF2-40B4-BE49-F238E27FC236}">
                <a16:creationId xmlns:a16="http://schemas.microsoft.com/office/drawing/2014/main" id="{6A387E1C-D99B-4DFB-9A54-0943ACE9DB6E}"/>
              </a:ext>
            </a:extLst>
          </p:cNvPr>
          <p:cNvSpPr>
            <a:spLocks noGrp="1"/>
          </p:cNvSpPr>
          <p:nvPr>
            <p:ph type="ftr" sz="quarter" idx="11"/>
          </p:nvPr>
        </p:nvSpPr>
        <p:spPr/>
        <p:txBody>
          <a:bodyPr/>
          <a:lstStyle/>
          <a:p>
            <a:r>
              <a:rPr lang="en-US"/>
              <a:t>Dr. Lwin/IMU</a:t>
            </a:r>
          </a:p>
        </p:txBody>
      </p:sp>
      <p:sp>
        <p:nvSpPr>
          <p:cNvPr id="4" name="Slide Number Placeholder 3">
            <a:extLst>
              <a:ext uri="{FF2B5EF4-FFF2-40B4-BE49-F238E27FC236}">
                <a16:creationId xmlns:a16="http://schemas.microsoft.com/office/drawing/2014/main" id="{B1AB0E4D-AB3A-4B1D-BD9A-A3B1EF29088B}"/>
              </a:ext>
            </a:extLst>
          </p:cNvPr>
          <p:cNvSpPr>
            <a:spLocks noGrp="1"/>
          </p:cNvSpPr>
          <p:nvPr>
            <p:ph type="sldNum" sz="quarter" idx="12"/>
          </p:nvPr>
        </p:nvSpPr>
        <p:spPr/>
        <p:txBody>
          <a:bodyPr/>
          <a:lstStyle/>
          <a:p>
            <a:fld id="{B6F15528-21DE-4FAA-801E-634DDDAF4B2B}" type="slidenum">
              <a:rPr lang="en-US" smtClean="0"/>
              <a:pPr/>
              <a:t>‹#›</a:t>
            </a:fld>
            <a:endParaRPr lang="en-US"/>
          </a:p>
        </p:txBody>
      </p:sp>
      <p:pic>
        <p:nvPicPr>
          <p:cNvPr id="5" name="Picture 4" descr="Logo, company name&#10;&#10;Description automatically generated">
            <a:extLst>
              <a:ext uri="{FF2B5EF4-FFF2-40B4-BE49-F238E27FC236}">
                <a16:creationId xmlns:a16="http://schemas.microsoft.com/office/drawing/2014/main" id="{25E18B3E-5787-4812-86B5-BA4215CA27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21164" y="-123515"/>
            <a:ext cx="3435613" cy="1359851"/>
          </a:xfrm>
          <a:prstGeom prst="rect">
            <a:avLst/>
          </a:prstGeom>
        </p:spPr>
      </p:pic>
    </p:spTree>
    <p:extLst>
      <p:ext uri="{BB962C8B-B14F-4D97-AF65-F5344CB8AC3E}">
        <p14:creationId xmlns:p14="http://schemas.microsoft.com/office/powerpoint/2010/main" val="1598007718"/>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39689421"/>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4380F77-950E-42DE-A66F-41E42E6267DE}"/>
              </a:ext>
            </a:extLst>
          </p:cNvPr>
          <p:cNvSpPr>
            <a:spLocks noGrp="1"/>
          </p:cNvSpPr>
          <p:nvPr>
            <p:ph type="dt" sz="half" idx="10"/>
          </p:nvPr>
        </p:nvSpPr>
        <p:spPr/>
        <p:txBody>
          <a:bodyPr/>
          <a:lstStyle/>
          <a:p>
            <a:fld id="{368EFDD7-DC2E-4422-BEC4-7AD7D936C7E1}" type="datetime1">
              <a:rPr lang="en-US" smtClean="0"/>
              <a:t>4/15/2022</a:t>
            </a:fld>
            <a:endParaRPr lang="en-US"/>
          </a:p>
        </p:txBody>
      </p:sp>
      <p:sp>
        <p:nvSpPr>
          <p:cNvPr id="4" name="Footer Placeholder 3">
            <a:extLst>
              <a:ext uri="{FF2B5EF4-FFF2-40B4-BE49-F238E27FC236}">
                <a16:creationId xmlns:a16="http://schemas.microsoft.com/office/drawing/2014/main" id="{3D088944-1A09-4DF7-ABC2-10A1C639BEF0}"/>
              </a:ext>
            </a:extLst>
          </p:cNvPr>
          <p:cNvSpPr>
            <a:spLocks noGrp="1"/>
          </p:cNvSpPr>
          <p:nvPr>
            <p:ph type="ftr" sz="quarter" idx="11"/>
          </p:nvPr>
        </p:nvSpPr>
        <p:spPr/>
        <p:txBody>
          <a:bodyPr/>
          <a:lstStyle/>
          <a:p>
            <a:r>
              <a:rPr lang="en-US"/>
              <a:t>Dr. Lwin/IMU</a:t>
            </a:r>
          </a:p>
        </p:txBody>
      </p:sp>
      <p:sp>
        <p:nvSpPr>
          <p:cNvPr id="5" name="Slide Number Placeholder 4">
            <a:extLst>
              <a:ext uri="{FF2B5EF4-FFF2-40B4-BE49-F238E27FC236}">
                <a16:creationId xmlns:a16="http://schemas.microsoft.com/office/drawing/2014/main" id="{A86BAFAF-1333-4447-A8C7-D00CFE051D95}"/>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6" name="TextBox 5">
            <a:extLst>
              <a:ext uri="{FF2B5EF4-FFF2-40B4-BE49-F238E27FC236}">
                <a16:creationId xmlns:a16="http://schemas.microsoft.com/office/drawing/2014/main" id="{FEB9EFEB-05D7-4981-8F25-92DCD7B8F0D4}"/>
              </a:ext>
            </a:extLst>
          </p:cNvPr>
          <p:cNvSpPr txBox="1"/>
          <p:nvPr/>
        </p:nvSpPr>
        <p:spPr>
          <a:xfrm>
            <a:off x="0" y="2743200"/>
            <a:ext cx="12192000" cy="784830"/>
          </a:xfrm>
          <a:prstGeom prst="rect">
            <a:avLst/>
          </a:prstGeom>
          <a:noFill/>
        </p:spPr>
        <p:txBody>
          <a:bodyPr wrap="square" rtlCol="0">
            <a:spAutoFit/>
          </a:bodyPr>
          <a:lstStyle/>
          <a:p>
            <a:pPr algn="ctr"/>
            <a:r>
              <a:rPr lang="en-MY" sz="4500" b="1" dirty="0">
                <a:solidFill>
                  <a:srgbClr val="015E85"/>
                </a:solidFill>
              </a:rPr>
              <a:t>THANK YOU</a:t>
            </a:r>
          </a:p>
        </p:txBody>
      </p:sp>
    </p:spTree>
    <p:extLst>
      <p:ext uri="{BB962C8B-B14F-4D97-AF65-F5344CB8AC3E}">
        <p14:creationId xmlns:p14="http://schemas.microsoft.com/office/powerpoint/2010/main" val="313149253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A70FEA-79FC-41EE-85FE-34ECA54EE4E6}"/>
              </a:ext>
            </a:extLst>
          </p:cNvPr>
          <p:cNvSpPr>
            <a:spLocks noGrp="1"/>
          </p:cNvSpPr>
          <p:nvPr>
            <p:ph type="title"/>
          </p:nvPr>
        </p:nvSpPr>
        <p:spPr>
          <a:xfrm>
            <a:off x="319314" y="205417"/>
            <a:ext cx="8601850" cy="1030919"/>
          </a:xfrm>
          <a:prstGeom prst="rect">
            <a:avLst/>
          </a:prstGeom>
        </p:spPr>
        <p:txBody>
          <a:bodyPr vert="horz" lIns="91440" tIns="45720" rIns="91440" bIns="45720" rtlCol="0" anchor="ctr">
            <a:normAutofit/>
          </a:bodyPr>
          <a:lstStyle/>
          <a:p>
            <a:r>
              <a:rPr lang="en-US"/>
              <a:t>Click to edit Master title style</a:t>
            </a:r>
            <a:endParaRPr lang="en-MY" dirty="0"/>
          </a:p>
        </p:txBody>
      </p:sp>
      <p:sp>
        <p:nvSpPr>
          <p:cNvPr id="3" name="Text Placeholder 2">
            <a:extLst>
              <a:ext uri="{FF2B5EF4-FFF2-40B4-BE49-F238E27FC236}">
                <a16:creationId xmlns:a16="http://schemas.microsoft.com/office/drawing/2014/main" id="{419FFB66-78E2-41D6-95B9-C31F3043DDBA}"/>
              </a:ext>
            </a:extLst>
          </p:cNvPr>
          <p:cNvSpPr>
            <a:spLocks noGrp="1"/>
          </p:cNvSpPr>
          <p:nvPr>
            <p:ph type="body" idx="1"/>
          </p:nvPr>
        </p:nvSpPr>
        <p:spPr>
          <a:xfrm>
            <a:off x="319314" y="1536240"/>
            <a:ext cx="11034486" cy="461169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dirty="0"/>
          </a:p>
        </p:txBody>
      </p:sp>
      <p:sp>
        <p:nvSpPr>
          <p:cNvPr id="4" name="Date Placeholder 3">
            <a:extLst>
              <a:ext uri="{FF2B5EF4-FFF2-40B4-BE49-F238E27FC236}">
                <a16:creationId xmlns:a16="http://schemas.microsoft.com/office/drawing/2014/main" id="{C50DD9D7-9111-489A-9575-25C1AF8C2351}"/>
              </a:ext>
            </a:extLst>
          </p:cNvPr>
          <p:cNvSpPr>
            <a:spLocks noGrp="1"/>
          </p:cNvSpPr>
          <p:nvPr>
            <p:ph type="dt" sz="half" idx="2"/>
          </p:nvPr>
        </p:nvSpPr>
        <p:spPr>
          <a:xfrm>
            <a:off x="319314" y="6270173"/>
            <a:ext cx="2743200" cy="295326"/>
          </a:xfrm>
          <a:prstGeom prst="rect">
            <a:avLst/>
          </a:prstGeom>
        </p:spPr>
        <p:txBody>
          <a:bodyPr vert="horz" lIns="91440" tIns="45720" rIns="91440" bIns="45720" rtlCol="0" anchor="ctr"/>
          <a:lstStyle>
            <a:lvl1pPr algn="l">
              <a:defRPr sz="1000">
                <a:solidFill>
                  <a:schemeClr val="tx1">
                    <a:tint val="75000"/>
                  </a:schemeClr>
                </a:solidFill>
              </a:defRPr>
            </a:lvl1pPr>
          </a:lstStyle>
          <a:p>
            <a:fld id="{368EFDD7-DC2E-4422-BEC4-7AD7D936C7E1}" type="datetime1">
              <a:rPr lang="en-US" smtClean="0"/>
              <a:t>4/15/2022</a:t>
            </a:fld>
            <a:endParaRPr lang="en-US"/>
          </a:p>
        </p:txBody>
      </p:sp>
      <p:sp>
        <p:nvSpPr>
          <p:cNvPr id="5" name="Footer Placeholder 4">
            <a:extLst>
              <a:ext uri="{FF2B5EF4-FFF2-40B4-BE49-F238E27FC236}">
                <a16:creationId xmlns:a16="http://schemas.microsoft.com/office/drawing/2014/main" id="{4641CCB3-FEAF-4D60-98BC-C367F4B7B5D5}"/>
              </a:ext>
            </a:extLst>
          </p:cNvPr>
          <p:cNvSpPr>
            <a:spLocks noGrp="1"/>
          </p:cNvSpPr>
          <p:nvPr>
            <p:ph type="ftr" sz="quarter" idx="3"/>
          </p:nvPr>
        </p:nvSpPr>
        <p:spPr>
          <a:xfrm>
            <a:off x="3519714" y="6270173"/>
            <a:ext cx="4114800" cy="295326"/>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US"/>
              <a:t>Dr. Lwin/IMU</a:t>
            </a:r>
          </a:p>
        </p:txBody>
      </p:sp>
      <p:sp>
        <p:nvSpPr>
          <p:cNvPr id="6" name="Slide Number Placeholder 5">
            <a:extLst>
              <a:ext uri="{FF2B5EF4-FFF2-40B4-BE49-F238E27FC236}">
                <a16:creationId xmlns:a16="http://schemas.microsoft.com/office/drawing/2014/main" id="{E7941438-E2D3-495B-9C35-AD0DAF31A51A}"/>
              </a:ext>
            </a:extLst>
          </p:cNvPr>
          <p:cNvSpPr>
            <a:spLocks noGrp="1"/>
          </p:cNvSpPr>
          <p:nvPr>
            <p:ph type="sldNum" sz="quarter" idx="4"/>
          </p:nvPr>
        </p:nvSpPr>
        <p:spPr>
          <a:xfrm>
            <a:off x="8091714" y="6270173"/>
            <a:ext cx="1690915" cy="295326"/>
          </a:xfrm>
          <a:prstGeom prst="rect">
            <a:avLst/>
          </a:prstGeom>
        </p:spPr>
        <p:txBody>
          <a:bodyPr vert="horz" lIns="91440" tIns="45720" rIns="91440" bIns="45720" rtlCol="0" anchor="ctr"/>
          <a:lstStyle>
            <a:lvl1pPr algn="r">
              <a:defRPr sz="1000">
                <a:solidFill>
                  <a:schemeClr val="tx1">
                    <a:tint val="75000"/>
                  </a:schemeClr>
                </a:solidFill>
              </a:defRPr>
            </a:lvl1pPr>
          </a:lstStyle>
          <a:p>
            <a:fld id="{B6F15528-21DE-4FAA-801E-634DDDAF4B2B}" type="slidenum">
              <a:rPr lang="en-US" smtClean="0"/>
              <a:pPr/>
              <a:t>‹#›</a:t>
            </a:fld>
            <a:endParaRPr lang="en-US"/>
          </a:p>
        </p:txBody>
      </p:sp>
      <p:pic>
        <p:nvPicPr>
          <p:cNvPr id="7" name="Picture 6" descr="Logo, company name&#10;&#10;Description automatically generated">
            <a:extLst>
              <a:ext uri="{FF2B5EF4-FFF2-40B4-BE49-F238E27FC236}">
                <a16:creationId xmlns:a16="http://schemas.microsoft.com/office/drawing/2014/main" id="{8EFF8E0B-F0B8-4998-9DBB-C7064AA41900}"/>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921164" y="-123515"/>
            <a:ext cx="3435613" cy="1359851"/>
          </a:xfrm>
          <a:prstGeom prst="rect">
            <a:avLst/>
          </a:prstGeom>
        </p:spPr>
      </p:pic>
    </p:spTree>
    <p:extLst>
      <p:ext uri="{BB962C8B-B14F-4D97-AF65-F5344CB8AC3E}">
        <p14:creationId xmlns:p14="http://schemas.microsoft.com/office/powerpoint/2010/main" val="2271801445"/>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Lst>
  <p:hf hdr="0" ftr="0" dt="0"/>
  <p:txStyles>
    <p:titleStyle>
      <a:lvl1pPr algn="l" defTabSz="914400" rtl="0" eaLnBrk="1" latinLnBrk="0" hangingPunct="1">
        <a:lnSpc>
          <a:spcPct val="90000"/>
        </a:lnSpc>
        <a:spcBef>
          <a:spcPct val="0"/>
        </a:spcBef>
        <a:buNone/>
        <a:defRPr sz="3500" kern="1200">
          <a:solidFill>
            <a:srgbClr val="002060"/>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5.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tags" Target="../tags/tag14.xml"/><Relationship Id="rId4" Type="http://schemas.openxmlformats.org/officeDocument/2006/relationships/image" Target="../media/image11.wmf"/></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tags" Target="../tags/tag17.xml"/><Relationship Id="rId4" Type="http://schemas.openxmlformats.org/officeDocument/2006/relationships/image" Target="../media/image11.wmf"/></Relationships>
</file>

<file path=ppt/slides/_rels/slide17.xml.rels><?xml version="1.0" encoding="UTF-8" standalone="yes"?>
<Relationships xmlns="http://schemas.openxmlformats.org/package/2006/relationships"><Relationship Id="rId8" Type="http://schemas.openxmlformats.org/officeDocument/2006/relationships/image" Target="../media/image14.wmf"/><Relationship Id="rId13" Type="http://schemas.openxmlformats.org/officeDocument/2006/relationships/oleObject" Target="../embeddings/oleObject8.bin"/><Relationship Id="rId3" Type="http://schemas.openxmlformats.org/officeDocument/2006/relationships/oleObject" Target="../embeddings/oleObject3.bin"/><Relationship Id="rId7" Type="http://schemas.openxmlformats.org/officeDocument/2006/relationships/oleObject" Target="../embeddings/oleObject5.bin"/><Relationship Id="rId12" Type="http://schemas.openxmlformats.org/officeDocument/2006/relationships/image" Target="../media/image15.wmf"/><Relationship Id="rId2" Type="http://schemas.openxmlformats.org/officeDocument/2006/relationships/slideLayout" Target="../slideLayouts/slideLayout6.xml"/><Relationship Id="rId1" Type="http://schemas.openxmlformats.org/officeDocument/2006/relationships/tags" Target="../tags/tag18.xml"/><Relationship Id="rId6" Type="http://schemas.openxmlformats.org/officeDocument/2006/relationships/image" Target="../media/image13.wmf"/><Relationship Id="rId11" Type="http://schemas.openxmlformats.org/officeDocument/2006/relationships/oleObject" Target="../embeddings/oleObject7.bin"/><Relationship Id="rId5" Type="http://schemas.openxmlformats.org/officeDocument/2006/relationships/oleObject" Target="../embeddings/oleObject4.bin"/><Relationship Id="rId10" Type="http://schemas.openxmlformats.org/officeDocument/2006/relationships/image" Target="../media/image11.wmf"/><Relationship Id="rId4" Type="http://schemas.openxmlformats.org/officeDocument/2006/relationships/image" Target="../media/image12.wmf"/><Relationship Id="rId9" Type="http://schemas.openxmlformats.org/officeDocument/2006/relationships/oleObject" Target="../embeddings/oleObject6.bin"/><Relationship Id="rId14" Type="http://schemas.openxmlformats.org/officeDocument/2006/relationships/image" Target="../media/image16.w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tags" Target="../tags/tag19.xml"/><Relationship Id="rId5" Type="http://schemas.openxmlformats.org/officeDocument/2006/relationships/image" Target="../media/image17.wmf"/><Relationship Id="rId4" Type="http://schemas.openxmlformats.org/officeDocument/2006/relationships/oleObject" Target="../embeddings/oleObject9.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6.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3.xml"/><Relationship Id="rId1" Type="http://schemas.openxmlformats.org/officeDocument/2006/relationships/tags" Target="../tags/tag10.xml"/><Relationship Id="rId5" Type="http://schemas.openxmlformats.org/officeDocument/2006/relationships/image" Target="../media/image9.png"/><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3936" y="1524001"/>
            <a:ext cx="7189705" cy="3200400"/>
          </a:xfrm>
        </p:spPr>
        <p:txBody>
          <a:bodyPr anchor="ctr">
            <a:normAutofit/>
          </a:bodyPr>
          <a:lstStyle/>
          <a:p>
            <a:r>
              <a:rPr lang="en-MY" sz="4000" dirty="0"/>
              <a:t>INTRODUCTION TO TYPES OF BIOMEDICAL DATA</a:t>
            </a:r>
            <a:br>
              <a:rPr lang="en-MY" sz="4000" dirty="0"/>
            </a:br>
            <a:br>
              <a:rPr lang="en-MY" sz="4000" dirty="0"/>
            </a:br>
            <a:r>
              <a:rPr lang="en-MY" sz="2400" dirty="0"/>
              <a:t>B</a:t>
            </a:r>
            <a:r>
              <a:rPr lang="en-MY" sz="1800" dirty="0"/>
              <a:t>y</a:t>
            </a:r>
            <a:br>
              <a:rPr lang="en-MY" sz="2000" dirty="0"/>
            </a:br>
            <a:r>
              <a:rPr lang="en-MY" sz="2000" dirty="0" err="1"/>
              <a:t>Dr.</a:t>
            </a:r>
            <a:r>
              <a:rPr lang="en-MY" sz="2000" dirty="0"/>
              <a:t> Lwin Mie Aye</a:t>
            </a:r>
            <a:br>
              <a:rPr lang="en-MY" sz="2000" dirty="0"/>
            </a:br>
            <a:r>
              <a:rPr lang="en-MY" sz="2000" dirty="0"/>
              <a:t>Senior Lecturer (M.B:B.S, </a:t>
            </a:r>
            <a:r>
              <a:rPr lang="en-MY" sz="2000" dirty="0" err="1"/>
              <a:t>MScPH</a:t>
            </a:r>
            <a:r>
              <a:rPr lang="en-MY" sz="2000" dirty="0"/>
              <a:t>)</a:t>
            </a:r>
            <a:br>
              <a:rPr lang="en-MY" sz="2000" dirty="0"/>
            </a:br>
            <a:r>
              <a:rPr lang="en-MY" sz="2000" dirty="0"/>
              <a:t>Community Medicine Department</a:t>
            </a:r>
            <a:endParaRPr lang="en-MY" sz="31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a:t>
            </a:fld>
            <a:endParaRPr lang="en-US"/>
          </a:p>
        </p:txBody>
      </p:sp>
    </p:spTree>
    <p:custDataLst>
      <p:tags r:id="rId1"/>
    </p:custDataLst>
    <p:extLst>
      <p:ext uri="{BB962C8B-B14F-4D97-AF65-F5344CB8AC3E}">
        <p14:creationId xmlns:p14="http://schemas.microsoft.com/office/powerpoint/2010/main" val="2871625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314" y="205417"/>
            <a:ext cx="8977086" cy="1030919"/>
          </a:xfrm>
        </p:spPr>
        <p:txBody>
          <a:bodyPr anchor="t">
            <a:noAutofit/>
          </a:bodyPr>
          <a:lstStyle/>
          <a:p>
            <a:r>
              <a:rPr lang="en-US" sz="2800" dirty="0"/>
              <a:t>Example, the manager of a fast-food restaurant tracks the wait times for customers during the lunch hour for a week and summarizes the data.</a:t>
            </a:r>
            <a:br>
              <a:rPr lang="en-MY" sz="2800" dirty="0"/>
            </a:br>
            <a:endParaRPr lang="en-MY" sz="2800" dirty="0"/>
          </a:p>
        </p:txBody>
      </p:sp>
      <p:sp>
        <p:nvSpPr>
          <p:cNvPr id="3" name="Content Placeholder 2"/>
          <p:cNvSpPr>
            <a:spLocks noGrp="1"/>
          </p:cNvSpPr>
          <p:nvPr>
            <p:ph sz="half" idx="1"/>
          </p:nvPr>
        </p:nvSpPr>
        <p:spPr/>
        <p:txBody>
          <a:bodyPr/>
          <a:lstStyle/>
          <a:p>
            <a:pPr>
              <a:buFont typeface="Wingdings" panose="05000000000000000000" pitchFamily="2" charset="2"/>
              <a:buChar char="q"/>
            </a:pPr>
            <a:r>
              <a:rPr lang="en-US" dirty="0"/>
              <a:t>Numeric descriptive statistics:</a:t>
            </a:r>
          </a:p>
          <a:p>
            <a:pPr>
              <a:buFont typeface="Wingdings" panose="05000000000000000000" pitchFamily="2" charset="2"/>
              <a:buChar char="q"/>
            </a:pPr>
            <a:endParaRPr lang="en-US" dirty="0"/>
          </a:p>
          <a:p>
            <a:pPr>
              <a:buFont typeface="Wingdings" panose="05000000000000000000" pitchFamily="2" charset="2"/>
              <a:buChar char="q"/>
            </a:pPr>
            <a:endParaRPr lang="en-US" dirty="0"/>
          </a:p>
          <a:p>
            <a:pPr marL="0" indent="0">
              <a:buNone/>
            </a:pPr>
            <a:endParaRPr lang="en-US" dirty="0"/>
          </a:p>
          <a:p>
            <a:pPr marL="0" indent="0">
              <a:buNone/>
            </a:pPr>
            <a:endParaRPr lang="en-MY" dirty="0"/>
          </a:p>
        </p:txBody>
      </p:sp>
      <p:sp>
        <p:nvSpPr>
          <p:cNvPr id="8" name="Content Placeholder 7"/>
          <p:cNvSpPr>
            <a:spLocks noGrp="1"/>
          </p:cNvSpPr>
          <p:nvPr>
            <p:ph sz="half" idx="2"/>
          </p:nvPr>
        </p:nvSpPr>
        <p:spPr/>
        <p:txBody>
          <a:bodyPr/>
          <a:lstStyle/>
          <a:p>
            <a:pPr>
              <a:buFont typeface="Wingdings" panose="05000000000000000000" pitchFamily="2" charset="2"/>
              <a:buChar char="q"/>
            </a:pPr>
            <a:r>
              <a:rPr lang="en-US" dirty="0"/>
              <a:t>Graphs to visualize the wait time</a:t>
            </a:r>
          </a:p>
          <a:p>
            <a:endParaRPr lang="en-MY"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pic>
        <p:nvPicPr>
          <p:cNvPr id="5" name="Picture 4"/>
          <p:cNvPicPr>
            <a:picLocks noChangeAspect="1"/>
          </p:cNvPicPr>
          <p:nvPr/>
        </p:nvPicPr>
        <p:blipFill rotWithShape="1">
          <a:blip r:embed="rId3"/>
          <a:srcRect l="35733" t="22035" r="43480" b="54152"/>
          <a:stretch/>
        </p:blipFill>
        <p:spPr>
          <a:xfrm>
            <a:off x="1015042" y="2514600"/>
            <a:ext cx="3429000" cy="2124286"/>
          </a:xfrm>
          <a:prstGeom prst="rect">
            <a:avLst/>
          </a:prstGeom>
        </p:spPr>
      </p:pic>
      <p:grpSp>
        <p:nvGrpSpPr>
          <p:cNvPr id="10" name="Group 9"/>
          <p:cNvGrpSpPr/>
          <p:nvPr/>
        </p:nvGrpSpPr>
        <p:grpSpPr>
          <a:xfrm>
            <a:off x="6929150" y="2133600"/>
            <a:ext cx="2672051" cy="4114800"/>
            <a:chOff x="5155621" y="2174243"/>
            <a:chExt cx="2672051" cy="4114800"/>
          </a:xfrm>
        </p:grpSpPr>
        <p:pic>
          <p:nvPicPr>
            <p:cNvPr id="6" name="Picture 5"/>
            <p:cNvPicPr>
              <a:picLocks noChangeAspect="1"/>
            </p:cNvPicPr>
            <p:nvPr/>
          </p:nvPicPr>
          <p:blipFill rotWithShape="1">
            <a:blip r:embed="rId3"/>
            <a:srcRect l="54275" t="51876" r="28379" b="24371"/>
            <a:stretch/>
          </p:blipFill>
          <p:spPr>
            <a:xfrm>
              <a:off x="5178480" y="4161507"/>
              <a:ext cx="2649191" cy="2127536"/>
            </a:xfrm>
            <a:prstGeom prst="rect">
              <a:avLst/>
            </a:prstGeom>
          </p:spPr>
        </p:pic>
        <p:pic>
          <p:nvPicPr>
            <p:cNvPr id="9" name="Picture 8"/>
            <p:cNvPicPr>
              <a:picLocks noChangeAspect="1"/>
            </p:cNvPicPr>
            <p:nvPr/>
          </p:nvPicPr>
          <p:blipFill rotWithShape="1">
            <a:blip r:embed="rId3"/>
            <a:srcRect l="35664" t="51424" r="46550" b="24365"/>
            <a:stretch/>
          </p:blipFill>
          <p:spPr>
            <a:xfrm>
              <a:off x="5155621" y="2174243"/>
              <a:ext cx="2672051" cy="2092957"/>
            </a:xfrm>
            <a:prstGeom prst="rect">
              <a:avLst/>
            </a:prstGeom>
          </p:spPr>
        </p:pic>
      </p:grpSp>
    </p:spTree>
    <p:custDataLst>
      <p:tags r:id="rId1"/>
    </p:custDataLst>
    <p:extLst>
      <p:ext uri="{BB962C8B-B14F-4D97-AF65-F5344CB8AC3E}">
        <p14:creationId xmlns:p14="http://schemas.microsoft.com/office/powerpoint/2010/main" val="429012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319314" y="205417"/>
            <a:ext cx="8601850" cy="1030919"/>
          </a:xfrm>
        </p:spPr>
        <p:txBody>
          <a:bodyPr/>
          <a:lstStyle/>
          <a:p>
            <a:r>
              <a:rPr lang="en-US" dirty="0"/>
              <a:t>Inferential Statistics</a:t>
            </a:r>
          </a:p>
        </p:txBody>
      </p:sp>
      <p:sp>
        <p:nvSpPr>
          <p:cNvPr id="47108" name="Content Placeholder 3"/>
          <p:cNvSpPr>
            <a:spLocks noGrp="1"/>
          </p:cNvSpPr>
          <p:nvPr>
            <p:ph idx="1"/>
          </p:nvPr>
        </p:nvSpPr>
        <p:spPr>
          <a:xfrm>
            <a:off x="319314" y="1536240"/>
            <a:ext cx="11034486" cy="4611695"/>
          </a:xfrm>
        </p:spPr>
        <p:txBody>
          <a:bodyPr>
            <a:noAutofit/>
          </a:bodyPr>
          <a:lstStyle/>
          <a:p>
            <a:r>
              <a:rPr lang="en-US" dirty="0"/>
              <a:t>Uses data from a sample to make comparisons and draw conclusions about a larger group that the sample represents</a:t>
            </a:r>
          </a:p>
          <a:p>
            <a:r>
              <a:rPr lang="en-US" dirty="0"/>
              <a:t>Inferential Statistics</a:t>
            </a:r>
          </a:p>
          <a:p>
            <a:pPr lvl="1"/>
            <a:r>
              <a:rPr lang="en-US" dirty="0"/>
              <a:t>distinguish true differences from  random variation</a:t>
            </a:r>
          </a:p>
          <a:p>
            <a:pPr lvl="1"/>
            <a:r>
              <a:rPr lang="en-US" dirty="0"/>
              <a:t>allows hypothesis testing</a:t>
            </a:r>
            <a:endParaRPr lang="ar-SA" dirty="0"/>
          </a:p>
          <a:p>
            <a:pPr lvl="1"/>
            <a:r>
              <a:rPr lang="en-US" dirty="0"/>
              <a:t>Estimating population values from sample values</a:t>
            </a:r>
          </a:p>
          <a:p>
            <a:r>
              <a:rPr lang="en-US" dirty="0"/>
              <a:t>Inferential statistical methods</a:t>
            </a:r>
          </a:p>
          <a:p>
            <a:pPr lvl="1"/>
            <a:r>
              <a:rPr lang="en-US" altLang="en-US" dirty="0"/>
              <a:t>A procedure for making inferences or generalizations about a larger population from a sample of that population.</a:t>
            </a:r>
          </a:p>
          <a:p>
            <a:endParaRPr lang="en-MY" dirty="0"/>
          </a:p>
          <a:p>
            <a:pPr lvl="1"/>
            <a:endParaRPr lang="en-US" dirty="0"/>
          </a:p>
        </p:txBody>
      </p:sp>
      <p:sp>
        <p:nvSpPr>
          <p:cNvPr id="3" name="Slide Number Placeholder 2"/>
          <p:cNvSpPr>
            <a:spLocks noGrp="1"/>
          </p:cNvSpPr>
          <p:nvPr>
            <p:ph type="sldNum" sz="quarter" idx="12"/>
          </p:nvPr>
        </p:nvSpPr>
        <p:spPr>
          <a:xfrm>
            <a:off x="8091714" y="6270173"/>
            <a:ext cx="1690915" cy="295326"/>
          </a:xfrm>
        </p:spPr>
        <p:txBody>
          <a:bodyPr/>
          <a:lstStyle/>
          <a:p>
            <a:fld id="{AD43D617-A3E8-403A-9EA3-76CA980BCD7F}" type="slidenum">
              <a:rPr lang="en-US"/>
              <a:pPr/>
              <a:t>11</a:t>
            </a:fld>
            <a:endParaRPr lang="en-US"/>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Inferential Statistics</a:t>
            </a:r>
            <a:br>
              <a:rPr lang="en-US" dirty="0"/>
            </a:br>
            <a:r>
              <a:rPr lang="en-US" dirty="0"/>
              <a:t>(Sample to Population)</a:t>
            </a:r>
            <a:endParaRPr lang="en-MY"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a:p>
        </p:txBody>
      </p:sp>
      <p:sp>
        <p:nvSpPr>
          <p:cNvPr id="10" name="Circular Arrow 9"/>
          <p:cNvSpPr/>
          <p:nvPr/>
        </p:nvSpPr>
        <p:spPr>
          <a:xfrm rot="15476309">
            <a:off x="3216005" y="3253680"/>
            <a:ext cx="2978691" cy="1689787"/>
          </a:xfrm>
          <a:prstGeom prst="circularArrow">
            <a:avLst>
              <a:gd name="adj1" fmla="val 12500"/>
              <a:gd name="adj2" fmla="val 1142322"/>
              <a:gd name="adj3" fmla="val 20457678"/>
              <a:gd name="adj4" fmla="val 10800000"/>
              <a:gd name="adj5" fmla="val 12500"/>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11" name="Circular Arrow 10"/>
          <p:cNvSpPr/>
          <p:nvPr/>
        </p:nvSpPr>
        <p:spPr>
          <a:xfrm rot="6241390">
            <a:off x="5730493" y="3309847"/>
            <a:ext cx="3000760" cy="1652133"/>
          </a:xfrm>
          <a:prstGeom prst="circularArrow">
            <a:avLst>
              <a:gd name="adj1" fmla="val 12500"/>
              <a:gd name="adj2" fmla="val 1142319"/>
              <a:gd name="adj3" fmla="val 20457678"/>
              <a:gd name="adj4" fmla="val 10800000"/>
              <a:gd name="adj5" fmla="val 12500"/>
            </a:avLst>
          </a:prstGeom>
          <a:solidFill>
            <a:srgbClr val="CF5964"/>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2356783"/>
              <a:satOff val="-11270"/>
              <a:lumOff val="12353"/>
              <a:alphaOff val="0"/>
            </a:schemeClr>
          </a:fillRef>
          <a:effectRef idx="2">
            <a:schemeClr val="accent5">
              <a:hueOff val="2356783"/>
              <a:satOff val="-11270"/>
              <a:lumOff val="12353"/>
              <a:alphaOff val="0"/>
            </a:schemeClr>
          </a:effectRef>
          <a:fontRef idx="minor">
            <a:schemeClr val="lt1"/>
          </a:fontRef>
        </p:style>
      </p:sp>
      <p:grpSp>
        <p:nvGrpSpPr>
          <p:cNvPr id="81" name="Group 80"/>
          <p:cNvGrpSpPr/>
          <p:nvPr/>
        </p:nvGrpSpPr>
        <p:grpSpPr>
          <a:xfrm>
            <a:off x="5127991" y="4724401"/>
            <a:ext cx="1752600" cy="938591"/>
            <a:chOff x="3603991" y="4724400"/>
            <a:chExt cx="1752600" cy="938591"/>
          </a:xfrm>
        </p:grpSpPr>
        <p:sp>
          <p:nvSpPr>
            <p:cNvPr id="14" name="Oval 13"/>
            <p:cNvSpPr/>
            <p:nvPr/>
          </p:nvSpPr>
          <p:spPr>
            <a:xfrm>
              <a:off x="3603991" y="4724400"/>
              <a:ext cx="1752600" cy="938591"/>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Sample</a:t>
              </a:r>
              <a:endParaRPr lang="en-MY" sz="1600" b="1" dirty="0"/>
            </a:p>
          </p:txBody>
        </p:sp>
        <p:sp>
          <p:nvSpPr>
            <p:cNvPr id="66" name="Smiley Face 65"/>
            <p:cNvSpPr/>
            <p:nvPr/>
          </p:nvSpPr>
          <p:spPr>
            <a:xfrm>
              <a:off x="3866642" y="5179571"/>
              <a:ext cx="152400" cy="198897"/>
            </a:xfrm>
            <a:prstGeom prst="smileyFac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7" name="Smiley Face 66"/>
            <p:cNvSpPr/>
            <p:nvPr/>
          </p:nvSpPr>
          <p:spPr>
            <a:xfrm>
              <a:off x="4505325" y="4890321"/>
              <a:ext cx="152400" cy="198897"/>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8" name="Smiley Face 67"/>
            <p:cNvSpPr/>
            <p:nvPr/>
          </p:nvSpPr>
          <p:spPr>
            <a:xfrm>
              <a:off x="4204052" y="4829437"/>
              <a:ext cx="152400" cy="198897"/>
            </a:xfrm>
            <a:prstGeom prst="smileyFac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9" name="Smiley Face 68"/>
            <p:cNvSpPr/>
            <p:nvPr/>
          </p:nvSpPr>
          <p:spPr>
            <a:xfrm>
              <a:off x="4486851" y="5413184"/>
              <a:ext cx="152400" cy="198897"/>
            </a:xfrm>
            <a:prstGeom prst="smileyFace">
              <a:avLst/>
            </a:prstGeom>
            <a:solidFill>
              <a:srgbClr val="CC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70" name="Smiley Face 69"/>
            <p:cNvSpPr/>
            <p:nvPr/>
          </p:nvSpPr>
          <p:spPr>
            <a:xfrm>
              <a:off x="4854304" y="5084046"/>
              <a:ext cx="152400" cy="198897"/>
            </a:xfrm>
            <a:prstGeom prst="smileyFac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71" name="Smiley Face 70"/>
            <p:cNvSpPr/>
            <p:nvPr/>
          </p:nvSpPr>
          <p:spPr>
            <a:xfrm>
              <a:off x="3927319" y="4911167"/>
              <a:ext cx="152400" cy="198897"/>
            </a:xfrm>
            <a:prstGeom prst="smileyFac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72" name="Smiley Face 71"/>
            <p:cNvSpPr/>
            <p:nvPr/>
          </p:nvSpPr>
          <p:spPr>
            <a:xfrm>
              <a:off x="5114255" y="5046541"/>
              <a:ext cx="152400" cy="198897"/>
            </a:xfrm>
            <a:prstGeom prst="smileyFac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73" name="Smiley Face 72"/>
            <p:cNvSpPr/>
            <p:nvPr/>
          </p:nvSpPr>
          <p:spPr>
            <a:xfrm>
              <a:off x="4140903" y="5355603"/>
              <a:ext cx="152400" cy="198897"/>
            </a:xfrm>
            <a:prstGeom prst="smileyFac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74" name="Smiley Face 73"/>
            <p:cNvSpPr/>
            <p:nvPr/>
          </p:nvSpPr>
          <p:spPr>
            <a:xfrm>
              <a:off x="4808159" y="4841276"/>
              <a:ext cx="152400" cy="198897"/>
            </a:xfrm>
            <a:prstGeom prst="smileyFac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75" name="Smiley Face 74"/>
            <p:cNvSpPr/>
            <p:nvPr/>
          </p:nvSpPr>
          <p:spPr>
            <a:xfrm>
              <a:off x="4784597" y="5355603"/>
              <a:ext cx="152400" cy="198897"/>
            </a:xfrm>
            <a:prstGeom prst="smileyFac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sp>
        <p:nvSpPr>
          <p:cNvPr id="76" name="TextBox 75"/>
          <p:cNvSpPr txBox="1"/>
          <p:nvPr/>
        </p:nvSpPr>
        <p:spPr>
          <a:xfrm>
            <a:off x="8064376" y="3594238"/>
            <a:ext cx="1536825" cy="461665"/>
          </a:xfrm>
          <a:prstGeom prst="rect">
            <a:avLst/>
          </a:prstGeom>
          <a:solidFill>
            <a:srgbClr val="CF5964"/>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sz="1200" b="1" dirty="0"/>
              <a:t>Select a samples from the population</a:t>
            </a:r>
            <a:endParaRPr lang="en-MY" sz="1200" b="1" dirty="0"/>
          </a:p>
        </p:txBody>
      </p:sp>
      <p:sp>
        <p:nvSpPr>
          <p:cNvPr id="77" name="TextBox 76"/>
          <p:cNvSpPr txBox="1"/>
          <p:nvPr/>
        </p:nvSpPr>
        <p:spPr>
          <a:xfrm>
            <a:off x="2346960" y="3564872"/>
            <a:ext cx="1539240" cy="577081"/>
          </a:xfrm>
          <a:prstGeom prst="rect">
            <a:avLst/>
          </a:prstGeom>
          <a:solidFill>
            <a:schemeClr val="accent5">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sz="1050" b="1" dirty="0" err="1"/>
              <a:t>Generalise</a:t>
            </a:r>
            <a:r>
              <a:rPr lang="en-US" sz="1050" b="1" dirty="0"/>
              <a:t> conclusions from the sample to the population</a:t>
            </a:r>
            <a:endParaRPr lang="en-MY" sz="1050" b="1" dirty="0"/>
          </a:p>
        </p:txBody>
      </p:sp>
      <p:grpSp>
        <p:nvGrpSpPr>
          <p:cNvPr id="80" name="Group 79"/>
          <p:cNvGrpSpPr/>
          <p:nvPr/>
        </p:nvGrpSpPr>
        <p:grpSpPr>
          <a:xfrm>
            <a:off x="4560569" y="2033631"/>
            <a:ext cx="2819400" cy="1600200"/>
            <a:chOff x="3036569" y="2033631"/>
            <a:chExt cx="2819400" cy="1600200"/>
          </a:xfrm>
        </p:grpSpPr>
        <p:grpSp>
          <p:nvGrpSpPr>
            <p:cNvPr id="78" name="Group 77"/>
            <p:cNvGrpSpPr/>
            <p:nvPr/>
          </p:nvGrpSpPr>
          <p:grpSpPr>
            <a:xfrm>
              <a:off x="3036569" y="2033631"/>
              <a:ext cx="2819400" cy="1600200"/>
              <a:chOff x="2959658" y="1905000"/>
              <a:chExt cx="2819400" cy="1600200"/>
            </a:xfrm>
          </p:grpSpPr>
          <p:sp>
            <p:nvSpPr>
              <p:cNvPr id="13" name="Oval 12"/>
              <p:cNvSpPr/>
              <p:nvPr/>
            </p:nvSpPr>
            <p:spPr>
              <a:xfrm>
                <a:off x="2959658" y="1905000"/>
                <a:ext cx="2819400" cy="1600200"/>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Population</a:t>
                </a:r>
                <a:endParaRPr lang="en-MY" sz="2800" b="1" dirty="0"/>
              </a:p>
            </p:txBody>
          </p:sp>
          <p:sp>
            <p:nvSpPr>
              <p:cNvPr id="15" name="Smiley Face 14"/>
              <p:cNvSpPr/>
              <p:nvPr/>
            </p:nvSpPr>
            <p:spPr>
              <a:xfrm>
                <a:off x="3657600" y="2274299"/>
                <a:ext cx="152400" cy="198897"/>
              </a:xfrm>
              <a:prstGeom prst="smileyFac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6" name="Smiley Face 15"/>
              <p:cNvSpPr/>
              <p:nvPr/>
            </p:nvSpPr>
            <p:spPr>
              <a:xfrm>
                <a:off x="3886200" y="2227802"/>
                <a:ext cx="152400" cy="198897"/>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7" name="Smiley Face 16"/>
              <p:cNvSpPr/>
              <p:nvPr/>
            </p:nvSpPr>
            <p:spPr>
              <a:xfrm>
                <a:off x="3653790" y="2877046"/>
                <a:ext cx="152400" cy="198897"/>
              </a:xfrm>
              <a:prstGeom prst="smileyFac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8" name="Smiley Face 17"/>
              <p:cNvSpPr/>
              <p:nvPr/>
            </p:nvSpPr>
            <p:spPr>
              <a:xfrm>
                <a:off x="4107180" y="2394077"/>
                <a:ext cx="152400" cy="198897"/>
              </a:xfrm>
              <a:prstGeom prst="smileyFac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9" name="Smiley Face 18"/>
              <p:cNvSpPr/>
              <p:nvPr/>
            </p:nvSpPr>
            <p:spPr>
              <a:xfrm>
                <a:off x="4267200" y="2883899"/>
                <a:ext cx="152400" cy="198897"/>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0" name="Smiley Face 19"/>
              <p:cNvSpPr/>
              <p:nvPr/>
            </p:nvSpPr>
            <p:spPr>
              <a:xfrm>
                <a:off x="4419600" y="3036299"/>
                <a:ext cx="152400" cy="198897"/>
              </a:xfrm>
              <a:prstGeom prst="smileyFac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1" name="Smiley Face 20"/>
              <p:cNvSpPr/>
              <p:nvPr/>
            </p:nvSpPr>
            <p:spPr>
              <a:xfrm>
                <a:off x="4175521" y="2043648"/>
                <a:ext cx="152400" cy="198897"/>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3" name="Smiley Face 22"/>
              <p:cNvSpPr/>
              <p:nvPr/>
            </p:nvSpPr>
            <p:spPr>
              <a:xfrm>
                <a:off x="4560214" y="2202602"/>
                <a:ext cx="152400" cy="198897"/>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4" name="Smiley Face 23"/>
              <p:cNvSpPr/>
              <p:nvPr/>
            </p:nvSpPr>
            <p:spPr>
              <a:xfrm>
                <a:off x="4876800" y="2239898"/>
                <a:ext cx="152400" cy="198897"/>
              </a:xfrm>
              <a:prstGeom prst="smileyFac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5" name="Smiley Face 24"/>
              <p:cNvSpPr/>
              <p:nvPr/>
            </p:nvSpPr>
            <p:spPr>
              <a:xfrm>
                <a:off x="4601799" y="2857112"/>
                <a:ext cx="152400" cy="198897"/>
              </a:xfrm>
              <a:prstGeom prst="smileyFac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6" name="Smiley Face 25"/>
              <p:cNvSpPr/>
              <p:nvPr/>
            </p:nvSpPr>
            <p:spPr>
              <a:xfrm>
                <a:off x="4801074" y="3231690"/>
                <a:ext cx="152400" cy="198897"/>
              </a:xfrm>
              <a:prstGeom prst="smileyFac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7" name="Smiley Face 26"/>
              <p:cNvSpPr/>
              <p:nvPr/>
            </p:nvSpPr>
            <p:spPr>
              <a:xfrm>
                <a:off x="3401650" y="2318830"/>
                <a:ext cx="152400" cy="198897"/>
              </a:xfrm>
              <a:prstGeom prst="smileyFac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8" name="Smiley Face 27"/>
              <p:cNvSpPr/>
              <p:nvPr/>
            </p:nvSpPr>
            <p:spPr>
              <a:xfrm>
                <a:off x="4446269" y="2407954"/>
                <a:ext cx="152400" cy="198897"/>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9" name="Smiley Face 28"/>
              <p:cNvSpPr/>
              <p:nvPr/>
            </p:nvSpPr>
            <p:spPr>
              <a:xfrm>
                <a:off x="4800600" y="2391903"/>
                <a:ext cx="152400" cy="198897"/>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30" name="Smiley Face 29"/>
              <p:cNvSpPr/>
              <p:nvPr/>
            </p:nvSpPr>
            <p:spPr>
              <a:xfrm>
                <a:off x="4670556" y="2040017"/>
                <a:ext cx="152400" cy="198897"/>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31" name="Smiley Face 30"/>
              <p:cNvSpPr/>
              <p:nvPr/>
            </p:nvSpPr>
            <p:spPr>
              <a:xfrm>
                <a:off x="4903469" y="2865154"/>
                <a:ext cx="152400" cy="198897"/>
              </a:xfrm>
              <a:prstGeom prst="smileyFace">
                <a:avLst/>
              </a:prstGeom>
              <a:solidFill>
                <a:srgbClr val="CC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32" name="Smiley Face 31"/>
              <p:cNvSpPr/>
              <p:nvPr/>
            </p:nvSpPr>
            <p:spPr>
              <a:xfrm>
                <a:off x="5105400" y="2133600"/>
                <a:ext cx="152400" cy="198897"/>
              </a:xfrm>
              <a:prstGeom prst="smileyFace">
                <a:avLst/>
              </a:prstGeom>
              <a:solidFill>
                <a:srgbClr val="CC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33" name="Smiley Face 32"/>
              <p:cNvSpPr/>
              <p:nvPr/>
            </p:nvSpPr>
            <p:spPr>
              <a:xfrm>
                <a:off x="3844290" y="3025140"/>
                <a:ext cx="152400" cy="198897"/>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34" name="Smiley Face 33"/>
              <p:cNvSpPr/>
              <p:nvPr/>
            </p:nvSpPr>
            <p:spPr>
              <a:xfrm>
                <a:off x="4548261" y="3255759"/>
                <a:ext cx="152400" cy="198897"/>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35" name="Smiley Face 34"/>
              <p:cNvSpPr/>
              <p:nvPr/>
            </p:nvSpPr>
            <p:spPr>
              <a:xfrm>
                <a:off x="4167632" y="3122053"/>
                <a:ext cx="152400" cy="198897"/>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36" name="Smiley Face 35"/>
              <p:cNvSpPr/>
              <p:nvPr/>
            </p:nvSpPr>
            <p:spPr>
              <a:xfrm>
                <a:off x="5486400" y="2806718"/>
                <a:ext cx="152400" cy="198897"/>
              </a:xfrm>
              <a:prstGeom prst="smileyFac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37" name="Smiley Face 36"/>
              <p:cNvSpPr/>
              <p:nvPr/>
            </p:nvSpPr>
            <p:spPr>
              <a:xfrm>
                <a:off x="5277772" y="3037142"/>
                <a:ext cx="152400" cy="198897"/>
              </a:xfrm>
              <a:prstGeom prst="smileyFac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38" name="Smiley Face 37"/>
              <p:cNvSpPr/>
              <p:nvPr/>
            </p:nvSpPr>
            <p:spPr>
              <a:xfrm>
                <a:off x="5466698" y="2377778"/>
                <a:ext cx="152400" cy="198897"/>
              </a:xfrm>
              <a:prstGeom prst="smileyFac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40" name="Smiley Face 39"/>
              <p:cNvSpPr/>
              <p:nvPr/>
            </p:nvSpPr>
            <p:spPr>
              <a:xfrm>
                <a:off x="3195910" y="2950065"/>
                <a:ext cx="152400" cy="198897"/>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41" name="Smiley Face 40"/>
              <p:cNvSpPr/>
              <p:nvPr/>
            </p:nvSpPr>
            <p:spPr>
              <a:xfrm>
                <a:off x="3242457" y="2445249"/>
                <a:ext cx="152400" cy="198897"/>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42" name="Smiley Face 41"/>
              <p:cNvSpPr/>
              <p:nvPr/>
            </p:nvSpPr>
            <p:spPr>
              <a:xfrm>
                <a:off x="5242143" y="2816121"/>
                <a:ext cx="152400" cy="198897"/>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43" name="Smiley Face 42"/>
              <p:cNvSpPr/>
              <p:nvPr/>
            </p:nvSpPr>
            <p:spPr>
              <a:xfrm>
                <a:off x="5075697" y="2972761"/>
                <a:ext cx="152400" cy="198897"/>
              </a:xfrm>
              <a:prstGeom prst="smileyFac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44" name="Smiley Face 43"/>
              <p:cNvSpPr/>
              <p:nvPr/>
            </p:nvSpPr>
            <p:spPr>
              <a:xfrm>
                <a:off x="3048000" y="2696703"/>
                <a:ext cx="152400" cy="198897"/>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45" name="Smiley Face 44"/>
              <p:cNvSpPr/>
              <p:nvPr/>
            </p:nvSpPr>
            <p:spPr>
              <a:xfrm>
                <a:off x="5009935" y="3157119"/>
                <a:ext cx="152400" cy="198897"/>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46" name="Smiley Face 45"/>
              <p:cNvSpPr/>
              <p:nvPr/>
            </p:nvSpPr>
            <p:spPr>
              <a:xfrm>
                <a:off x="3527014" y="3092170"/>
                <a:ext cx="152400" cy="198897"/>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47" name="Smiley Face 46"/>
              <p:cNvSpPr/>
              <p:nvPr/>
            </p:nvSpPr>
            <p:spPr>
              <a:xfrm>
                <a:off x="5586206" y="2559463"/>
                <a:ext cx="152400" cy="198897"/>
              </a:xfrm>
              <a:prstGeom prst="smileyFac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48" name="Smiley Face 47"/>
              <p:cNvSpPr/>
              <p:nvPr/>
            </p:nvSpPr>
            <p:spPr>
              <a:xfrm>
                <a:off x="4012640" y="2907161"/>
                <a:ext cx="152400" cy="198897"/>
              </a:xfrm>
              <a:prstGeom prst="smileyFac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49" name="Smiley Face 48"/>
              <p:cNvSpPr/>
              <p:nvPr/>
            </p:nvSpPr>
            <p:spPr>
              <a:xfrm>
                <a:off x="5172734" y="2462610"/>
                <a:ext cx="152400" cy="198897"/>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50" name="Smiley Face 49"/>
              <p:cNvSpPr/>
              <p:nvPr/>
            </p:nvSpPr>
            <p:spPr>
              <a:xfrm>
                <a:off x="4321673" y="3284430"/>
                <a:ext cx="152400" cy="198897"/>
              </a:xfrm>
              <a:prstGeom prst="smileyFace">
                <a:avLst/>
              </a:prstGeom>
              <a:solidFill>
                <a:srgbClr val="CC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51" name="Smiley Face 50"/>
              <p:cNvSpPr/>
              <p:nvPr/>
            </p:nvSpPr>
            <p:spPr>
              <a:xfrm>
                <a:off x="3413905" y="2100847"/>
                <a:ext cx="152400" cy="198897"/>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52" name="Smiley Face 51"/>
              <p:cNvSpPr/>
              <p:nvPr/>
            </p:nvSpPr>
            <p:spPr>
              <a:xfrm>
                <a:off x="3657176" y="2055473"/>
                <a:ext cx="152400" cy="198897"/>
              </a:xfrm>
              <a:prstGeom prst="smileyFac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53" name="Smiley Face 52"/>
              <p:cNvSpPr/>
              <p:nvPr/>
            </p:nvSpPr>
            <p:spPr>
              <a:xfrm>
                <a:off x="3878365" y="1988750"/>
                <a:ext cx="152400" cy="198897"/>
              </a:xfrm>
              <a:prstGeom prst="smileyFac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55" name="Smiley Face 54"/>
              <p:cNvSpPr/>
              <p:nvPr/>
            </p:nvSpPr>
            <p:spPr>
              <a:xfrm>
                <a:off x="4909992" y="2005348"/>
                <a:ext cx="152400" cy="198897"/>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56" name="Smiley Face 55"/>
              <p:cNvSpPr/>
              <p:nvPr/>
            </p:nvSpPr>
            <p:spPr>
              <a:xfrm>
                <a:off x="5029200" y="2398270"/>
                <a:ext cx="152400" cy="198897"/>
              </a:xfrm>
              <a:prstGeom prst="smileyFace">
                <a:avLst/>
              </a:prstGeom>
              <a:solidFill>
                <a:srgbClr val="CC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57" name="Smiley Face 56"/>
              <p:cNvSpPr/>
              <p:nvPr/>
            </p:nvSpPr>
            <p:spPr>
              <a:xfrm>
                <a:off x="5294002" y="2184398"/>
                <a:ext cx="152400" cy="198897"/>
              </a:xfrm>
              <a:prstGeom prst="smileyFac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58" name="Smiley Face 57"/>
              <p:cNvSpPr/>
              <p:nvPr/>
            </p:nvSpPr>
            <p:spPr>
              <a:xfrm>
                <a:off x="4756192" y="3043212"/>
                <a:ext cx="152400" cy="198897"/>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59" name="Smiley Face 58"/>
              <p:cNvSpPr/>
              <p:nvPr/>
            </p:nvSpPr>
            <p:spPr>
              <a:xfrm>
                <a:off x="3710432" y="3207424"/>
                <a:ext cx="152400" cy="198897"/>
              </a:xfrm>
              <a:prstGeom prst="smileyFace">
                <a:avLst/>
              </a:prstGeom>
              <a:solidFill>
                <a:srgbClr val="CC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0" name="Smiley Face 59"/>
              <p:cNvSpPr/>
              <p:nvPr/>
            </p:nvSpPr>
            <p:spPr>
              <a:xfrm>
                <a:off x="3403756" y="2902258"/>
                <a:ext cx="152400" cy="198897"/>
              </a:xfrm>
              <a:prstGeom prst="smileyFac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1" name="Smiley Face 60"/>
              <p:cNvSpPr/>
              <p:nvPr/>
            </p:nvSpPr>
            <p:spPr>
              <a:xfrm>
                <a:off x="3993506" y="3250139"/>
                <a:ext cx="152400" cy="198897"/>
              </a:xfrm>
              <a:prstGeom prst="smileyFace">
                <a:avLst/>
              </a:prstGeom>
              <a:solidFill>
                <a:srgbClr val="CC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2" name="Smiley Face 61"/>
              <p:cNvSpPr/>
              <p:nvPr/>
            </p:nvSpPr>
            <p:spPr>
              <a:xfrm>
                <a:off x="3192333" y="2263713"/>
                <a:ext cx="152400" cy="198897"/>
              </a:xfrm>
              <a:prstGeom prst="smileyFac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3" name="Smiley Face 62"/>
              <p:cNvSpPr/>
              <p:nvPr/>
            </p:nvSpPr>
            <p:spPr>
              <a:xfrm>
                <a:off x="2994660" y="2491730"/>
                <a:ext cx="152400" cy="198897"/>
              </a:xfrm>
              <a:prstGeom prst="smileyFac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4" name="Smiley Face 63"/>
              <p:cNvSpPr/>
              <p:nvPr/>
            </p:nvSpPr>
            <p:spPr>
              <a:xfrm>
                <a:off x="3364450" y="2630822"/>
                <a:ext cx="152400" cy="198897"/>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5" name="Smiley Face 64"/>
              <p:cNvSpPr/>
              <p:nvPr/>
            </p:nvSpPr>
            <p:spPr>
              <a:xfrm>
                <a:off x="5364272" y="2607821"/>
                <a:ext cx="152400" cy="198897"/>
              </a:xfrm>
              <a:prstGeom prst="smileyFac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grpSp>
          <p:nvGrpSpPr>
            <p:cNvPr id="79" name="Group 78"/>
            <p:cNvGrpSpPr/>
            <p:nvPr/>
          </p:nvGrpSpPr>
          <p:grpSpPr>
            <a:xfrm>
              <a:off x="4364519" y="2041140"/>
              <a:ext cx="353002" cy="527977"/>
              <a:chOff x="4364519" y="2041140"/>
              <a:chExt cx="353002" cy="527977"/>
            </a:xfrm>
          </p:grpSpPr>
          <p:sp>
            <p:nvSpPr>
              <p:cNvPr id="22" name="Smiley Face 21"/>
              <p:cNvSpPr/>
              <p:nvPr/>
            </p:nvSpPr>
            <p:spPr>
              <a:xfrm>
                <a:off x="4455816" y="2209911"/>
                <a:ext cx="152400" cy="198897"/>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39" name="Smiley Face 38"/>
              <p:cNvSpPr/>
              <p:nvPr/>
            </p:nvSpPr>
            <p:spPr>
              <a:xfrm>
                <a:off x="4364519" y="2370220"/>
                <a:ext cx="152400" cy="198897"/>
              </a:xfrm>
              <a:prstGeom prst="smileyFac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54" name="Smiley Face 53"/>
              <p:cNvSpPr/>
              <p:nvPr/>
            </p:nvSpPr>
            <p:spPr>
              <a:xfrm>
                <a:off x="4565121" y="2041140"/>
                <a:ext cx="152400" cy="198897"/>
              </a:xfrm>
              <a:prstGeom prst="smileyFac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grpSp>
    </p:spTree>
    <p:custDataLst>
      <p:tags r:id="rId1"/>
    </p:custDataLst>
    <p:extLst>
      <p:ext uri="{BB962C8B-B14F-4D97-AF65-F5344CB8AC3E}">
        <p14:creationId xmlns:p14="http://schemas.microsoft.com/office/powerpoint/2010/main" val="489011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500"/>
                                        <p:tgtEl>
                                          <p:spTgt spid="8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6"/>
                                        </p:tgtEl>
                                        <p:attrNameLst>
                                          <p:attrName>style.visibility</p:attrName>
                                        </p:attrNameLst>
                                      </p:cBhvr>
                                      <p:to>
                                        <p:strVal val="visible"/>
                                      </p:to>
                                    </p:set>
                                    <p:animEffect transition="in" filter="fade">
                                      <p:cBhvr>
                                        <p:cTn id="12" dur="500"/>
                                        <p:tgtEl>
                                          <p:spTgt spid="76"/>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1"/>
                                        </p:tgtEl>
                                        <p:attrNameLst>
                                          <p:attrName>style.visibility</p:attrName>
                                        </p:attrNameLst>
                                      </p:cBhvr>
                                      <p:to>
                                        <p:strVal val="visible"/>
                                      </p:to>
                                    </p:set>
                                    <p:animEffect transition="in" filter="fade">
                                      <p:cBhvr>
                                        <p:cTn id="20" dur="500"/>
                                        <p:tgtEl>
                                          <p:spTgt spid="8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7"/>
                                        </p:tgtEl>
                                        <p:attrNameLst>
                                          <p:attrName>style.visibility</p:attrName>
                                        </p:attrNameLst>
                                      </p:cBhvr>
                                      <p:to>
                                        <p:strVal val="visible"/>
                                      </p:to>
                                    </p:set>
                                    <p:animEffect transition="in" filter="fade">
                                      <p:cBhvr>
                                        <p:cTn id="28"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2"/>
          <p:cNvSpPr>
            <a:spLocks noGrp="1" noChangeArrowheads="1"/>
          </p:cNvSpPr>
          <p:nvPr>
            <p:ph type="title"/>
          </p:nvPr>
        </p:nvSpPr>
        <p:spPr/>
        <p:txBody>
          <a:bodyPr/>
          <a:lstStyle/>
          <a:p>
            <a:pPr eaLnBrk="1" hangingPunct="1"/>
            <a:r>
              <a:rPr lang="en-US">
                <a:solidFill>
                  <a:schemeClr val="tx1"/>
                </a:solidFill>
              </a:rPr>
              <a:t>Samples to Populations</a:t>
            </a:r>
          </a:p>
        </p:txBody>
      </p:sp>
      <p:sp>
        <p:nvSpPr>
          <p:cNvPr id="29" name="Slide Number Placeholder 5"/>
          <p:cNvSpPr>
            <a:spLocks noGrp="1"/>
          </p:cNvSpPr>
          <p:nvPr>
            <p:ph type="sldNum" sz="quarter" idx="12"/>
          </p:nvPr>
        </p:nvSpPr>
        <p:spPr/>
        <p:txBody>
          <a:bodyPr/>
          <a:lstStyle/>
          <a:p>
            <a:pPr>
              <a:defRPr/>
            </a:pPr>
            <a:fld id="{E75496A0-8C2D-4FA4-A4CE-4E83E7BC66E2}" type="slidenum">
              <a:rPr lang="en-US" altLang="en-US"/>
              <a:pPr>
                <a:defRPr/>
              </a:pPr>
              <a:t>13</a:t>
            </a:fld>
            <a:endParaRPr lang="en-US" altLang="en-US"/>
          </a:p>
        </p:txBody>
      </p:sp>
      <p:sp>
        <p:nvSpPr>
          <p:cNvPr id="1037" name="Line 11"/>
          <p:cNvSpPr>
            <a:spLocks noChangeShapeType="1"/>
          </p:cNvSpPr>
          <p:nvPr/>
        </p:nvSpPr>
        <p:spPr bwMode="auto">
          <a:xfrm>
            <a:off x="6172200" y="2895600"/>
            <a:ext cx="0" cy="228600"/>
          </a:xfrm>
          <a:prstGeom prst="line">
            <a:avLst/>
          </a:prstGeom>
          <a:noFill/>
          <a:ln w="9525">
            <a:solidFill>
              <a:schemeClr val="bg1"/>
            </a:solidFill>
            <a:round/>
            <a:headEnd/>
            <a:tailEnd type="triangle" w="med" len="med"/>
          </a:ln>
        </p:spPr>
        <p:txBody>
          <a:bodyPr wrap="none" anchor="ctr"/>
          <a:lstStyle/>
          <a:p>
            <a:endParaRPr lang="en-MY"/>
          </a:p>
        </p:txBody>
      </p:sp>
      <p:sp>
        <p:nvSpPr>
          <p:cNvPr id="1038" name="Line 12"/>
          <p:cNvSpPr>
            <a:spLocks noChangeShapeType="1"/>
          </p:cNvSpPr>
          <p:nvPr/>
        </p:nvSpPr>
        <p:spPr bwMode="auto">
          <a:xfrm>
            <a:off x="4648200" y="3886200"/>
            <a:ext cx="2971800" cy="0"/>
          </a:xfrm>
          <a:prstGeom prst="line">
            <a:avLst/>
          </a:prstGeom>
          <a:noFill/>
          <a:ln w="9525">
            <a:solidFill>
              <a:schemeClr val="bg1"/>
            </a:solidFill>
            <a:round/>
            <a:headEnd/>
            <a:tailEnd/>
          </a:ln>
        </p:spPr>
        <p:txBody>
          <a:bodyPr wrap="none" anchor="ctr"/>
          <a:lstStyle/>
          <a:p>
            <a:endParaRPr lang="en-MY"/>
          </a:p>
        </p:txBody>
      </p:sp>
      <p:sp>
        <p:nvSpPr>
          <p:cNvPr id="1039" name="Line 13"/>
          <p:cNvSpPr>
            <a:spLocks noChangeShapeType="1"/>
          </p:cNvSpPr>
          <p:nvPr/>
        </p:nvSpPr>
        <p:spPr bwMode="auto">
          <a:xfrm flipV="1">
            <a:off x="7620000" y="3733800"/>
            <a:ext cx="0" cy="152400"/>
          </a:xfrm>
          <a:prstGeom prst="line">
            <a:avLst/>
          </a:prstGeom>
          <a:noFill/>
          <a:ln w="9525">
            <a:solidFill>
              <a:schemeClr val="bg1"/>
            </a:solidFill>
            <a:round/>
            <a:headEnd/>
            <a:tailEnd/>
          </a:ln>
        </p:spPr>
        <p:txBody>
          <a:bodyPr wrap="none" anchor="ctr"/>
          <a:lstStyle/>
          <a:p>
            <a:endParaRPr lang="en-MY"/>
          </a:p>
        </p:txBody>
      </p:sp>
      <p:sp>
        <p:nvSpPr>
          <p:cNvPr id="1040" name="Line 14"/>
          <p:cNvSpPr>
            <a:spLocks noChangeShapeType="1"/>
          </p:cNvSpPr>
          <p:nvPr/>
        </p:nvSpPr>
        <p:spPr bwMode="auto">
          <a:xfrm flipV="1">
            <a:off x="4648200" y="3733800"/>
            <a:ext cx="0" cy="152400"/>
          </a:xfrm>
          <a:prstGeom prst="line">
            <a:avLst/>
          </a:prstGeom>
          <a:noFill/>
          <a:ln w="9525">
            <a:solidFill>
              <a:schemeClr val="bg1"/>
            </a:solidFill>
            <a:round/>
            <a:headEnd/>
            <a:tailEnd/>
          </a:ln>
        </p:spPr>
        <p:txBody>
          <a:bodyPr wrap="none" anchor="ctr"/>
          <a:lstStyle/>
          <a:p>
            <a:endParaRPr lang="en-MY"/>
          </a:p>
        </p:txBody>
      </p:sp>
      <p:sp>
        <p:nvSpPr>
          <p:cNvPr id="1041" name="Line 15"/>
          <p:cNvSpPr>
            <a:spLocks noChangeShapeType="1"/>
          </p:cNvSpPr>
          <p:nvPr/>
        </p:nvSpPr>
        <p:spPr bwMode="auto">
          <a:xfrm>
            <a:off x="6096000" y="4343400"/>
            <a:ext cx="0" cy="304800"/>
          </a:xfrm>
          <a:prstGeom prst="line">
            <a:avLst/>
          </a:prstGeom>
          <a:noFill/>
          <a:ln w="9525">
            <a:solidFill>
              <a:schemeClr val="bg1"/>
            </a:solidFill>
            <a:round/>
            <a:headEnd/>
            <a:tailEnd type="triangle" w="med" len="med"/>
          </a:ln>
        </p:spPr>
        <p:txBody>
          <a:bodyPr wrap="none" anchor="ctr"/>
          <a:lstStyle/>
          <a:p>
            <a:endParaRPr lang="en-MY"/>
          </a:p>
        </p:txBody>
      </p:sp>
      <p:sp>
        <p:nvSpPr>
          <p:cNvPr id="1042" name="Line 16"/>
          <p:cNvSpPr>
            <a:spLocks noChangeShapeType="1"/>
          </p:cNvSpPr>
          <p:nvPr/>
        </p:nvSpPr>
        <p:spPr bwMode="auto">
          <a:xfrm>
            <a:off x="6096000" y="5029200"/>
            <a:ext cx="0" cy="304800"/>
          </a:xfrm>
          <a:prstGeom prst="line">
            <a:avLst/>
          </a:prstGeom>
          <a:noFill/>
          <a:ln w="9525">
            <a:solidFill>
              <a:schemeClr val="bg1"/>
            </a:solidFill>
            <a:round/>
            <a:headEnd/>
            <a:tailEnd type="triangle" w="med" len="med"/>
          </a:ln>
        </p:spPr>
        <p:txBody>
          <a:bodyPr wrap="none" anchor="ctr"/>
          <a:lstStyle/>
          <a:p>
            <a:endParaRPr lang="en-MY"/>
          </a:p>
        </p:txBody>
      </p:sp>
      <p:graphicFrame>
        <p:nvGraphicFramePr>
          <p:cNvPr id="1026" name="Object 17"/>
          <p:cNvGraphicFramePr>
            <a:graphicFrameLocks noChangeAspect="1"/>
          </p:cNvGraphicFramePr>
          <p:nvPr>
            <p:extLst>
              <p:ext uri="{D42A27DB-BD31-4B8C-83A1-F6EECF244321}">
                <p14:modId xmlns:p14="http://schemas.microsoft.com/office/powerpoint/2010/main" val="4230141069"/>
              </p:ext>
            </p:extLst>
          </p:nvPr>
        </p:nvGraphicFramePr>
        <p:xfrm>
          <a:off x="6770970" y="5192586"/>
          <a:ext cx="334495" cy="278746"/>
        </p:xfrm>
        <a:graphic>
          <a:graphicData uri="http://schemas.openxmlformats.org/presentationml/2006/ole">
            <mc:AlternateContent xmlns:mc="http://schemas.openxmlformats.org/markup-compatibility/2006">
              <mc:Choice xmlns:v="urn:schemas-microsoft-com:vml" Requires="v">
                <p:oleObj name="Equation" r:id="rId3" imgW="177480" imgH="203040" progId="Equation.3">
                  <p:embed/>
                </p:oleObj>
              </mc:Choice>
              <mc:Fallback>
                <p:oleObj name="Equation" r:id="rId3" imgW="177480" imgH="203040" progId="Equation.3">
                  <p:embed/>
                  <p:pic>
                    <p:nvPicPr>
                      <p:cNvPr id="1026" name="Object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0970" y="5192586"/>
                        <a:ext cx="334495" cy="278746"/>
                      </a:xfrm>
                      <a:prstGeom prst="rect">
                        <a:avLst/>
                      </a:prstGeom>
                      <a:solidFill>
                        <a:schemeClr val="bg1"/>
                      </a:solidFill>
                      <a:ln>
                        <a:noFill/>
                      </a:ln>
                      <a:effectLst/>
                    </p:spPr>
                  </p:pic>
                </p:oleObj>
              </mc:Fallback>
            </mc:AlternateContent>
          </a:graphicData>
        </a:graphic>
      </p:graphicFrame>
      <p:grpSp>
        <p:nvGrpSpPr>
          <p:cNvPr id="4" name="Group 3"/>
          <p:cNvGrpSpPr/>
          <p:nvPr/>
        </p:nvGrpSpPr>
        <p:grpSpPr>
          <a:xfrm>
            <a:off x="2971800" y="2063439"/>
            <a:ext cx="6324600" cy="4221554"/>
            <a:chOff x="1295400" y="1447800"/>
            <a:chExt cx="6781800" cy="4509307"/>
          </a:xfrm>
        </p:grpSpPr>
        <p:sp>
          <p:nvSpPr>
            <p:cNvPr id="1030" name="Rectangle 4"/>
            <p:cNvSpPr>
              <a:spLocks noChangeArrowheads="1"/>
            </p:cNvSpPr>
            <p:nvPr/>
          </p:nvSpPr>
          <p:spPr bwMode="auto">
            <a:xfrm>
              <a:off x="5029200" y="3124200"/>
              <a:ext cx="3048000" cy="533400"/>
            </a:xfrm>
            <a:prstGeom prst="rect">
              <a:avLst/>
            </a:prstGeom>
            <a:solidFill>
              <a:srgbClr val="FFC000">
                <a:alpha val="45000"/>
              </a:srgbClr>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r>
                <a:rPr lang="en-US" dirty="0"/>
                <a:t>Infinite Population</a:t>
              </a:r>
            </a:p>
          </p:txBody>
        </p:sp>
        <p:sp>
          <p:nvSpPr>
            <p:cNvPr id="1031" name="Rectangle 5"/>
            <p:cNvSpPr>
              <a:spLocks noChangeArrowheads="1"/>
            </p:cNvSpPr>
            <p:nvPr/>
          </p:nvSpPr>
          <p:spPr bwMode="auto">
            <a:xfrm>
              <a:off x="1295400" y="3124200"/>
              <a:ext cx="3048000" cy="533400"/>
            </a:xfrm>
            <a:prstGeom prst="rect">
              <a:avLst/>
            </a:prstGeom>
            <a:solidFill>
              <a:srgbClr val="FFC000">
                <a:alpha val="45000"/>
              </a:srgbClr>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r>
                <a:rPr lang="en-US" dirty="0"/>
                <a:t>Finite Population</a:t>
              </a:r>
            </a:p>
          </p:txBody>
        </p:sp>
        <p:sp>
          <p:nvSpPr>
            <p:cNvPr id="1032" name="Rectangle 6"/>
            <p:cNvSpPr>
              <a:spLocks noChangeArrowheads="1"/>
            </p:cNvSpPr>
            <p:nvPr/>
          </p:nvSpPr>
          <p:spPr bwMode="auto">
            <a:xfrm>
              <a:off x="4953000" y="1447800"/>
              <a:ext cx="3048000" cy="533400"/>
            </a:xfrm>
            <a:prstGeom prst="rect">
              <a:avLst/>
            </a:prstGeom>
            <a:solidFill>
              <a:srgbClr val="FFC000">
                <a:alpha val="45000"/>
              </a:srgbClr>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r>
                <a:rPr lang="en-US" dirty="0"/>
                <a:t>Infinite Population</a:t>
              </a:r>
            </a:p>
          </p:txBody>
        </p:sp>
        <p:sp>
          <p:nvSpPr>
            <p:cNvPr id="1033" name="Rectangle 7"/>
            <p:cNvSpPr>
              <a:spLocks noChangeArrowheads="1"/>
            </p:cNvSpPr>
            <p:nvPr/>
          </p:nvSpPr>
          <p:spPr bwMode="auto">
            <a:xfrm>
              <a:off x="1295400" y="1447800"/>
              <a:ext cx="3048000" cy="533400"/>
            </a:xfrm>
            <a:prstGeom prst="rect">
              <a:avLst/>
            </a:prstGeom>
            <a:solidFill>
              <a:srgbClr val="FFC000">
                <a:alpha val="45000"/>
              </a:srgbClr>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r>
                <a:rPr lang="en-US" dirty="0"/>
                <a:t>Finite Population</a:t>
              </a:r>
            </a:p>
          </p:txBody>
        </p:sp>
        <p:sp>
          <p:nvSpPr>
            <p:cNvPr id="1034" name="Line 8"/>
            <p:cNvSpPr>
              <a:spLocks noChangeShapeType="1"/>
            </p:cNvSpPr>
            <p:nvPr/>
          </p:nvSpPr>
          <p:spPr bwMode="auto">
            <a:xfrm>
              <a:off x="3124200" y="2209800"/>
              <a:ext cx="2971800" cy="0"/>
            </a:xfrm>
            <a:prstGeom prst="line">
              <a:avLst/>
            </a:prstGeom>
            <a:noFill/>
            <a:ln w="9525">
              <a:solidFill>
                <a:schemeClr val="tx1"/>
              </a:solidFill>
              <a:round/>
              <a:headEnd/>
              <a:tailEnd/>
            </a:ln>
          </p:spPr>
          <p:txBody>
            <a:bodyPr wrap="none" anchor="ctr"/>
            <a:lstStyle/>
            <a:p>
              <a:endParaRPr lang="en-MY"/>
            </a:p>
          </p:txBody>
        </p:sp>
        <p:sp>
          <p:nvSpPr>
            <p:cNvPr id="1035" name="Line 9"/>
            <p:cNvSpPr>
              <a:spLocks noChangeShapeType="1"/>
            </p:cNvSpPr>
            <p:nvPr/>
          </p:nvSpPr>
          <p:spPr bwMode="auto">
            <a:xfrm flipV="1">
              <a:off x="3124200" y="2057400"/>
              <a:ext cx="0" cy="152400"/>
            </a:xfrm>
            <a:prstGeom prst="line">
              <a:avLst/>
            </a:prstGeom>
            <a:noFill/>
            <a:ln w="9525">
              <a:solidFill>
                <a:schemeClr val="tx1"/>
              </a:solidFill>
              <a:round/>
              <a:headEnd/>
              <a:tailEnd/>
            </a:ln>
          </p:spPr>
          <p:txBody>
            <a:bodyPr wrap="none" anchor="ctr"/>
            <a:lstStyle/>
            <a:p>
              <a:endParaRPr lang="en-MY"/>
            </a:p>
          </p:txBody>
        </p:sp>
        <p:sp>
          <p:nvSpPr>
            <p:cNvPr id="1036" name="Line 10"/>
            <p:cNvSpPr>
              <a:spLocks noChangeShapeType="1"/>
            </p:cNvSpPr>
            <p:nvPr/>
          </p:nvSpPr>
          <p:spPr bwMode="auto">
            <a:xfrm flipV="1">
              <a:off x="6096000" y="2057400"/>
              <a:ext cx="0" cy="152400"/>
            </a:xfrm>
            <a:prstGeom prst="line">
              <a:avLst/>
            </a:prstGeom>
            <a:noFill/>
            <a:ln w="9525">
              <a:solidFill>
                <a:schemeClr val="tx1"/>
              </a:solidFill>
              <a:round/>
              <a:headEnd/>
              <a:tailEnd/>
            </a:ln>
          </p:spPr>
          <p:txBody>
            <a:bodyPr wrap="none" anchor="ctr"/>
            <a:lstStyle/>
            <a:p>
              <a:endParaRPr lang="en-MY"/>
            </a:p>
          </p:txBody>
        </p:sp>
        <p:sp>
          <p:nvSpPr>
            <p:cNvPr id="1043" name="Line 18"/>
            <p:cNvSpPr>
              <a:spLocks noChangeShapeType="1"/>
            </p:cNvSpPr>
            <p:nvPr/>
          </p:nvSpPr>
          <p:spPr bwMode="auto">
            <a:xfrm>
              <a:off x="3200400" y="3733800"/>
              <a:ext cx="0" cy="228600"/>
            </a:xfrm>
            <a:prstGeom prst="line">
              <a:avLst/>
            </a:prstGeom>
            <a:noFill/>
            <a:ln w="9525">
              <a:solidFill>
                <a:schemeClr val="tx1"/>
              </a:solidFill>
              <a:round/>
              <a:headEnd/>
              <a:tailEnd/>
            </a:ln>
          </p:spPr>
          <p:txBody>
            <a:bodyPr/>
            <a:lstStyle/>
            <a:p>
              <a:endParaRPr lang="en-MY"/>
            </a:p>
          </p:txBody>
        </p:sp>
        <p:sp>
          <p:nvSpPr>
            <p:cNvPr id="1044" name="Line 19"/>
            <p:cNvSpPr>
              <a:spLocks noChangeShapeType="1"/>
            </p:cNvSpPr>
            <p:nvPr/>
          </p:nvSpPr>
          <p:spPr bwMode="auto">
            <a:xfrm>
              <a:off x="3200400" y="3962400"/>
              <a:ext cx="2895600" cy="0"/>
            </a:xfrm>
            <a:prstGeom prst="line">
              <a:avLst/>
            </a:prstGeom>
            <a:noFill/>
            <a:ln w="9525">
              <a:solidFill>
                <a:schemeClr val="tx1"/>
              </a:solidFill>
              <a:round/>
              <a:headEnd/>
              <a:tailEnd/>
            </a:ln>
          </p:spPr>
          <p:txBody>
            <a:bodyPr/>
            <a:lstStyle/>
            <a:p>
              <a:endParaRPr lang="en-MY"/>
            </a:p>
          </p:txBody>
        </p:sp>
        <p:sp>
          <p:nvSpPr>
            <p:cNvPr id="1045" name="Line 20"/>
            <p:cNvSpPr>
              <a:spLocks noChangeShapeType="1"/>
            </p:cNvSpPr>
            <p:nvPr/>
          </p:nvSpPr>
          <p:spPr bwMode="auto">
            <a:xfrm flipV="1">
              <a:off x="6096000" y="3733800"/>
              <a:ext cx="0" cy="228600"/>
            </a:xfrm>
            <a:prstGeom prst="line">
              <a:avLst/>
            </a:prstGeom>
            <a:noFill/>
            <a:ln w="9525">
              <a:solidFill>
                <a:schemeClr val="tx1"/>
              </a:solidFill>
              <a:round/>
              <a:headEnd/>
              <a:tailEnd/>
            </a:ln>
          </p:spPr>
          <p:txBody>
            <a:bodyPr/>
            <a:lstStyle/>
            <a:p>
              <a:endParaRPr lang="en-MY"/>
            </a:p>
          </p:txBody>
        </p:sp>
        <p:sp>
          <p:nvSpPr>
            <p:cNvPr id="1046" name="Text Box 21"/>
            <p:cNvSpPr txBox="1">
              <a:spLocks noChangeArrowheads="1"/>
            </p:cNvSpPr>
            <p:nvPr/>
          </p:nvSpPr>
          <p:spPr bwMode="auto">
            <a:xfrm>
              <a:off x="4419600" y="1524000"/>
              <a:ext cx="457201" cy="394507"/>
            </a:xfrm>
            <a:prstGeom prst="rect">
              <a:avLst/>
            </a:prstGeom>
            <a:noFill/>
            <a:ln w="9525">
              <a:noFill/>
              <a:miter lim="800000"/>
              <a:headEnd/>
              <a:tailEnd/>
            </a:ln>
            <a:effectLst>
              <a:outerShdw blurRad="50800" dist="38100" dir="18900000" algn="bl" rotWithShape="0">
                <a:prstClr val="black">
                  <a:alpha val="40000"/>
                </a:prstClr>
              </a:outerShdw>
            </a:effectLst>
          </p:spPr>
          <p:txBody>
            <a:bodyPr>
              <a:spAutoFit/>
            </a:bodyPr>
            <a:lstStyle/>
            <a:p>
              <a:pPr>
                <a:spcBef>
                  <a:spcPct val="50000"/>
                </a:spcBef>
              </a:pPr>
              <a:r>
                <a:rPr lang="en-US"/>
                <a:t>or</a:t>
              </a:r>
            </a:p>
          </p:txBody>
        </p:sp>
        <p:sp>
          <p:nvSpPr>
            <p:cNvPr id="1047" name="Text Box 22"/>
            <p:cNvSpPr txBox="1">
              <a:spLocks noChangeArrowheads="1"/>
            </p:cNvSpPr>
            <p:nvPr/>
          </p:nvSpPr>
          <p:spPr bwMode="auto">
            <a:xfrm>
              <a:off x="3124200" y="2286000"/>
              <a:ext cx="2971800" cy="690387"/>
            </a:xfrm>
            <a:prstGeom prst="rect">
              <a:avLst/>
            </a:prstGeom>
            <a:noFill/>
            <a:ln w="9525">
              <a:noFill/>
              <a:miter lim="800000"/>
              <a:headEnd/>
              <a:tailEnd/>
            </a:ln>
            <a:effectLst>
              <a:outerShdw blurRad="50800" dist="38100" dir="18900000" algn="bl" rotWithShape="0">
                <a:prstClr val="black">
                  <a:alpha val="40000"/>
                </a:prstClr>
              </a:outerShdw>
            </a:effectLst>
          </p:spPr>
          <p:txBody>
            <a:bodyPr>
              <a:spAutoFit/>
            </a:bodyPr>
            <a:lstStyle/>
            <a:p>
              <a:pPr algn="ctr">
                <a:spcBef>
                  <a:spcPct val="50000"/>
                </a:spcBef>
              </a:pPr>
              <a:r>
                <a:rPr lang="en-US" dirty="0">
                  <a:solidFill>
                    <a:srgbClr val="C00000"/>
                  </a:solidFill>
                </a:rPr>
                <a:t>Not possible to obtain data from all the members</a:t>
              </a:r>
            </a:p>
          </p:txBody>
        </p:sp>
        <p:sp>
          <p:nvSpPr>
            <p:cNvPr id="1048" name="Line 23"/>
            <p:cNvSpPr>
              <a:spLocks noChangeShapeType="1"/>
            </p:cNvSpPr>
            <p:nvPr/>
          </p:nvSpPr>
          <p:spPr bwMode="auto">
            <a:xfrm>
              <a:off x="4648200" y="2895600"/>
              <a:ext cx="0" cy="228600"/>
            </a:xfrm>
            <a:prstGeom prst="line">
              <a:avLst/>
            </a:prstGeom>
            <a:noFill/>
            <a:ln w="25400">
              <a:solidFill>
                <a:schemeClr val="tx1"/>
              </a:solidFill>
              <a:round/>
              <a:headEnd/>
              <a:tailEnd type="triangle" w="lg" len="med"/>
            </a:ln>
          </p:spPr>
          <p:txBody>
            <a:bodyPr/>
            <a:lstStyle/>
            <a:p>
              <a:endParaRPr lang="en-MY"/>
            </a:p>
          </p:txBody>
        </p:sp>
        <p:sp>
          <p:nvSpPr>
            <p:cNvPr id="1049" name="Text Box 24"/>
            <p:cNvSpPr txBox="1">
              <a:spLocks noChangeArrowheads="1"/>
            </p:cNvSpPr>
            <p:nvPr/>
          </p:nvSpPr>
          <p:spPr bwMode="auto">
            <a:xfrm>
              <a:off x="3429000" y="4114800"/>
              <a:ext cx="2438399" cy="394507"/>
            </a:xfrm>
            <a:prstGeom prst="rect">
              <a:avLst/>
            </a:prstGeom>
            <a:noFill/>
            <a:ln w="9525">
              <a:noFill/>
              <a:miter lim="800000"/>
              <a:headEnd/>
              <a:tailEnd/>
            </a:ln>
            <a:effectLst>
              <a:outerShdw blurRad="50800" dist="38100" dir="18900000" algn="bl" rotWithShape="0">
                <a:prstClr val="black">
                  <a:alpha val="40000"/>
                </a:prstClr>
              </a:outerShdw>
            </a:effectLst>
          </p:spPr>
          <p:txBody>
            <a:bodyPr>
              <a:spAutoFit/>
            </a:bodyPr>
            <a:lstStyle/>
            <a:p>
              <a:pPr algn="ctr">
                <a:spcBef>
                  <a:spcPct val="50000"/>
                </a:spcBef>
              </a:pPr>
              <a:r>
                <a:rPr lang="en-US"/>
                <a:t>Random samples</a:t>
              </a:r>
            </a:p>
          </p:txBody>
        </p:sp>
        <p:sp>
          <p:nvSpPr>
            <p:cNvPr id="1050" name="Text Box 25"/>
            <p:cNvSpPr txBox="1">
              <a:spLocks noChangeArrowheads="1"/>
            </p:cNvSpPr>
            <p:nvPr/>
          </p:nvSpPr>
          <p:spPr bwMode="auto">
            <a:xfrm>
              <a:off x="3015775" y="4738686"/>
              <a:ext cx="3276600" cy="394507"/>
            </a:xfrm>
            <a:prstGeom prst="rect">
              <a:avLst/>
            </a:prstGeom>
            <a:noFill/>
            <a:ln w="9525">
              <a:noFill/>
              <a:miter lim="800000"/>
              <a:headEnd/>
              <a:tailEnd/>
            </a:ln>
            <a:effectLst>
              <a:outerShdw blurRad="50800" dist="38100" dir="18900000" algn="bl" rotWithShape="0">
                <a:prstClr val="black">
                  <a:alpha val="40000"/>
                </a:prstClr>
              </a:outerShdw>
            </a:effectLst>
          </p:spPr>
          <p:txBody>
            <a:bodyPr>
              <a:spAutoFit/>
            </a:bodyPr>
            <a:lstStyle/>
            <a:p>
              <a:pPr algn="ctr">
                <a:spcBef>
                  <a:spcPct val="50000"/>
                </a:spcBef>
              </a:pPr>
              <a:r>
                <a:rPr lang="en-US" dirty="0"/>
                <a:t>Sample STATISTICS (       ,s)</a:t>
              </a:r>
            </a:p>
          </p:txBody>
        </p:sp>
        <p:sp>
          <p:nvSpPr>
            <p:cNvPr id="1051" name="Text Box 26"/>
            <p:cNvSpPr txBox="1">
              <a:spLocks noChangeArrowheads="1"/>
            </p:cNvSpPr>
            <p:nvPr/>
          </p:nvSpPr>
          <p:spPr bwMode="auto">
            <a:xfrm>
              <a:off x="2895600" y="5562600"/>
              <a:ext cx="3581400" cy="394507"/>
            </a:xfrm>
            <a:prstGeom prst="rect">
              <a:avLst/>
            </a:prstGeom>
            <a:noFill/>
            <a:ln w="9525">
              <a:noFill/>
              <a:miter lim="800000"/>
              <a:headEnd/>
              <a:tailEnd/>
            </a:ln>
            <a:effectLst>
              <a:outerShdw blurRad="50800" dist="38100" dir="18900000" algn="bl" rotWithShape="0">
                <a:prstClr val="black">
                  <a:alpha val="40000"/>
                </a:prstClr>
              </a:outerShdw>
            </a:effectLst>
          </p:spPr>
          <p:txBody>
            <a:bodyPr>
              <a:spAutoFit/>
            </a:bodyPr>
            <a:lstStyle/>
            <a:p>
              <a:pPr algn="ctr">
                <a:spcBef>
                  <a:spcPct val="50000"/>
                </a:spcBef>
              </a:pPr>
              <a:r>
                <a:rPr lang="en-US" dirty="0"/>
                <a:t>Population PARAMETERS (</a:t>
              </a:r>
              <a:r>
                <a:rPr lang="el-GR" dirty="0">
                  <a:cs typeface="Arial" charset="0"/>
                </a:rPr>
                <a:t>μ</a:t>
              </a:r>
              <a:r>
                <a:rPr lang="en-US" dirty="0">
                  <a:cs typeface="Arial" charset="0"/>
                </a:rPr>
                <a:t>,</a:t>
              </a:r>
              <a:r>
                <a:rPr lang="el-GR" dirty="0">
                  <a:cs typeface="Arial" charset="0"/>
                </a:rPr>
                <a:t>δ</a:t>
              </a:r>
              <a:r>
                <a:rPr lang="en-US" dirty="0">
                  <a:cs typeface="Arial" charset="0"/>
                </a:rPr>
                <a:t>)</a:t>
              </a:r>
              <a:endParaRPr lang="el-GR" dirty="0">
                <a:cs typeface="Arial" charset="0"/>
              </a:endParaRPr>
            </a:p>
          </p:txBody>
        </p:sp>
        <p:sp>
          <p:nvSpPr>
            <p:cNvPr id="1052" name="Line 27"/>
            <p:cNvSpPr>
              <a:spLocks noChangeShapeType="1"/>
            </p:cNvSpPr>
            <p:nvPr/>
          </p:nvSpPr>
          <p:spPr bwMode="auto">
            <a:xfrm>
              <a:off x="4648200" y="4495800"/>
              <a:ext cx="0" cy="304800"/>
            </a:xfrm>
            <a:prstGeom prst="line">
              <a:avLst/>
            </a:prstGeom>
            <a:noFill/>
            <a:ln w="25400">
              <a:solidFill>
                <a:schemeClr val="tx1"/>
              </a:solidFill>
              <a:round/>
              <a:headEnd/>
              <a:tailEnd type="triangle" w="lg" len="med"/>
            </a:ln>
          </p:spPr>
          <p:txBody>
            <a:bodyPr/>
            <a:lstStyle/>
            <a:p>
              <a:endParaRPr lang="en-MY"/>
            </a:p>
          </p:txBody>
        </p:sp>
        <p:sp>
          <p:nvSpPr>
            <p:cNvPr id="1053" name="Line 28"/>
            <p:cNvSpPr>
              <a:spLocks noChangeShapeType="1"/>
            </p:cNvSpPr>
            <p:nvPr/>
          </p:nvSpPr>
          <p:spPr bwMode="auto">
            <a:xfrm>
              <a:off x="4648200" y="5105400"/>
              <a:ext cx="0" cy="457200"/>
            </a:xfrm>
            <a:prstGeom prst="line">
              <a:avLst/>
            </a:prstGeom>
            <a:noFill/>
            <a:ln w="25400">
              <a:solidFill>
                <a:schemeClr val="tx1"/>
              </a:solidFill>
              <a:round/>
              <a:headEnd/>
              <a:tailEnd type="triangle" w="lg" len="med"/>
            </a:ln>
          </p:spPr>
          <p:txBody>
            <a:bodyPr/>
            <a:lstStyle/>
            <a:p>
              <a:endParaRPr lang="en-MY"/>
            </a:p>
          </p:txBody>
        </p:sp>
      </p:grpSp>
      <p:sp>
        <p:nvSpPr>
          <p:cNvPr id="2" name="TextBox 1"/>
          <p:cNvSpPr txBox="1"/>
          <p:nvPr/>
        </p:nvSpPr>
        <p:spPr>
          <a:xfrm>
            <a:off x="2971800" y="2701182"/>
            <a:ext cx="1066800" cy="923330"/>
          </a:xfrm>
          <a:prstGeom prst="rect">
            <a:avLst/>
          </a:prstGeom>
          <a:noFill/>
        </p:spPr>
        <p:txBody>
          <a:bodyPr wrap="square" rtlCol="0">
            <a:spAutoFit/>
          </a:bodyPr>
          <a:lstStyle/>
          <a:p>
            <a:r>
              <a:rPr lang="en-US" dirty="0"/>
              <a:t>Why do we need samples?</a:t>
            </a:r>
            <a:endParaRPr lang="en-MY" dirty="0"/>
          </a:p>
        </p:txBody>
      </p:sp>
      <p:sp>
        <p:nvSpPr>
          <p:cNvPr id="31" name="Line 23"/>
          <p:cNvSpPr>
            <a:spLocks noChangeShapeType="1"/>
          </p:cNvSpPr>
          <p:nvPr/>
        </p:nvSpPr>
        <p:spPr bwMode="auto">
          <a:xfrm>
            <a:off x="3966254" y="3124201"/>
            <a:ext cx="758147" cy="3787"/>
          </a:xfrm>
          <a:prstGeom prst="line">
            <a:avLst/>
          </a:prstGeom>
          <a:noFill/>
          <a:ln w="25400">
            <a:solidFill>
              <a:schemeClr val="tx1"/>
            </a:solidFill>
            <a:round/>
            <a:headEnd/>
            <a:tailEnd type="triangle" w="lg" len="med"/>
          </a:ln>
        </p:spPr>
        <p:txBody>
          <a:bodyPr/>
          <a:lstStyle/>
          <a:p>
            <a:endParaRPr lang="en-MY"/>
          </a:p>
        </p:txBody>
      </p:sp>
      <p:sp>
        <p:nvSpPr>
          <p:cNvPr id="3" name="TextBox 2"/>
          <p:cNvSpPr txBox="1"/>
          <p:nvPr/>
        </p:nvSpPr>
        <p:spPr>
          <a:xfrm>
            <a:off x="4010398" y="2848152"/>
            <a:ext cx="637803" cy="276999"/>
          </a:xfrm>
          <a:prstGeom prst="rect">
            <a:avLst/>
          </a:prstGeom>
          <a:noFill/>
        </p:spPr>
        <p:txBody>
          <a:bodyPr wrap="none" rtlCol="0">
            <a:spAutoFit/>
          </a:bodyPr>
          <a:lstStyle/>
          <a:p>
            <a:r>
              <a:rPr lang="en-US" sz="1200" dirty="0"/>
              <a:t>answer</a:t>
            </a:r>
            <a:endParaRPr lang="en-MY" sz="1200" dirty="0"/>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p:txBody>
          <a:bodyPr/>
          <a:lstStyle/>
          <a:p>
            <a:pPr eaLnBrk="1" hangingPunct="1"/>
            <a:r>
              <a:rPr lang="en-US" dirty="0">
                <a:solidFill>
                  <a:schemeClr val="tx1"/>
                </a:solidFill>
              </a:rPr>
              <a:t>Statistic and Parameter</a:t>
            </a:r>
          </a:p>
        </p:txBody>
      </p:sp>
      <p:sp>
        <p:nvSpPr>
          <p:cNvPr id="22" name="Slide Number Placeholder 5"/>
          <p:cNvSpPr>
            <a:spLocks noGrp="1"/>
          </p:cNvSpPr>
          <p:nvPr>
            <p:ph type="sldNum" sz="quarter" idx="12"/>
          </p:nvPr>
        </p:nvSpPr>
        <p:spPr/>
        <p:txBody>
          <a:bodyPr/>
          <a:lstStyle/>
          <a:p>
            <a:pPr>
              <a:defRPr/>
            </a:pPr>
            <a:fld id="{7C6C9CA5-C19A-4016-9AD8-467CA947D161}" type="slidenum">
              <a:rPr lang="en-US" altLang="en-US"/>
              <a:pPr>
                <a:defRPr/>
              </a:pPr>
              <a:t>14</a:t>
            </a:fld>
            <a:endParaRPr lang="en-US" altLang="en-US" dirty="0"/>
          </a:p>
        </p:txBody>
      </p:sp>
      <p:sp>
        <p:nvSpPr>
          <p:cNvPr id="10245" name="Text Box 4"/>
          <p:cNvSpPr txBox="1">
            <a:spLocks noChangeArrowheads="1"/>
          </p:cNvSpPr>
          <p:nvPr/>
        </p:nvSpPr>
        <p:spPr bwMode="auto">
          <a:xfrm>
            <a:off x="2971800" y="1675290"/>
            <a:ext cx="2209800" cy="588963"/>
          </a:xfrm>
          <a:prstGeom prst="rect">
            <a:avLst/>
          </a:prstGeom>
          <a:noFill/>
          <a:ln w="9525">
            <a:solidFill>
              <a:schemeClr val="bg1"/>
            </a:solidFill>
            <a:miter lim="800000"/>
            <a:headEnd/>
            <a:tailEnd/>
          </a:ln>
        </p:spPr>
        <p:txBody>
          <a:bodyPr>
            <a:spAutoFit/>
          </a:bodyPr>
          <a:lstStyle/>
          <a:p>
            <a:pPr>
              <a:spcBef>
                <a:spcPct val="50000"/>
              </a:spcBef>
            </a:pPr>
            <a:r>
              <a:rPr lang="en-US" sz="3200" dirty="0">
                <a:latin typeface="Tahoma" pitchFamily="34" charset="0"/>
              </a:rPr>
              <a:t>Population</a:t>
            </a:r>
          </a:p>
        </p:txBody>
      </p:sp>
      <p:sp>
        <p:nvSpPr>
          <p:cNvPr id="10246" name="Text Box 5"/>
          <p:cNvSpPr txBox="1">
            <a:spLocks noChangeArrowheads="1"/>
          </p:cNvSpPr>
          <p:nvPr/>
        </p:nvSpPr>
        <p:spPr bwMode="auto">
          <a:xfrm>
            <a:off x="8021135" y="1677030"/>
            <a:ext cx="2057400" cy="588963"/>
          </a:xfrm>
          <a:prstGeom prst="rect">
            <a:avLst/>
          </a:prstGeom>
          <a:noFill/>
          <a:ln w="9525">
            <a:solidFill>
              <a:schemeClr val="bg1"/>
            </a:solidFill>
            <a:miter lim="800000"/>
            <a:headEnd/>
            <a:tailEnd/>
          </a:ln>
        </p:spPr>
        <p:txBody>
          <a:bodyPr>
            <a:spAutoFit/>
          </a:bodyPr>
          <a:lstStyle/>
          <a:p>
            <a:pPr>
              <a:spcBef>
                <a:spcPct val="50000"/>
              </a:spcBef>
            </a:pPr>
            <a:r>
              <a:rPr lang="en-US" sz="3200" dirty="0">
                <a:latin typeface="Tahoma" pitchFamily="34" charset="0"/>
              </a:rPr>
              <a:t>Sample</a:t>
            </a:r>
          </a:p>
        </p:txBody>
      </p:sp>
      <p:sp>
        <p:nvSpPr>
          <p:cNvPr id="10249" name="Line 8"/>
          <p:cNvSpPr>
            <a:spLocks noChangeShapeType="1"/>
          </p:cNvSpPr>
          <p:nvPr/>
        </p:nvSpPr>
        <p:spPr bwMode="auto">
          <a:xfrm>
            <a:off x="5073015" y="1982940"/>
            <a:ext cx="2933700" cy="0"/>
          </a:xfrm>
          <a:prstGeom prst="line">
            <a:avLst/>
          </a:prstGeom>
          <a:noFill/>
          <a:ln w="9525">
            <a:solidFill>
              <a:schemeClr val="tx1"/>
            </a:solidFill>
            <a:round/>
            <a:headEnd/>
            <a:tailEnd type="triangle" w="med" len="med"/>
          </a:ln>
        </p:spPr>
        <p:txBody>
          <a:bodyPr/>
          <a:lstStyle/>
          <a:p>
            <a:endParaRPr lang="en-MY"/>
          </a:p>
        </p:txBody>
      </p:sp>
      <p:sp>
        <p:nvSpPr>
          <p:cNvPr id="14345" name="Text Box 9"/>
          <p:cNvSpPr txBox="1">
            <a:spLocks noChangeArrowheads="1"/>
          </p:cNvSpPr>
          <p:nvPr/>
        </p:nvSpPr>
        <p:spPr bwMode="auto">
          <a:xfrm>
            <a:off x="5775839" y="2067458"/>
            <a:ext cx="1447800" cy="457200"/>
          </a:xfrm>
          <a:prstGeom prst="rect">
            <a:avLst/>
          </a:prstGeom>
          <a:noFill/>
          <a:ln w="9525">
            <a:noFill/>
            <a:miter lim="800000"/>
            <a:headEnd/>
            <a:tailEnd/>
          </a:ln>
        </p:spPr>
        <p:txBody>
          <a:bodyPr>
            <a:spAutoFit/>
          </a:bodyPr>
          <a:lstStyle/>
          <a:p>
            <a:pPr>
              <a:spcBef>
                <a:spcPct val="50000"/>
              </a:spcBef>
            </a:pPr>
            <a:r>
              <a:rPr lang="en-US" sz="2400" dirty="0">
                <a:latin typeface="Tahoma" pitchFamily="34" charset="0"/>
              </a:rPr>
              <a:t>(select)</a:t>
            </a:r>
          </a:p>
        </p:txBody>
      </p:sp>
      <p:sp>
        <p:nvSpPr>
          <p:cNvPr id="10251" name="Text Box 10"/>
          <p:cNvSpPr txBox="1">
            <a:spLocks noChangeArrowheads="1"/>
          </p:cNvSpPr>
          <p:nvPr/>
        </p:nvSpPr>
        <p:spPr bwMode="auto">
          <a:xfrm>
            <a:off x="8000714" y="5167948"/>
            <a:ext cx="2057400" cy="588963"/>
          </a:xfrm>
          <a:prstGeom prst="rect">
            <a:avLst/>
          </a:prstGeom>
          <a:noFill/>
          <a:ln w="9525">
            <a:solidFill>
              <a:schemeClr val="bg1"/>
            </a:solidFill>
            <a:miter lim="800000"/>
            <a:headEnd/>
            <a:tailEnd/>
          </a:ln>
        </p:spPr>
        <p:txBody>
          <a:bodyPr>
            <a:spAutoFit/>
          </a:bodyPr>
          <a:lstStyle/>
          <a:p>
            <a:pPr>
              <a:spcBef>
                <a:spcPct val="50000"/>
              </a:spcBef>
            </a:pPr>
            <a:r>
              <a:rPr lang="en-US" sz="3200" dirty="0">
                <a:solidFill>
                  <a:srgbClr val="FF0000"/>
                </a:solidFill>
                <a:latin typeface="Tahoma" pitchFamily="34" charset="0"/>
              </a:rPr>
              <a:t>Statistic</a:t>
            </a:r>
          </a:p>
        </p:txBody>
      </p:sp>
      <p:sp>
        <p:nvSpPr>
          <p:cNvPr id="10252" name="Line 11"/>
          <p:cNvSpPr>
            <a:spLocks noChangeShapeType="1"/>
          </p:cNvSpPr>
          <p:nvPr/>
        </p:nvSpPr>
        <p:spPr bwMode="auto">
          <a:xfrm flipH="1">
            <a:off x="8833962" y="3519473"/>
            <a:ext cx="1227" cy="1694008"/>
          </a:xfrm>
          <a:prstGeom prst="line">
            <a:avLst/>
          </a:prstGeom>
          <a:noFill/>
          <a:ln w="9525">
            <a:solidFill>
              <a:schemeClr val="tx1"/>
            </a:solidFill>
            <a:round/>
            <a:headEnd/>
            <a:tailEnd type="triangle" w="med" len="med"/>
          </a:ln>
        </p:spPr>
        <p:txBody>
          <a:bodyPr/>
          <a:lstStyle/>
          <a:p>
            <a:endParaRPr lang="en-MY"/>
          </a:p>
        </p:txBody>
      </p:sp>
      <p:sp>
        <p:nvSpPr>
          <p:cNvPr id="10253" name="Text Box 12"/>
          <p:cNvSpPr txBox="1">
            <a:spLocks noChangeArrowheads="1"/>
          </p:cNvSpPr>
          <p:nvPr/>
        </p:nvSpPr>
        <p:spPr bwMode="auto">
          <a:xfrm>
            <a:off x="2895600" y="5179378"/>
            <a:ext cx="2057400" cy="588963"/>
          </a:xfrm>
          <a:prstGeom prst="rect">
            <a:avLst/>
          </a:prstGeom>
          <a:noFill/>
          <a:ln w="9525">
            <a:solidFill>
              <a:schemeClr val="bg1"/>
            </a:solidFill>
            <a:miter lim="800000"/>
            <a:headEnd/>
            <a:tailEnd/>
          </a:ln>
        </p:spPr>
        <p:txBody>
          <a:bodyPr>
            <a:spAutoFit/>
          </a:bodyPr>
          <a:lstStyle/>
          <a:p>
            <a:pPr>
              <a:spcBef>
                <a:spcPct val="50000"/>
              </a:spcBef>
            </a:pPr>
            <a:r>
              <a:rPr lang="en-US" sz="3200" dirty="0">
                <a:solidFill>
                  <a:srgbClr val="FF0000"/>
                </a:solidFill>
                <a:latin typeface="Tahoma" pitchFamily="34" charset="0"/>
              </a:rPr>
              <a:t>Parameter</a:t>
            </a:r>
          </a:p>
        </p:txBody>
      </p:sp>
      <p:sp>
        <p:nvSpPr>
          <p:cNvPr id="10254" name="Line 13"/>
          <p:cNvSpPr>
            <a:spLocks noChangeShapeType="1"/>
          </p:cNvSpPr>
          <p:nvPr/>
        </p:nvSpPr>
        <p:spPr bwMode="auto">
          <a:xfrm flipH="1">
            <a:off x="5035868" y="5456045"/>
            <a:ext cx="2895600" cy="0"/>
          </a:xfrm>
          <a:prstGeom prst="line">
            <a:avLst/>
          </a:prstGeom>
          <a:noFill/>
          <a:ln w="9525">
            <a:solidFill>
              <a:schemeClr val="tx1"/>
            </a:solidFill>
            <a:round/>
            <a:headEnd/>
            <a:tailEnd type="triangle" w="med" len="med"/>
          </a:ln>
        </p:spPr>
        <p:txBody>
          <a:bodyPr/>
          <a:lstStyle/>
          <a:p>
            <a:endParaRPr lang="en-MY"/>
          </a:p>
        </p:txBody>
      </p:sp>
      <p:sp>
        <p:nvSpPr>
          <p:cNvPr id="14350" name="Text Box 14"/>
          <p:cNvSpPr txBox="1">
            <a:spLocks noChangeArrowheads="1"/>
          </p:cNvSpPr>
          <p:nvPr/>
        </p:nvSpPr>
        <p:spPr bwMode="auto">
          <a:xfrm>
            <a:off x="5588661" y="4862961"/>
            <a:ext cx="2133600" cy="457200"/>
          </a:xfrm>
          <a:prstGeom prst="rect">
            <a:avLst/>
          </a:prstGeom>
          <a:noFill/>
          <a:ln w="9525">
            <a:noFill/>
            <a:miter lim="800000"/>
            <a:headEnd/>
            <a:tailEnd/>
          </a:ln>
        </p:spPr>
        <p:txBody>
          <a:bodyPr>
            <a:spAutoFit/>
          </a:bodyPr>
          <a:lstStyle/>
          <a:p>
            <a:pPr>
              <a:spcBef>
                <a:spcPct val="50000"/>
              </a:spcBef>
            </a:pPr>
            <a:r>
              <a:rPr lang="en-US" sz="2400" dirty="0">
                <a:latin typeface="Tahoma" pitchFamily="34" charset="0"/>
              </a:rPr>
              <a:t>(estimate)</a:t>
            </a:r>
          </a:p>
        </p:txBody>
      </p:sp>
      <p:sp>
        <p:nvSpPr>
          <p:cNvPr id="10257" name="Line 16"/>
          <p:cNvSpPr>
            <a:spLocks noChangeShapeType="1"/>
          </p:cNvSpPr>
          <p:nvPr/>
        </p:nvSpPr>
        <p:spPr bwMode="auto">
          <a:xfrm>
            <a:off x="2554432" y="1935480"/>
            <a:ext cx="415636" cy="0"/>
          </a:xfrm>
          <a:prstGeom prst="line">
            <a:avLst/>
          </a:prstGeom>
          <a:noFill/>
          <a:ln w="9525">
            <a:solidFill>
              <a:schemeClr val="tx1"/>
            </a:solidFill>
            <a:round/>
            <a:headEnd/>
            <a:tailEnd type="triangle" w="med" len="med"/>
          </a:ln>
        </p:spPr>
        <p:txBody>
          <a:bodyPr/>
          <a:lstStyle/>
          <a:p>
            <a:endParaRPr lang="en-MY"/>
          </a:p>
        </p:txBody>
      </p:sp>
      <p:sp>
        <p:nvSpPr>
          <p:cNvPr id="10258" name="Line 17"/>
          <p:cNvSpPr>
            <a:spLocks noChangeShapeType="1"/>
          </p:cNvSpPr>
          <p:nvPr/>
        </p:nvSpPr>
        <p:spPr bwMode="auto">
          <a:xfrm flipH="1">
            <a:off x="2538515" y="5486400"/>
            <a:ext cx="381000" cy="0"/>
          </a:xfrm>
          <a:prstGeom prst="line">
            <a:avLst/>
          </a:prstGeom>
          <a:noFill/>
          <a:ln w="9525">
            <a:solidFill>
              <a:schemeClr val="tx1"/>
            </a:solidFill>
            <a:round/>
            <a:headEnd/>
            <a:tailEnd/>
          </a:ln>
        </p:spPr>
        <p:txBody>
          <a:bodyPr/>
          <a:lstStyle/>
          <a:p>
            <a:endParaRPr lang="en-MY"/>
          </a:p>
        </p:txBody>
      </p:sp>
      <p:sp>
        <p:nvSpPr>
          <p:cNvPr id="10259" name="Text Box 18"/>
          <p:cNvSpPr txBox="1">
            <a:spLocks noChangeArrowheads="1"/>
          </p:cNvSpPr>
          <p:nvPr/>
        </p:nvSpPr>
        <p:spPr bwMode="auto">
          <a:xfrm>
            <a:off x="7938328" y="5670517"/>
            <a:ext cx="1967672" cy="707886"/>
          </a:xfrm>
          <a:prstGeom prst="rect">
            <a:avLst/>
          </a:prstGeom>
          <a:noFill/>
          <a:ln w="9525">
            <a:noFill/>
            <a:miter lim="800000"/>
            <a:headEnd/>
            <a:tailEnd/>
          </a:ln>
        </p:spPr>
        <p:txBody>
          <a:bodyPr wrap="square">
            <a:spAutoFit/>
          </a:bodyPr>
          <a:lstStyle/>
          <a:p>
            <a:pPr>
              <a:spcBef>
                <a:spcPct val="50000"/>
              </a:spcBef>
            </a:pPr>
            <a:r>
              <a:rPr lang="en-US" sz="1600" dirty="0">
                <a:latin typeface="Tahoma" pitchFamily="34" charset="0"/>
              </a:rPr>
              <a:t>sample proportion</a:t>
            </a:r>
          </a:p>
          <a:p>
            <a:pPr>
              <a:spcBef>
                <a:spcPct val="50000"/>
              </a:spcBef>
            </a:pPr>
            <a:r>
              <a:rPr lang="en-US" sz="1600" dirty="0">
                <a:latin typeface="Tahoma" pitchFamily="34" charset="0"/>
              </a:rPr>
              <a:t>sample mean</a:t>
            </a:r>
          </a:p>
        </p:txBody>
      </p:sp>
      <p:sp>
        <p:nvSpPr>
          <p:cNvPr id="10260" name="Text Box 19"/>
          <p:cNvSpPr txBox="1">
            <a:spLocks noChangeArrowheads="1"/>
          </p:cNvSpPr>
          <p:nvPr/>
        </p:nvSpPr>
        <p:spPr bwMode="auto">
          <a:xfrm>
            <a:off x="3056675" y="5676900"/>
            <a:ext cx="1562100" cy="707886"/>
          </a:xfrm>
          <a:prstGeom prst="rect">
            <a:avLst/>
          </a:prstGeom>
          <a:noFill/>
          <a:ln w="9525">
            <a:noFill/>
            <a:miter lim="800000"/>
            <a:headEnd/>
            <a:tailEnd/>
          </a:ln>
        </p:spPr>
        <p:txBody>
          <a:bodyPr wrap="square">
            <a:spAutoFit/>
          </a:bodyPr>
          <a:lstStyle/>
          <a:p>
            <a:pPr>
              <a:spcBef>
                <a:spcPct val="50000"/>
              </a:spcBef>
            </a:pPr>
            <a:r>
              <a:rPr lang="en-US" sz="1600" dirty="0">
                <a:latin typeface="Tahoma" pitchFamily="34" charset="0"/>
              </a:rPr>
              <a:t>true proportion</a:t>
            </a:r>
          </a:p>
          <a:p>
            <a:pPr>
              <a:spcBef>
                <a:spcPct val="50000"/>
              </a:spcBef>
            </a:pPr>
            <a:r>
              <a:rPr lang="en-US" sz="1600" dirty="0">
                <a:latin typeface="Tahoma" pitchFamily="34" charset="0"/>
              </a:rPr>
              <a:t>true mean</a:t>
            </a:r>
          </a:p>
        </p:txBody>
      </p:sp>
      <p:sp>
        <p:nvSpPr>
          <p:cNvPr id="14356" name="Text Box 20"/>
          <p:cNvSpPr txBox="1">
            <a:spLocks noChangeArrowheads="1"/>
          </p:cNvSpPr>
          <p:nvPr/>
        </p:nvSpPr>
        <p:spPr bwMode="auto">
          <a:xfrm rot="16200000">
            <a:off x="1353633" y="3850006"/>
            <a:ext cx="1752600" cy="457200"/>
          </a:xfrm>
          <a:prstGeom prst="rect">
            <a:avLst/>
          </a:prstGeom>
          <a:noFill/>
          <a:ln w="9525">
            <a:noFill/>
            <a:miter lim="800000"/>
            <a:headEnd/>
            <a:tailEnd/>
          </a:ln>
        </p:spPr>
        <p:txBody>
          <a:bodyPr>
            <a:spAutoFit/>
          </a:bodyPr>
          <a:lstStyle/>
          <a:p>
            <a:pPr>
              <a:spcBef>
                <a:spcPct val="50000"/>
              </a:spcBef>
            </a:pPr>
            <a:r>
              <a:rPr lang="en-US" sz="2400" dirty="0">
                <a:latin typeface="Tahoma" pitchFamily="34" charset="0"/>
              </a:rPr>
              <a:t>(describes)</a:t>
            </a:r>
          </a:p>
        </p:txBody>
      </p:sp>
      <p:sp>
        <p:nvSpPr>
          <p:cNvPr id="14357" name="Text Box 21"/>
          <p:cNvSpPr txBox="1">
            <a:spLocks noChangeArrowheads="1"/>
          </p:cNvSpPr>
          <p:nvPr/>
        </p:nvSpPr>
        <p:spPr bwMode="auto">
          <a:xfrm rot="5400000">
            <a:off x="8377844" y="3850006"/>
            <a:ext cx="1600200" cy="457200"/>
          </a:xfrm>
          <a:prstGeom prst="rect">
            <a:avLst/>
          </a:prstGeom>
          <a:noFill/>
          <a:ln w="9525">
            <a:noFill/>
            <a:miter lim="800000"/>
            <a:headEnd/>
            <a:tailEnd/>
          </a:ln>
        </p:spPr>
        <p:txBody>
          <a:bodyPr>
            <a:spAutoFit/>
          </a:bodyPr>
          <a:lstStyle/>
          <a:p>
            <a:pPr>
              <a:spcBef>
                <a:spcPct val="50000"/>
              </a:spcBef>
            </a:pPr>
            <a:r>
              <a:rPr lang="en-US" sz="2400" dirty="0">
                <a:latin typeface="Tahoma" pitchFamily="34" charset="0"/>
              </a:rPr>
              <a:t>(calculate)</a:t>
            </a:r>
          </a:p>
        </p:txBody>
      </p:sp>
      <p:grpSp>
        <p:nvGrpSpPr>
          <p:cNvPr id="24" name="Group 23"/>
          <p:cNvGrpSpPr/>
          <p:nvPr/>
        </p:nvGrpSpPr>
        <p:grpSpPr>
          <a:xfrm>
            <a:off x="2762250" y="2208916"/>
            <a:ext cx="2819400" cy="1600200"/>
            <a:chOff x="3036569" y="2033631"/>
            <a:chExt cx="2819400" cy="1600200"/>
          </a:xfrm>
        </p:grpSpPr>
        <p:grpSp>
          <p:nvGrpSpPr>
            <p:cNvPr id="25" name="Group 24"/>
            <p:cNvGrpSpPr/>
            <p:nvPr/>
          </p:nvGrpSpPr>
          <p:grpSpPr>
            <a:xfrm>
              <a:off x="3036569" y="2033631"/>
              <a:ext cx="2819400" cy="1600200"/>
              <a:chOff x="2959658" y="1905000"/>
              <a:chExt cx="2819400" cy="1600200"/>
            </a:xfrm>
          </p:grpSpPr>
          <p:sp>
            <p:nvSpPr>
              <p:cNvPr id="30" name="Oval 29"/>
              <p:cNvSpPr/>
              <p:nvPr/>
            </p:nvSpPr>
            <p:spPr>
              <a:xfrm>
                <a:off x="2959658" y="1905000"/>
                <a:ext cx="2819400" cy="1600200"/>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Population</a:t>
                </a:r>
                <a:endParaRPr lang="en-MY" sz="2800" b="1" dirty="0"/>
              </a:p>
            </p:txBody>
          </p:sp>
          <p:sp>
            <p:nvSpPr>
              <p:cNvPr id="31" name="Smiley Face 30"/>
              <p:cNvSpPr/>
              <p:nvPr/>
            </p:nvSpPr>
            <p:spPr>
              <a:xfrm>
                <a:off x="3657600" y="2274299"/>
                <a:ext cx="152400" cy="198897"/>
              </a:xfrm>
              <a:prstGeom prst="smileyFac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32" name="Smiley Face 31"/>
              <p:cNvSpPr/>
              <p:nvPr/>
            </p:nvSpPr>
            <p:spPr>
              <a:xfrm>
                <a:off x="3886200" y="2227802"/>
                <a:ext cx="152400" cy="198897"/>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33" name="Smiley Face 32"/>
              <p:cNvSpPr/>
              <p:nvPr/>
            </p:nvSpPr>
            <p:spPr>
              <a:xfrm>
                <a:off x="3653790" y="2877046"/>
                <a:ext cx="152400" cy="198897"/>
              </a:xfrm>
              <a:prstGeom prst="smileyFac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34" name="Smiley Face 33"/>
              <p:cNvSpPr/>
              <p:nvPr/>
            </p:nvSpPr>
            <p:spPr>
              <a:xfrm>
                <a:off x="4107180" y="2394077"/>
                <a:ext cx="152400" cy="198897"/>
              </a:xfrm>
              <a:prstGeom prst="smileyFac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35" name="Smiley Face 34"/>
              <p:cNvSpPr/>
              <p:nvPr/>
            </p:nvSpPr>
            <p:spPr>
              <a:xfrm>
                <a:off x="4267200" y="2883899"/>
                <a:ext cx="152400" cy="198897"/>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36" name="Smiley Face 35"/>
              <p:cNvSpPr/>
              <p:nvPr/>
            </p:nvSpPr>
            <p:spPr>
              <a:xfrm>
                <a:off x="4419600" y="3036299"/>
                <a:ext cx="152400" cy="198897"/>
              </a:xfrm>
              <a:prstGeom prst="smileyFac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37" name="Smiley Face 36"/>
              <p:cNvSpPr/>
              <p:nvPr/>
            </p:nvSpPr>
            <p:spPr>
              <a:xfrm>
                <a:off x="4175521" y="2043648"/>
                <a:ext cx="152400" cy="198897"/>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38" name="Smiley Face 37"/>
              <p:cNvSpPr/>
              <p:nvPr/>
            </p:nvSpPr>
            <p:spPr>
              <a:xfrm>
                <a:off x="4560214" y="2202602"/>
                <a:ext cx="152400" cy="198897"/>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39" name="Smiley Face 38"/>
              <p:cNvSpPr/>
              <p:nvPr/>
            </p:nvSpPr>
            <p:spPr>
              <a:xfrm>
                <a:off x="4876800" y="2239898"/>
                <a:ext cx="152400" cy="198897"/>
              </a:xfrm>
              <a:prstGeom prst="smileyFac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40" name="Smiley Face 39"/>
              <p:cNvSpPr/>
              <p:nvPr/>
            </p:nvSpPr>
            <p:spPr>
              <a:xfrm>
                <a:off x="4601799" y="2857112"/>
                <a:ext cx="152400" cy="198897"/>
              </a:xfrm>
              <a:prstGeom prst="smileyFac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41" name="Smiley Face 40"/>
              <p:cNvSpPr/>
              <p:nvPr/>
            </p:nvSpPr>
            <p:spPr>
              <a:xfrm>
                <a:off x="4801074" y="3231690"/>
                <a:ext cx="152400" cy="198897"/>
              </a:xfrm>
              <a:prstGeom prst="smileyFac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42" name="Smiley Face 41"/>
              <p:cNvSpPr/>
              <p:nvPr/>
            </p:nvSpPr>
            <p:spPr>
              <a:xfrm>
                <a:off x="3401650" y="2318830"/>
                <a:ext cx="152400" cy="198897"/>
              </a:xfrm>
              <a:prstGeom prst="smileyFac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43" name="Smiley Face 42"/>
              <p:cNvSpPr/>
              <p:nvPr/>
            </p:nvSpPr>
            <p:spPr>
              <a:xfrm>
                <a:off x="4446269" y="2407954"/>
                <a:ext cx="152400" cy="198897"/>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44" name="Smiley Face 43"/>
              <p:cNvSpPr/>
              <p:nvPr/>
            </p:nvSpPr>
            <p:spPr>
              <a:xfrm>
                <a:off x="4800600" y="2391903"/>
                <a:ext cx="152400" cy="198897"/>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45" name="Smiley Face 44"/>
              <p:cNvSpPr/>
              <p:nvPr/>
            </p:nvSpPr>
            <p:spPr>
              <a:xfrm>
                <a:off x="4670556" y="2040017"/>
                <a:ext cx="152400" cy="198897"/>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46" name="Smiley Face 45"/>
              <p:cNvSpPr/>
              <p:nvPr/>
            </p:nvSpPr>
            <p:spPr>
              <a:xfrm>
                <a:off x="4903469" y="2865154"/>
                <a:ext cx="152400" cy="198897"/>
              </a:xfrm>
              <a:prstGeom prst="smileyFace">
                <a:avLst/>
              </a:prstGeom>
              <a:solidFill>
                <a:srgbClr val="CC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47" name="Smiley Face 46"/>
              <p:cNvSpPr/>
              <p:nvPr/>
            </p:nvSpPr>
            <p:spPr>
              <a:xfrm>
                <a:off x="5105400" y="2133600"/>
                <a:ext cx="152400" cy="198897"/>
              </a:xfrm>
              <a:prstGeom prst="smileyFace">
                <a:avLst/>
              </a:prstGeom>
              <a:solidFill>
                <a:srgbClr val="CC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48" name="Smiley Face 47"/>
              <p:cNvSpPr/>
              <p:nvPr/>
            </p:nvSpPr>
            <p:spPr>
              <a:xfrm>
                <a:off x="3844290" y="3025140"/>
                <a:ext cx="152400" cy="198897"/>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49" name="Smiley Face 48"/>
              <p:cNvSpPr/>
              <p:nvPr/>
            </p:nvSpPr>
            <p:spPr>
              <a:xfrm>
                <a:off x="4548261" y="3255759"/>
                <a:ext cx="152400" cy="198897"/>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50" name="Smiley Face 49"/>
              <p:cNvSpPr/>
              <p:nvPr/>
            </p:nvSpPr>
            <p:spPr>
              <a:xfrm>
                <a:off x="4167632" y="3122053"/>
                <a:ext cx="152400" cy="198897"/>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51" name="Smiley Face 50"/>
              <p:cNvSpPr/>
              <p:nvPr/>
            </p:nvSpPr>
            <p:spPr>
              <a:xfrm>
                <a:off x="5486400" y="2806718"/>
                <a:ext cx="152400" cy="198897"/>
              </a:xfrm>
              <a:prstGeom prst="smileyFac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52" name="Smiley Face 51"/>
              <p:cNvSpPr/>
              <p:nvPr/>
            </p:nvSpPr>
            <p:spPr>
              <a:xfrm>
                <a:off x="5277772" y="3037142"/>
                <a:ext cx="152400" cy="198897"/>
              </a:xfrm>
              <a:prstGeom prst="smileyFac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53" name="Smiley Face 52"/>
              <p:cNvSpPr/>
              <p:nvPr/>
            </p:nvSpPr>
            <p:spPr>
              <a:xfrm>
                <a:off x="5466698" y="2377778"/>
                <a:ext cx="152400" cy="198897"/>
              </a:xfrm>
              <a:prstGeom prst="smileyFac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54" name="Smiley Face 53"/>
              <p:cNvSpPr/>
              <p:nvPr/>
            </p:nvSpPr>
            <p:spPr>
              <a:xfrm>
                <a:off x="3195910" y="2950065"/>
                <a:ext cx="152400" cy="198897"/>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55" name="Smiley Face 54"/>
              <p:cNvSpPr/>
              <p:nvPr/>
            </p:nvSpPr>
            <p:spPr>
              <a:xfrm>
                <a:off x="3242457" y="2445249"/>
                <a:ext cx="152400" cy="198897"/>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56" name="Smiley Face 55"/>
              <p:cNvSpPr/>
              <p:nvPr/>
            </p:nvSpPr>
            <p:spPr>
              <a:xfrm>
                <a:off x="5242143" y="2816121"/>
                <a:ext cx="152400" cy="198897"/>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57" name="Smiley Face 56"/>
              <p:cNvSpPr/>
              <p:nvPr/>
            </p:nvSpPr>
            <p:spPr>
              <a:xfrm>
                <a:off x="5075697" y="2972761"/>
                <a:ext cx="152400" cy="198897"/>
              </a:xfrm>
              <a:prstGeom prst="smileyFac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58" name="Smiley Face 57"/>
              <p:cNvSpPr/>
              <p:nvPr/>
            </p:nvSpPr>
            <p:spPr>
              <a:xfrm>
                <a:off x="3048000" y="2696703"/>
                <a:ext cx="152400" cy="198897"/>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59" name="Smiley Face 58"/>
              <p:cNvSpPr/>
              <p:nvPr/>
            </p:nvSpPr>
            <p:spPr>
              <a:xfrm>
                <a:off x="5009935" y="3157119"/>
                <a:ext cx="152400" cy="198897"/>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0" name="Smiley Face 59"/>
              <p:cNvSpPr/>
              <p:nvPr/>
            </p:nvSpPr>
            <p:spPr>
              <a:xfrm>
                <a:off x="3527014" y="3092170"/>
                <a:ext cx="152400" cy="198897"/>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1" name="Smiley Face 60"/>
              <p:cNvSpPr/>
              <p:nvPr/>
            </p:nvSpPr>
            <p:spPr>
              <a:xfrm>
                <a:off x="5586206" y="2559463"/>
                <a:ext cx="152400" cy="198897"/>
              </a:xfrm>
              <a:prstGeom prst="smileyFac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2" name="Smiley Face 61"/>
              <p:cNvSpPr/>
              <p:nvPr/>
            </p:nvSpPr>
            <p:spPr>
              <a:xfrm>
                <a:off x="4012640" y="2907161"/>
                <a:ext cx="152400" cy="198897"/>
              </a:xfrm>
              <a:prstGeom prst="smileyFac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3" name="Smiley Face 62"/>
              <p:cNvSpPr/>
              <p:nvPr/>
            </p:nvSpPr>
            <p:spPr>
              <a:xfrm>
                <a:off x="5172734" y="2462610"/>
                <a:ext cx="152400" cy="198897"/>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4" name="Smiley Face 63"/>
              <p:cNvSpPr/>
              <p:nvPr/>
            </p:nvSpPr>
            <p:spPr>
              <a:xfrm>
                <a:off x="4321673" y="3284430"/>
                <a:ext cx="152400" cy="198897"/>
              </a:xfrm>
              <a:prstGeom prst="smileyFace">
                <a:avLst/>
              </a:prstGeom>
              <a:solidFill>
                <a:srgbClr val="CC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5" name="Smiley Face 64"/>
              <p:cNvSpPr/>
              <p:nvPr/>
            </p:nvSpPr>
            <p:spPr>
              <a:xfrm>
                <a:off x="3413905" y="2100847"/>
                <a:ext cx="152400" cy="198897"/>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6" name="Smiley Face 65"/>
              <p:cNvSpPr/>
              <p:nvPr/>
            </p:nvSpPr>
            <p:spPr>
              <a:xfrm>
                <a:off x="3657176" y="2055473"/>
                <a:ext cx="152400" cy="198897"/>
              </a:xfrm>
              <a:prstGeom prst="smileyFac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7" name="Smiley Face 66"/>
              <p:cNvSpPr/>
              <p:nvPr/>
            </p:nvSpPr>
            <p:spPr>
              <a:xfrm>
                <a:off x="3878365" y="1988750"/>
                <a:ext cx="152400" cy="198897"/>
              </a:xfrm>
              <a:prstGeom prst="smileyFac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8" name="Smiley Face 67"/>
              <p:cNvSpPr/>
              <p:nvPr/>
            </p:nvSpPr>
            <p:spPr>
              <a:xfrm>
                <a:off x="4909992" y="2005348"/>
                <a:ext cx="152400" cy="198897"/>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9" name="Smiley Face 68"/>
              <p:cNvSpPr/>
              <p:nvPr/>
            </p:nvSpPr>
            <p:spPr>
              <a:xfrm>
                <a:off x="5029200" y="2398270"/>
                <a:ext cx="152400" cy="198897"/>
              </a:xfrm>
              <a:prstGeom prst="smileyFace">
                <a:avLst/>
              </a:prstGeom>
              <a:solidFill>
                <a:srgbClr val="CC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70" name="Smiley Face 69"/>
              <p:cNvSpPr/>
              <p:nvPr/>
            </p:nvSpPr>
            <p:spPr>
              <a:xfrm>
                <a:off x="5294002" y="2184398"/>
                <a:ext cx="152400" cy="198897"/>
              </a:xfrm>
              <a:prstGeom prst="smileyFac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71" name="Smiley Face 70"/>
              <p:cNvSpPr/>
              <p:nvPr/>
            </p:nvSpPr>
            <p:spPr>
              <a:xfrm>
                <a:off x="4756192" y="3043212"/>
                <a:ext cx="152400" cy="198897"/>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72" name="Smiley Face 71"/>
              <p:cNvSpPr/>
              <p:nvPr/>
            </p:nvSpPr>
            <p:spPr>
              <a:xfrm>
                <a:off x="3710432" y="3207424"/>
                <a:ext cx="152400" cy="198897"/>
              </a:xfrm>
              <a:prstGeom prst="smileyFace">
                <a:avLst/>
              </a:prstGeom>
              <a:solidFill>
                <a:srgbClr val="CC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73" name="Smiley Face 72"/>
              <p:cNvSpPr/>
              <p:nvPr/>
            </p:nvSpPr>
            <p:spPr>
              <a:xfrm>
                <a:off x="3403756" y="2902258"/>
                <a:ext cx="152400" cy="198897"/>
              </a:xfrm>
              <a:prstGeom prst="smileyFac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74" name="Smiley Face 73"/>
              <p:cNvSpPr/>
              <p:nvPr/>
            </p:nvSpPr>
            <p:spPr>
              <a:xfrm>
                <a:off x="3993506" y="3250139"/>
                <a:ext cx="152400" cy="198897"/>
              </a:xfrm>
              <a:prstGeom prst="smileyFace">
                <a:avLst/>
              </a:prstGeom>
              <a:solidFill>
                <a:srgbClr val="CC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75" name="Smiley Face 74"/>
              <p:cNvSpPr/>
              <p:nvPr/>
            </p:nvSpPr>
            <p:spPr>
              <a:xfrm>
                <a:off x="3192333" y="2263713"/>
                <a:ext cx="152400" cy="198897"/>
              </a:xfrm>
              <a:prstGeom prst="smileyFac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76" name="Smiley Face 75"/>
              <p:cNvSpPr/>
              <p:nvPr/>
            </p:nvSpPr>
            <p:spPr>
              <a:xfrm>
                <a:off x="2994660" y="2491730"/>
                <a:ext cx="152400" cy="198897"/>
              </a:xfrm>
              <a:prstGeom prst="smileyFac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77" name="Smiley Face 76"/>
              <p:cNvSpPr/>
              <p:nvPr/>
            </p:nvSpPr>
            <p:spPr>
              <a:xfrm>
                <a:off x="3364450" y="2630822"/>
                <a:ext cx="152400" cy="198897"/>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78" name="Smiley Face 77"/>
              <p:cNvSpPr/>
              <p:nvPr/>
            </p:nvSpPr>
            <p:spPr>
              <a:xfrm>
                <a:off x="5364272" y="2607821"/>
                <a:ext cx="152400" cy="198897"/>
              </a:xfrm>
              <a:prstGeom prst="smileyFac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grpSp>
          <p:nvGrpSpPr>
            <p:cNvPr id="26" name="Group 25"/>
            <p:cNvGrpSpPr/>
            <p:nvPr/>
          </p:nvGrpSpPr>
          <p:grpSpPr>
            <a:xfrm>
              <a:off x="4364519" y="2041140"/>
              <a:ext cx="353002" cy="527977"/>
              <a:chOff x="4364519" y="2041140"/>
              <a:chExt cx="353002" cy="527977"/>
            </a:xfrm>
          </p:grpSpPr>
          <p:sp>
            <p:nvSpPr>
              <p:cNvPr id="27" name="Smiley Face 26"/>
              <p:cNvSpPr/>
              <p:nvPr/>
            </p:nvSpPr>
            <p:spPr>
              <a:xfrm>
                <a:off x="4455816" y="2209911"/>
                <a:ext cx="152400" cy="198897"/>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8" name="Smiley Face 27"/>
              <p:cNvSpPr/>
              <p:nvPr/>
            </p:nvSpPr>
            <p:spPr>
              <a:xfrm>
                <a:off x="4364519" y="2370220"/>
                <a:ext cx="152400" cy="198897"/>
              </a:xfrm>
              <a:prstGeom prst="smileyFac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9" name="Smiley Face 28"/>
              <p:cNvSpPr/>
              <p:nvPr/>
            </p:nvSpPr>
            <p:spPr>
              <a:xfrm>
                <a:off x="4565121" y="2041140"/>
                <a:ext cx="152400" cy="198897"/>
              </a:xfrm>
              <a:prstGeom prst="smileyFac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grpSp>
      <p:grpSp>
        <p:nvGrpSpPr>
          <p:cNvPr id="79" name="Group 78"/>
          <p:cNvGrpSpPr/>
          <p:nvPr/>
        </p:nvGrpSpPr>
        <p:grpSpPr>
          <a:xfrm>
            <a:off x="7957661" y="2360852"/>
            <a:ext cx="1752600" cy="938591"/>
            <a:chOff x="3722728" y="4747360"/>
            <a:chExt cx="1752600" cy="938591"/>
          </a:xfrm>
        </p:grpSpPr>
        <p:sp>
          <p:nvSpPr>
            <p:cNvPr id="80" name="Oval 79"/>
            <p:cNvSpPr/>
            <p:nvPr/>
          </p:nvSpPr>
          <p:spPr>
            <a:xfrm>
              <a:off x="3722728" y="4747360"/>
              <a:ext cx="1752600" cy="938591"/>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Sample</a:t>
              </a:r>
              <a:endParaRPr lang="en-MY" sz="1600" b="1" dirty="0"/>
            </a:p>
          </p:txBody>
        </p:sp>
        <p:sp>
          <p:nvSpPr>
            <p:cNvPr id="81" name="Smiley Face 80"/>
            <p:cNvSpPr/>
            <p:nvPr/>
          </p:nvSpPr>
          <p:spPr>
            <a:xfrm>
              <a:off x="3866642" y="5179571"/>
              <a:ext cx="152400" cy="198897"/>
            </a:xfrm>
            <a:prstGeom prst="smileyFac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82" name="Smiley Face 81"/>
            <p:cNvSpPr/>
            <p:nvPr/>
          </p:nvSpPr>
          <p:spPr>
            <a:xfrm>
              <a:off x="4505325" y="4890321"/>
              <a:ext cx="152400" cy="198897"/>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83" name="Smiley Face 82"/>
            <p:cNvSpPr/>
            <p:nvPr/>
          </p:nvSpPr>
          <p:spPr>
            <a:xfrm>
              <a:off x="4204052" y="4829437"/>
              <a:ext cx="152400" cy="198897"/>
            </a:xfrm>
            <a:prstGeom prst="smileyFac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84" name="Smiley Face 83"/>
            <p:cNvSpPr/>
            <p:nvPr/>
          </p:nvSpPr>
          <p:spPr>
            <a:xfrm>
              <a:off x="4486851" y="5413184"/>
              <a:ext cx="152400" cy="198897"/>
            </a:xfrm>
            <a:prstGeom prst="smileyFace">
              <a:avLst/>
            </a:prstGeom>
            <a:solidFill>
              <a:srgbClr val="CC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85" name="Smiley Face 84"/>
            <p:cNvSpPr/>
            <p:nvPr/>
          </p:nvSpPr>
          <p:spPr>
            <a:xfrm>
              <a:off x="5031901" y="5266095"/>
              <a:ext cx="152400" cy="198897"/>
            </a:xfrm>
            <a:prstGeom prst="smileyFac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86" name="Smiley Face 85"/>
            <p:cNvSpPr/>
            <p:nvPr/>
          </p:nvSpPr>
          <p:spPr>
            <a:xfrm>
              <a:off x="3927319" y="4911167"/>
              <a:ext cx="152400" cy="198897"/>
            </a:xfrm>
            <a:prstGeom prst="smileyFac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87" name="Smiley Face 86"/>
            <p:cNvSpPr/>
            <p:nvPr/>
          </p:nvSpPr>
          <p:spPr>
            <a:xfrm>
              <a:off x="5114255" y="5046541"/>
              <a:ext cx="152400" cy="198897"/>
            </a:xfrm>
            <a:prstGeom prst="smileyFac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88" name="Smiley Face 87"/>
            <p:cNvSpPr/>
            <p:nvPr/>
          </p:nvSpPr>
          <p:spPr>
            <a:xfrm>
              <a:off x="4140903" y="5355603"/>
              <a:ext cx="152400" cy="198897"/>
            </a:xfrm>
            <a:prstGeom prst="smileyFac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89" name="Smiley Face 88"/>
            <p:cNvSpPr/>
            <p:nvPr/>
          </p:nvSpPr>
          <p:spPr>
            <a:xfrm>
              <a:off x="4808159" y="4869691"/>
              <a:ext cx="152400" cy="198897"/>
            </a:xfrm>
            <a:prstGeom prst="smileyFac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90" name="Smiley Face 89"/>
            <p:cNvSpPr/>
            <p:nvPr/>
          </p:nvSpPr>
          <p:spPr>
            <a:xfrm>
              <a:off x="4784597" y="5355603"/>
              <a:ext cx="152400" cy="198897"/>
            </a:xfrm>
            <a:prstGeom prst="smileyFac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cxnSp>
        <p:nvCxnSpPr>
          <p:cNvPr id="3" name="Straight Connector 2"/>
          <p:cNvCxnSpPr>
            <a:endCxn id="10258" idx="1"/>
          </p:cNvCxnSpPr>
          <p:nvPr/>
        </p:nvCxnSpPr>
        <p:spPr>
          <a:xfrm>
            <a:off x="2538515" y="1935481"/>
            <a:ext cx="0" cy="3550921"/>
          </a:xfrm>
          <a:prstGeom prst="line">
            <a:avLst/>
          </a:prstGeom>
        </p:spPr>
        <p:style>
          <a:lnRef idx="1">
            <a:schemeClr val="dk1"/>
          </a:lnRef>
          <a:fillRef idx="0">
            <a:schemeClr val="dk1"/>
          </a:fillRef>
          <a:effectRef idx="0">
            <a:schemeClr val="dk1"/>
          </a:effectRef>
          <a:fontRef idx="minor">
            <a:schemeClr val="tx1"/>
          </a:fontRef>
        </p:style>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345">
                                            <p:txEl>
                                              <p:pRg st="0" end="0"/>
                                            </p:txEl>
                                          </p:spTgt>
                                        </p:tgtEl>
                                        <p:attrNameLst>
                                          <p:attrName>style.visibility</p:attrName>
                                        </p:attrNameLst>
                                      </p:cBhvr>
                                      <p:to>
                                        <p:strVal val="visible"/>
                                      </p:to>
                                    </p:set>
                                    <p:animEffect transition="in" filter="blinds(horizontal)">
                                      <p:cBhvr>
                                        <p:cTn id="7" dur="500"/>
                                        <p:tgtEl>
                                          <p:spTgt spid="1434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357">
                                            <p:txEl>
                                              <p:pRg st="0" end="0"/>
                                            </p:txEl>
                                          </p:spTgt>
                                        </p:tgtEl>
                                        <p:attrNameLst>
                                          <p:attrName>style.visibility</p:attrName>
                                        </p:attrNameLst>
                                      </p:cBhvr>
                                      <p:to>
                                        <p:strVal val="visible"/>
                                      </p:to>
                                    </p:set>
                                    <p:animEffect transition="in" filter="blinds(horizontal)">
                                      <p:cBhvr>
                                        <p:cTn id="12" dur="500"/>
                                        <p:tgtEl>
                                          <p:spTgt spid="1435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51"/>
                                        </p:tgtEl>
                                        <p:attrNameLst>
                                          <p:attrName>style.visibility</p:attrName>
                                        </p:attrNameLst>
                                      </p:cBhvr>
                                      <p:to>
                                        <p:strVal val="visible"/>
                                      </p:to>
                                    </p:set>
                                    <p:animEffect transition="in" filter="fade">
                                      <p:cBhvr>
                                        <p:cTn id="17" dur="500"/>
                                        <p:tgtEl>
                                          <p:spTgt spid="1025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259"/>
                                        </p:tgtEl>
                                        <p:attrNameLst>
                                          <p:attrName>style.visibility</p:attrName>
                                        </p:attrNameLst>
                                      </p:cBhvr>
                                      <p:to>
                                        <p:strVal val="visible"/>
                                      </p:to>
                                    </p:set>
                                    <p:animEffect transition="in" filter="fade">
                                      <p:cBhvr>
                                        <p:cTn id="20" dur="500"/>
                                        <p:tgtEl>
                                          <p:spTgt spid="10259"/>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4350">
                                            <p:txEl>
                                              <p:pRg st="0" end="0"/>
                                            </p:txEl>
                                          </p:spTgt>
                                        </p:tgtEl>
                                        <p:attrNameLst>
                                          <p:attrName>style.visibility</p:attrName>
                                        </p:attrNameLst>
                                      </p:cBhvr>
                                      <p:to>
                                        <p:strVal val="visible"/>
                                      </p:to>
                                    </p:set>
                                    <p:animEffect transition="in" filter="blinds(horizontal)">
                                      <p:cBhvr>
                                        <p:cTn id="25" dur="500"/>
                                        <p:tgtEl>
                                          <p:spTgt spid="14350">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253"/>
                                        </p:tgtEl>
                                        <p:attrNameLst>
                                          <p:attrName>style.visibility</p:attrName>
                                        </p:attrNameLst>
                                      </p:cBhvr>
                                      <p:to>
                                        <p:strVal val="visible"/>
                                      </p:to>
                                    </p:set>
                                    <p:animEffect transition="in" filter="fade">
                                      <p:cBhvr>
                                        <p:cTn id="30" dur="500"/>
                                        <p:tgtEl>
                                          <p:spTgt spid="1025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0260"/>
                                        </p:tgtEl>
                                        <p:attrNameLst>
                                          <p:attrName>style.visibility</p:attrName>
                                        </p:attrNameLst>
                                      </p:cBhvr>
                                      <p:to>
                                        <p:strVal val="visible"/>
                                      </p:to>
                                    </p:set>
                                    <p:animEffect transition="in" filter="fade">
                                      <p:cBhvr>
                                        <p:cTn id="33" dur="500"/>
                                        <p:tgtEl>
                                          <p:spTgt spid="10260"/>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14356">
                                            <p:txEl>
                                              <p:pRg st="0" end="0"/>
                                            </p:txEl>
                                          </p:spTgt>
                                        </p:tgtEl>
                                        <p:attrNameLst>
                                          <p:attrName>style.visibility</p:attrName>
                                        </p:attrNameLst>
                                      </p:cBhvr>
                                      <p:to>
                                        <p:strVal val="visible"/>
                                      </p:to>
                                    </p:set>
                                    <p:animEffect transition="in" filter="blinds(horizontal)">
                                      <p:cBhvr>
                                        <p:cTn id="38" dur="500"/>
                                        <p:tgtEl>
                                          <p:spTgt spid="1435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1" grpId="0" animBg="1"/>
      <p:bldP spid="10253" grpId="0" animBg="1"/>
      <p:bldP spid="10259" grpId="0"/>
      <p:bldP spid="1026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Rectangle 2"/>
          <p:cNvSpPr>
            <a:spLocks noGrp="1" noChangeArrowheads="1"/>
          </p:cNvSpPr>
          <p:nvPr>
            <p:ph type="title"/>
          </p:nvPr>
        </p:nvSpPr>
        <p:spPr>
          <a:xfrm>
            <a:off x="319314" y="205417"/>
            <a:ext cx="8601850" cy="1030919"/>
          </a:xfrm>
        </p:spPr>
        <p:txBody>
          <a:bodyPr/>
          <a:lstStyle/>
          <a:p>
            <a:r>
              <a:rPr lang="en-US" dirty="0"/>
              <a:t>Inferential Statistics</a:t>
            </a:r>
          </a:p>
        </p:txBody>
      </p:sp>
      <p:sp>
        <p:nvSpPr>
          <p:cNvPr id="25604" name="Rectangle 4"/>
          <p:cNvSpPr>
            <a:spLocks noGrp="1" noChangeArrowheads="1"/>
          </p:cNvSpPr>
          <p:nvPr>
            <p:ph idx="1"/>
          </p:nvPr>
        </p:nvSpPr>
        <p:spPr>
          <a:xfrm>
            <a:off x="319314" y="1536240"/>
            <a:ext cx="11034486" cy="4611695"/>
          </a:xfrm>
          <a:noFill/>
        </p:spPr>
        <p:txBody>
          <a:bodyPr/>
          <a:lstStyle/>
          <a:p>
            <a:r>
              <a:rPr lang="en-US" dirty="0"/>
              <a:t>Two ways to generalize from samples to populations</a:t>
            </a:r>
          </a:p>
          <a:p>
            <a:pPr lvl="1"/>
            <a:r>
              <a:rPr lang="en-US" dirty="0"/>
              <a:t>Estimation of parameters (Confidence Interval, CI)</a:t>
            </a:r>
          </a:p>
          <a:p>
            <a:pPr lvl="1"/>
            <a:r>
              <a:rPr lang="en-US" dirty="0"/>
              <a:t>Hypothesis testing (Test of significance, p value)</a:t>
            </a:r>
          </a:p>
          <a:p>
            <a:pPr lvl="1"/>
            <a:endParaRPr lang="en-US" dirty="0"/>
          </a:p>
          <a:p>
            <a:r>
              <a:rPr lang="en-US" dirty="0"/>
              <a:t>Purpose</a:t>
            </a:r>
          </a:p>
          <a:p>
            <a:pPr lvl="1"/>
            <a:r>
              <a:rPr lang="en-US" dirty="0"/>
              <a:t>Make decisions about population characteristics</a:t>
            </a:r>
          </a:p>
        </p:txBody>
      </p:sp>
      <p:sp>
        <p:nvSpPr>
          <p:cNvPr id="13" name="Slide Number Placeholder 5"/>
          <p:cNvSpPr>
            <a:spLocks noGrp="1"/>
          </p:cNvSpPr>
          <p:nvPr>
            <p:ph type="sldNum" sz="quarter" idx="12"/>
          </p:nvPr>
        </p:nvSpPr>
        <p:spPr>
          <a:xfrm>
            <a:off x="8091714" y="6270173"/>
            <a:ext cx="1690915" cy="295326"/>
          </a:xfrm>
        </p:spPr>
        <p:txBody>
          <a:bodyPr/>
          <a:lstStyle/>
          <a:p>
            <a:fld id="{72565F53-CDA9-4694-A5D5-A19F1FA3B654}" type="slidenum">
              <a:rPr lang="en-US" altLang="en-US"/>
              <a:pPr/>
              <a:t>15</a:t>
            </a:fld>
            <a:endParaRPr lang="en-US" altLang="en-US"/>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solidFill>
            <a:srgbClr val="FFC000"/>
          </a:solidFill>
          <a:ln w="12700">
            <a:solidFill>
              <a:schemeClr val="tx1"/>
            </a:solidFill>
          </a:ln>
        </p:spPr>
        <p:txBody>
          <a:bodyPr anchor="t">
            <a:normAutofit/>
          </a:bodyPr>
          <a:lstStyle/>
          <a:p>
            <a:r>
              <a:rPr lang="en-US" sz="2400" dirty="0"/>
              <a:t>Population Parameter</a:t>
            </a:r>
          </a:p>
          <a:p>
            <a:endParaRPr lang="en-MY" sz="2400" dirty="0"/>
          </a:p>
        </p:txBody>
      </p:sp>
      <p:sp>
        <p:nvSpPr>
          <p:cNvPr id="2054" name="Rectangle 7"/>
          <p:cNvSpPr>
            <a:spLocks noGrp="1" noChangeArrowheads="1"/>
          </p:cNvSpPr>
          <p:nvPr>
            <p:ph sz="half" idx="2"/>
          </p:nvPr>
        </p:nvSpPr>
        <p:spPr>
          <a:xfrm>
            <a:off x="838200" y="2621020"/>
            <a:ext cx="3703320" cy="3589865"/>
          </a:xfrm>
          <a:noFill/>
          <a:ln w="12700">
            <a:solidFill>
              <a:schemeClr val="tx1"/>
            </a:solidFill>
          </a:ln>
        </p:spPr>
        <p:txBody>
          <a:bodyPr>
            <a:normAutofit/>
          </a:bodyPr>
          <a:lstStyle/>
          <a:p>
            <a:pPr eaLnBrk="1" hangingPunct="1">
              <a:lnSpc>
                <a:spcPct val="90000"/>
              </a:lnSpc>
              <a:buFont typeface="Wingdings" panose="05000000000000000000" pitchFamily="2" charset="2"/>
              <a:buChar char="q"/>
            </a:pPr>
            <a:r>
              <a:rPr lang="en-US" sz="2400" dirty="0"/>
              <a:t>Is a number describing the population.</a:t>
            </a:r>
          </a:p>
          <a:p>
            <a:pPr marL="800100" lvl="1" indent="-342900"/>
            <a:r>
              <a:rPr lang="en-US" sz="2400" dirty="0"/>
              <a:t>Example: </a:t>
            </a:r>
            <a:r>
              <a:rPr lang="en-US" sz="2400" dirty="0">
                <a:sym typeface="Symbol" pitchFamily="18" charset="2"/>
              </a:rPr>
              <a:t>,</a:t>
            </a:r>
          </a:p>
          <a:p>
            <a:pPr eaLnBrk="1" hangingPunct="1">
              <a:lnSpc>
                <a:spcPct val="90000"/>
              </a:lnSpc>
              <a:buFont typeface="Wingdings" panose="05000000000000000000" pitchFamily="2" charset="2"/>
              <a:buChar char="q"/>
            </a:pPr>
            <a:r>
              <a:rPr lang="en-US" sz="2400" dirty="0">
                <a:sym typeface="Symbol" pitchFamily="18" charset="2"/>
              </a:rPr>
              <a:t>It is a fixed number.</a:t>
            </a:r>
          </a:p>
          <a:p>
            <a:pPr eaLnBrk="1" hangingPunct="1">
              <a:lnSpc>
                <a:spcPct val="90000"/>
              </a:lnSpc>
              <a:buFont typeface="Wingdings" panose="05000000000000000000" pitchFamily="2" charset="2"/>
              <a:buChar char="q"/>
            </a:pPr>
            <a:r>
              <a:rPr lang="en-US" sz="2400" dirty="0">
                <a:sym typeface="Symbol" pitchFamily="18" charset="2"/>
              </a:rPr>
              <a:t>Usually we do not know their values.</a:t>
            </a:r>
          </a:p>
        </p:txBody>
      </p:sp>
      <p:sp>
        <p:nvSpPr>
          <p:cNvPr id="3" name="Text Placeholder 2"/>
          <p:cNvSpPr>
            <a:spLocks noGrp="1"/>
          </p:cNvSpPr>
          <p:nvPr>
            <p:ph type="body" sz="quarter" idx="3"/>
          </p:nvPr>
        </p:nvSpPr>
        <p:spPr>
          <a:solidFill>
            <a:schemeClr val="accent3">
              <a:lumMod val="60000"/>
              <a:lumOff val="40000"/>
            </a:schemeClr>
          </a:solidFill>
          <a:ln w="12700">
            <a:solidFill>
              <a:schemeClr val="tx1"/>
            </a:solidFill>
          </a:ln>
        </p:spPr>
        <p:txBody>
          <a:bodyPr anchor="t">
            <a:normAutofit/>
          </a:bodyPr>
          <a:lstStyle/>
          <a:p>
            <a:r>
              <a:rPr lang="en-US" sz="2400" dirty="0"/>
              <a:t>Sample Statistic</a:t>
            </a:r>
          </a:p>
          <a:p>
            <a:endParaRPr lang="en-MY" sz="2400" dirty="0"/>
          </a:p>
        </p:txBody>
      </p:sp>
      <p:sp>
        <p:nvSpPr>
          <p:cNvPr id="2055" name="Rectangle 8"/>
          <p:cNvSpPr>
            <a:spLocks noGrp="1" noChangeArrowheads="1"/>
          </p:cNvSpPr>
          <p:nvPr>
            <p:ph sz="quarter" idx="4"/>
          </p:nvPr>
        </p:nvSpPr>
        <p:spPr>
          <a:xfrm>
            <a:off x="6187440" y="2582334"/>
            <a:ext cx="3703320" cy="3589866"/>
          </a:xfrm>
          <a:noFill/>
          <a:ln w="12700">
            <a:solidFill>
              <a:schemeClr val="tx1"/>
            </a:solidFill>
          </a:ln>
        </p:spPr>
        <p:txBody>
          <a:bodyPr>
            <a:noAutofit/>
          </a:bodyPr>
          <a:lstStyle/>
          <a:p>
            <a:pPr eaLnBrk="1" hangingPunct="1">
              <a:lnSpc>
                <a:spcPct val="90000"/>
              </a:lnSpc>
              <a:buFont typeface="Wingdings" panose="05000000000000000000" pitchFamily="2" charset="2"/>
              <a:buChar char="q"/>
            </a:pPr>
            <a:r>
              <a:rPr lang="en-US" sz="2400" dirty="0"/>
              <a:t>Is a number describing the sample data.</a:t>
            </a:r>
          </a:p>
          <a:p>
            <a:pPr marL="742950" lvl="1" indent="-398463"/>
            <a:r>
              <a:rPr lang="en-US" sz="2400" dirty="0"/>
              <a:t>Example:         , s</a:t>
            </a:r>
          </a:p>
          <a:p>
            <a:pPr eaLnBrk="1" hangingPunct="1">
              <a:lnSpc>
                <a:spcPct val="90000"/>
              </a:lnSpc>
              <a:buFont typeface="Wingdings" panose="05000000000000000000" pitchFamily="2" charset="2"/>
              <a:buChar char="q"/>
            </a:pPr>
            <a:r>
              <a:rPr lang="en-US" sz="2400" dirty="0"/>
              <a:t>The value varies from sample to sample (sampling variation).</a:t>
            </a:r>
          </a:p>
          <a:p>
            <a:pPr eaLnBrk="1" hangingPunct="1">
              <a:lnSpc>
                <a:spcPct val="90000"/>
              </a:lnSpc>
              <a:buFont typeface="Wingdings" panose="05000000000000000000" pitchFamily="2" charset="2"/>
              <a:buChar char="q"/>
            </a:pPr>
            <a:r>
              <a:rPr lang="en-US" sz="2400" dirty="0"/>
              <a:t>Use observed result to get information about the population parameter.</a:t>
            </a:r>
          </a:p>
        </p:txBody>
      </p:sp>
      <p:sp>
        <p:nvSpPr>
          <p:cNvPr id="2053" name="Rectangle 4"/>
          <p:cNvSpPr>
            <a:spLocks noGrp="1" noChangeArrowheads="1"/>
          </p:cNvSpPr>
          <p:nvPr>
            <p:ph type="title"/>
          </p:nvPr>
        </p:nvSpPr>
        <p:spPr/>
        <p:txBody>
          <a:bodyPr>
            <a:normAutofit/>
          </a:bodyPr>
          <a:lstStyle/>
          <a:p>
            <a:pPr>
              <a:lnSpc>
                <a:spcPct val="90000"/>
              </a:lnSpc>
            </a:pPr>
            <a:r>
              <a:rPr lang="en-US" dirty="0"/>
              <a:t>Population Parameter vs Sample Statistic</a:t>
            </a:r>
          </a:p>
        </p:txBody>
      </p:sp>
      <p:sp>
        <p:nvSpPr>
          <p:cNvPr id="7" name="Slide Number Placeholder 6"/>
          <p:cNvSpPr>
            <a:spLocks noGrp="1"/>
          </p:cNvSpPr>
          <p:nvPr>
            <p:ph type="sldNum" sz="quarter" idx="12"/>
          </p:nvPr>
        </p:nvSpPr>
        <p:spPr/>
        <p:txBody>
          <a:bodyPr/>
          <a:lstStyle/>
          <a:p>
            <a:pPr>
              <a:defRPr/>
            </a:pPr>
            <a:fld id="{99A2E4EF-71DD-4815-89BD-526BE7CBB73C}" type="slidenum">
              <a:rPr lang="en-US" altLang="en-US"/>
              <a:pPr>
                <a:defRPr/>
              </a:pPr>
              <a:t>16</a:t>
            </a:fld>
            <a:endParaRPr lang="en-US" altLang="en-US" dirty="0"/>
          </a:p>
        </p:txBody>
      </p:sp>
      <p:graphicFrame>
        <p:nvGraphicFramePr>
          <p:cNvPr id="2050" name="Object 9"/>
          <p:cNvGraphicFramePr>
            <a:graphicFrameLocks noChangeAspect="1"/>
          </p:cNvGraphicFramePr>
          <p:nvPr>
            <p:extLst>
              <p:ext uri="{D42A27DB-BD31-4B8C-83A1-F6EECF244321}">
                <p14:modId xmlns:p14="http://schemas.microsoft.com/office/powerpoint/2010/main" val="2680899904"/>
              </p:ext>
            </p:extLst>
          </p:nvPr>
        </p:nvGraphicFramePr>
        <p:xfrm>
          <a:off x="8229601" y="3314806"/>
          <a:ext cx="411353" cy="342794"/>
        </p:xfrm>
        <a:graphic>
          <a:graphicData uri="http://schemas.openxmlformats.org/presentationml/2006/ole">
            <mc:AlternateContent xmlns:mc="http://schemas.openxmlformats.org/markup-compatibility/2006">
              <mc:Choice xmlns:v="urn:schemas-microsoft-com:vml" Requires="v">
                <p:oleObj name="Equation" r:id="rId3" imgW="177480" imgH="203040" progId="Equation.3">
                  <p:embed/>
                </p:oleObj>
              </mc:Choice>
              <mc:Fallback>
                <p:oleObj name="Equation" r:id="rId3" imgW="177480" imgH="203040" progId="Equation.3">
                  <p:embed/>
                  <p:pic>
                    <p:nvPicPr>
                      <p:cNvPr id="205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01" y="3314806"/>
                        <a:ext cx="411353" cy="342794"/>
                      </a:xfrm>
                      <a:prstGeom prst="rect">
                        <a:avLst/>
                      </a:prstGeom>
                      <a:solidFill>
                        <a:schemeClr val="bg1"/>
                      </a:solidFill>
                      <a:ln>
                        <a:noFill/>
                      </a:ln>
                      <a:effectLst/>
                    </p:spPr>
                  </p:pic>
                </p:oleObj>
              </mc:Fallback>
            </mc:AlternateContent>
          </a:graphicData>
        </a:graphic>
      </p:graphicFrame>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 name="Rectangle 2"/>
          <p:cNvSpPr>
            <a:spLocks noGrp="1" noChangeArrowheads="1"/>
          </p:cNvSpPr>
          <p:nvPr>
            <p:ph type="title"/>
          </p:nvPr>
        </p:nvSpPr>
        <p:spPr>
          <a:xfrm>
            <a:off x="319314" y="205417"/>
            <a:ext cx="8601850" cy="1030919"/>
          </a:xfrm>
        </p:spPr>
        <p:txBody>
          <a:bodyPr/>
          <a:lstStyle/>
          <a:p>
            <a:r>
              <a:rPr lang="en-US" dirty="0"/>
              <a:t>Population and samples</a:t>
            </a:r>
          </a:p>
        </p:txBody>
      </p:sp>
      <p:sp>
        <p:nvSpPr>
          <p:cNvPr id="48" name="Slide Number Placeholder 5"/>
          <p:cNvSpPr>
            <a:spLocks noGrp="1"/>
          </p:cNvSpPr>
          <p:nvPr>
            <p:ph type="sldNum" sz="quarter" idx="12"/>
          </p:nvPr>
        </p:nvSpPr>
        <p:spPr>
          <a:xfrm>
            <a:off x="8091714" y="6270173"/>
            <a:ext cx="1690915" cy="295326"/>
          </a:xfrm>
        </p:spPr>
        <p:txBody>
          <a:bodyPr/>
          <a:lstStyle/>
          <a:p>
            <a:fld id="{6B6860DC-134A-47CB-A6CD-3B5070235B9B}" type="slidenum">
              <a:rPr lang="en-US" altLang="en-US"/>
              <a:pPr/>
              <a:t>17</a:t>
            </a:fld>
            <a:endParaRPr lang="en-US" altLang="en-US"/>
          </a:p>
        </p:txBody>
      </p:sp>
      <p:graphicFrame>
        <p:nvGraphicFramePr>
          <p:cNvPr id="24629" name="Group 53"/>
          <p:cNvGraphicFramePr>
            <a:graphicFrameLocks noGrp="1"/>
          </p:cNvGraphicFramePr>
          <p:nvPr>
            <p:ph type="tbl" idx="4294967295"/>
            <p:extLst>
              <p:ext uri="{D42A27DB-BD31-4B8C-83A1-F6EECF244321}">
                <p14:modId xmlns:p14="http://schemas.microsoft.com/office/powerpoint/2010/main" val="4283415772"/>
              </p:ext>
            </p:extLst>
          </p:nvPr>
        </p:nvGraphicFramePr>
        <p:xfrm>
          <a:off x="1676400" y="1752600"/>
          <a:ext cx="8229600" cy="4146550"/>
        </p:xfrm>
        <a:graphic>
          <a:graphicData uri="http://schemas.openxmlformats.org/drawingml/2006/table">
            <a:tbl>
              <a:tblPr/>
              <a:tblGrid>
                <a:gridCol w="31242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tblGrid>
              <a:tr h="4572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0" i="0" u="none" strike="noStrike" cap="none" normalizeH="0" baseline="0" dirty="0">
                          <a:ln>
                            <a:noFill/>
                          </a:ln>
                          <a:solidFill>
                            <a:schemeClr val="tx1"/>
                          </a:solidFill>
                          <a:effectLst/>
                          <a:latin typeface="Arial" charset="0"/>
                        </a:rPr>
                        <a:t>Symbols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0" i="0" u="none" strike="noStrike" cap="none" normalizeH="0" baseline="0">
                          <a:ln>
                            <a:noFill/>
                          </a:ln>
                          <a:solidFill>
                            <a:schemeClr val="tx1"/>
                          </a:solidFill>
                          <a:effectLst/>
                          <a:latin typeface="Arial" charset="0"/>
                        </a:rPr>
                        <a:t>Population parameter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0" i="0" u="none" strike="noStrike" cap="none" normalizeH="0" baseline="0">
                          <a:ln>
                            <a:noFill/>
                          </a:ln>
                          <a:solidFill>
                            <a:schemeClr val="tx1"/>
                          </a:solidFill>
                          <a:effectLst/>
                          <a:latin typeface="Arial" charset="0"/>
                        </a:rPr>
                        <a:t>Sample statistic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6672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0" i="0" u="none" strike="noStrike" cap="none" normalizeH="0" baseline="0">
                          <a:ln>
                            <a:noFill/>
                          </a:ln>
                          <a:solidFill>
                            <a:schemeClr val="tx1"/>
                          </a:solidFill>
                          <a:effectLst/>
                          <a:latin typeface="Arial" charset="0"/>
                        </a:rPr>
                        <a:t>Mean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0" i="0" u="none" strike="noStrike" cap="none" normalizeH="0" baseline="0" dirty="0">
                          <a:ln>
                            <a:noFill/>
                          </a:ln>
                          <a:solidFill>
                            <a:schemeClr val="tx1"/>
                          </a:solidFill>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6672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0" i="0" u="none" strike="noStrike" cap="none" normalizeH="0" baseline="0" dirty="0">
                          <a:ln>
                            <a:noFill/>
                          </a:ln>
                          <a:solidFill>
                            <a:schemeClr val="tx1"/>
                          </a:solidFill>
                          <a:effectLst/>
                          <a:latin typeface="Arial" charset="0"/>
                        </a:rPr>
                        <a:t>Standard Deviation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0" i="0" u="none" strike="noStrike" cap="none" normalizeH="0" baseline="0">
                          <a:ln>
                            <a:noFill/>
                          </a:ln>
                          <a:solidFill>
                            <a:schemeClr val="tx1"/>
                          </a:solidFill>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6672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0" i="0" u="none" strike="noStrike" cap="none" normalizeH="0" baseline="0">
                          <a:ln>
                            <a:noFill/>
                          </a:ln>
                          <a:solidFill>
                            <a:schemeClr val="tx1"/>
                          </a:solidFill>
                          <a:effectLst/>
                          <a:latin typeface="Arial" charset="0"/>
                        </a:rPr>
                        <a:t>Variance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6672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0" i="0" u="none" strike="noStrike" cap="none" normalizeH="0" baseline="0">
                          <a:ln>
                            <a:noFill/>
                          </a:ln>
                          <a:solidFill>
                            <a:schemeClr val="tx1"/>
                          </a:solidFill>
                          <a:effectLst/>
                          <a:latin typeface="Arial" charset="0"/>
                        </a:rPr>
                        <a:t>Proportion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0" i="0" u="none" strike="noStrike" cap="none" normalizeH="0" baseline="0" dirty="0">
                          <a:ln>
                            <a:noFill/>
                          </a:ln>
                          <a:solidFill>
                            <a:schemeClr val="tx1"/>
                          </a:solidFill>
                          <a:effectLst/>
                          <a:latin typeface="Arial" charset="0"/>
                        </a:rPr>
                        <a:t>             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0" i="0" u="none" strike="noStrike" cap="none" normalizeH="0" baseline="0" dirty="0">
                          <a:ln>
                            <a:noFill/>
                          </a:ln>
                          <a:solidFill>
                            <a:schemeClr val="tx1"/>
                          </a:solidFill>
                          <a:effectLst/>
                          <a:latin typeface="Arial" charset="0"/>
                        </a:rPr>
                        <a:t>           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4137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0" i="0" u="none" strike="noStrike" cap="none" normalizeH="0" baseline="0" dirty="0">
                          <a:ln>
                            <a:noFill/>
                          </a:ln>
                          <a:solidFill>
                            <a:schemeClr val="tx1"/>
                          </a:solidFill>
                          <a:effectLst/>
                          <a:latin typeface="Arial" charset="0"/>
                        </a:rPr>
                        <a:t>Product-moment correlation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0" i="0" u="none" strike="noStrike" cap="none" normalizeH="0" baseline="0">
                          <a:ln>
                            <a:noFill/>
                          </a:ln>
                          <a:solidFill>
                            <a:schemeClr val="tx1"/>
                          </a:solidFill>
                          <a:effectLst/>
                          <a:latin typeface="Arial" charset="0"/>
                        </a:rPr>
                        <a:t>             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0" i="0" u="none" strike="noStrike" cap="none" normalizeH="0" baseline="0" dirty="0">
                          <a:ln>
                            <a:noFill/>
                          </a:ln>
                          <a:solidFill>
                            <a:schemeClr val="tx1"/>
                          </a:solidFill>
                          <a:effectLst/>
                          <a:latin typeface="Arial" charset="0"/>
                        </a:rPr>
                        <a:t>           </a:t>
                      </a:r>
                      <a:r>
                        <a:rPr kumimoji="0" lang="en-US" sz="2200" b="0" i="0" u="none" strike="noStrike" cap="none" normalizeH="0" baseline="0" dirty="0">
                          <a:ln>
                            <a:noFill/>
                          </a:ln>
                          <a:solidFill>
                            <a:schemeClr val="tx1"/>
                          </a:solidFill>
                          <a:effectLst/>
                          <a:latin typeface="Arial" charset="0"/>
                          <a:sym typeface="Symbol" pitchFamily="18" charset="2"/>
                        </a:rPr>
                        <a:t></a:t>
                      </a:r>
                      <a:endParaRPr kumimoji="0" lang="en-US" sz="22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6672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0" i="0" u="none" strike="noStrike" cap="none" normalizeH="0" baseline="0">
                          <a:ln>
                            <a:noFill/>
                          </a:ln>
                          <a:solidFill>
                            <a:schemeClr val="tx1"/>
                          </a:solidFill>
                          <a:effectLst/>
                          <a:latin typeface="Arial" charset="0"/>
                        </a:rPr>
                        <a:t>Rank-order correlation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0" i="0" u="none" strike="noStrike" cap="none" normalizeH="0" baseline="0">
                          <a:ln>
                            <a:noFill/>
                          </a:ln>
                          <a:solidFill>
                            <a:schemeClr val="tx1"/>
                          </a:solidFill>
                          <a:effectLst/>
                          <a:latin typeface="Arial" charset="0"/>
                        </a:rPr>
                        <a:t>             r</a:t>
                      </a:r>
                      <a:r>
                        <a:rPr kumimoji="0" lang="en-US" sz="2200" b="0" i="0" u="none" strike="noStrike" cap="none" normalizeH="0" baseline="-25000">
                          <a:ln>
                            <a:noFill/>
                          </a:ln>
                          <a:solidFill>
                            <a:schemeClr val="tx1"/>
                          </a:solidFill>
                          <a:effectLst/>
                          <a:latin typeface="Arial" charset="0"/>
                        </a:rPr>
                        <a:t>s </a:t>
                      </a:r>
                      <a:r>
                        <a:rPr kumimoji="0" lang="en-US" sz="2200" b="0" i="0" u="none" strike="noStrike" cap="none" normalizeH="0" baseline="0">
                          <a:ln>
                            <a:noFill/>
                          </a:ln>
                          <a:solidFill>
                            <a:schemeClr val="tx1"/>
                          </a:solidFill>
                          <a:effectLst/>
                          <a:latin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0" i="0" u="none" strike="noStrike" cap="none" normalizeH="0" baseline="0" dirty="0">
                          <a:ln>
                            <a:noFill/>
                          </a:ln>
                          <a:solidFill>
                            <a:schemeClr val="tx1"/>
                          </a:solidFill>
                          <a:effectLst/>
                          <a:latin typeface="Arial" charset="0"/>
                        </a:rPr>
                        <a:t>           </a:t>
                      </a:r>
                      <a:r>
                        <a:rPr kumimoji="0" lang="en-US" sz="2200" b="0" i="0" u="none" strike="noStrike" cap="none" normalizeH="0" baseline="0" dirty="0">
                          <a:ln>
                            <a:noFill/>
                          </a:ln>
                          <a:solidFill>
                            <a:schemeClr val="tx1"/>
                          </a:solidFill>
                          <a:effectLst/>
                          <a:latin typeface="Arial" charset="0"/>
                          <a:sym typeface="Symbol" pitchFamily="18" charset="2"/>
                        </a:rPr>
                        <a:t></a:t>
                      </a:r>
                      <a:r>
                        <a:rPr kumimoji="0" lang="en-US" sz="2200" b="0" i="0" u="none" strike="noStrike" cap="none" normalizeH="0" baseline="-25000" dirty="0">
                          <a:ln>
                            <a:noFill/>
                          </a:ln>
                          <a:solidFill>
                            <a:schemeClr val="tx1"/>
                          </a:solidFill>
                          <a:effectLst/>
                          <a:latin typeface="Arial" charset="0"/>
                          <a:sym typeface="Symbol" pitchFamily="18" charset="2"/>
                        </a:rPr>
                        <a: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1435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0" i="0" u="none" strike="noStrike" cap="none" normalizeH="0" baseline="0">
                          <a:ln>
                            <a:noFill/>
                          </a:ln>
                          <a:solidFill>
                            <a:schemeClr val="tx1"/>
                          </a:solidFill>
                          <a:effectLst/>
                          <a:latin typeface="Arial" charset="0"/>
                        </a:rPr>
                        <a:t>Size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0" i="0" u="none" strike="noStrike" cap="none" normalizeH="0" baseline="0" dirty="0">
                          <a:ln>
                            <a:noFill/>
                          </a:ln>
                          <a:solidFill>
                            <a:schemeClr val="tx1"/>
                          </a:solidFill>
                          <a:effectLst/>
                          <a:latin typeface="Arial" charset="0"/>
                        </a:rPr>
                        <a:t>             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0" i="0" u="none" strike="noStrike" cap="none" normalizeH="0" baseline="0" dirty="0">
                          <a:ln>
                            <a:noFill/>
                          </a:ln>
                          <a:solidFill>
                            <a:schemeClr val="tx1"/>
                          </a:solidFill>
                          <a:effectLst/>
                          <a:latin typeface="Arial" charset="0"/>
                        </a:rPr>
                        <a:t>           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grpSp>
        <p:nvGrpSpPr>
          <p:cNvPr id="3" name="Group 2"/>
          <p:cNvGrpSpPr/>
          <p:nvPr/>
        </p:nvGrpSpPr>
        <p:grpSpPr>
          <a:xfrm>
            <a:off x="5867400" y="2286000"/>
            <a:ext cx="3200401" cy="1252269"/>
            <a:chOff x="4648200" y="2133600"/>
            <a:chExt cx="3124201" cy="1419239"/>
          </a:xfrm>
        </p:grpSpPr>
        <p:graphicFrame>
          <p:nvGraphicFramePr>
            <p:cNvPr id="3074" name="Object 43"/>
            <p:cNvGraphicFramePr>
              <a:graphicFrameLocks noChangeAspect="1"/>
            </p:cNvGraphicFramePr>
            <p:nvPr>
              <p:extLst>
                <p:ext uri="{D42A27DB-BD31-4B8C-83A1-F6EECF244321}">
                  <p14:modId xmlns:p14="http://schemas.microsoft.com/office/powerpoint/2010/main" val="3647249900"/>
                </p:ext>
              </p:extLst>
            </p:nvPr>
          </p:nvGraphicFramePr>
          <p:xfrm>
            <a:off x="4648200" y="2133600"/>
            <a:ext cx="352425" cy="381000"/>
          </p:xfrm>
          <a:graphic>
            <a:graphicData uri="http://schemas.openxmlformats.org/presentationml/2006/ole">
              <mc:AlternateContent xmlns:mc="http://schemas.openxmlformats.org/markup-compatibility/2006">
                <mc:Choice xmlns:v="urn:schemas-microsoft-com:vml" Requires="v">
                  <p:oleObj name="Equation" r:id="rId3" imgW="152280" imgH="164880" progId="Equation.3">
                    <p:embed/>
                  </p:oleObj>
                </mc:Choice>
                <mc:Fallback>
                  <p:oleObj name="Equation" r:id="rId3" imgW="152280" imgH="164880" progId="Equation.3">
                    <p:embed/>
                    <p:pic>
                      <p:nvPicPr>
                        <p:cNvPr id="3074" name="Object 4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2133600"/>
                          <a:ext cx="352425" cy="381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5" name="Object 44"/>
            <p:cNvGraphicFramePr>
              <a:graphicFrameLocks noChangeAspect="1"/>
            </p:cNvGraphicFramePr>
            <p:nvPr>
              <p:extLst>
                <p:ext uri="{D42A27DB-BD31-4B8C-83A1-F6EECF244321}">
                  <p14:modId xmlns:p14="http://schemas.microsoft.com/office/powerpoint/2010/main" val="495406364"/>
                </p:ext>
              </p:extLst>
            </p:nvPr>
          </p:nvGraphicFramePr>
          <p:xfrm>
            <a:off x="4648200" y="2688563"/>
            <a:ext cx="381000" cy="349250"/>
          </p:xfrm>
          <a:graphic>
            <a:graphicData uri="http://schemas.openxmlformats.org/presentationml/2006/ole">
              <mc:AlternateContent xmlns:mc="http://schemas.openxmlformats.org/markup-compatibility/2006">
                <mc:Choice xmlns:v="urn:schemas-microsoft-com:vml" Requires="v">
                  <p:oleObj name="Equation" r:id="rId5" imgW="152280" imgH="139680" progId="Equation.3">
                    <p:embed/>
                  </p:oleObj>
                </mc:Choice>
                <mc:Fallback>
                  <p:oleObj name="Equation" r:id="rId5" imgW="152280" imgH="139680" progId="Equation.3">
                    <p:embed/>
                    <p:pic>
                      <p:nvPicPr>
                        <p:cNvPr id="3075" name="Object 4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2688563"/>
                          <a:ext cx="381000" cy="3492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6" name="Object 45"/>
            <p:cNvGraphicFramePr>
              <a:graphicFrameLocks noChangeAspect="1"/>
            </p:cNvGraphicFramePr>
            <p:nvPr>
              <p:extLst>
                <p:ext uri="{D42A27DB-BD31-4B8C-83A1-F6EECF244321}">
                  <p14:modId xmlns:p14="http://schemas.microsoft.com/office/powerpoint/2010/main" val="1326188225"/>
                </p:ext>
              </p:extLst>
            </p:nvPr>
          </p:nvGraphicFramePr>
          <p:xfrm>
            <a:off x="4648200" y="3143713"/>
            <a:ext cx="381227" cy="381424"/>
          </p:xfrm>
          <a:graphic>
            <a:graphicData uri="http://schemas.openxmlformats.org/presentationml/2006/ole">
              <mc:AlternateContent xmlns:mc="http://schemas.openxmlformats.org/markup-compatibility/2006">
                <mc:Choice xmlns:v="urn:schemas-microsoft-com:vml" Requires="v">
                  <p:oleObj name="Equation" r:id="rId7" imgW="203040" imgH="203040" progId="Equation.3">
                    <p:embed/>
                  </p:oleObj>
                </mc:Choice>
                <mc:Fallback>
                  <p:oleObj name="Equation" r:id="rId7" imgW="203040" imgH="203040" progId="Equation.3">
                    <p:embed/>
                    <p:pic>
                      <p:nvPicPr>
                        <p:cNvPr id="3076" name="Object 4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48200" y="3143713"/>
                          <a:ext cx="381227" cy="38142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7" name="Object 46"/>
            <p:cNvGraphicFramePr>
              <a:graphicFrameLocks noChangeAspect="1"/>
            </p:cNvGraphicFramePr>
            <p:nvPr>
              <p:extLst>
                <p:ext uri="{D42A27DB-BD31-4B8C-83A1-F6EECF244321}">
                  <p14:modId xmlns:p14="http://schemas.microsoft.com/office/powerpoint/2010/main" val="1312276955"/>
                </p:ext>
              </p:extLst>
            </p:nvPr>
          </p:nvGraphicFramePr>
          <p:xfrm>
            <a:off x="7289938" y="2133600"/>
            <a:ext cx="381000" cy="381000"/>
          </p:xfrm>
          <a:graphic>
            <a:graphicData uri="http://schemas.openxmlformats.org/presentationml/2006/ole">
              <mc:AlternateContent xmlns:mc="http://schemas.openxmlformats.org/markup-compatibility/2006">
                <mc:Choice xmlns:v="urn:schemas-microsoft-com:vml" Requires="v">
                  <p:oleObj name="Equation" r:id="rId9" imgW="177480" imgH="203040" progId="Equation.3">
                    <p:embed/>
                  </p:oleObj>
                </mc:Choice>
                <mc:Fallback>
                  <p:oleObj name="Equation" r:id="rId9" imgW="177480" imgH="203040" progId="Equation.3">
                    <p:embed/>
                    <p:pic>
                      <p:nvPicPr>
                        <p:cNvPr id="3077" name="Object 4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89938" y="2133600"/>
                          <a:ext cx="381000" cy="381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8" name="Object 47"/>
            <p:cNvGraphicFramePr>
              <a:graphicFrameLocks noChangeAspect="1"/>
            </p:cNvGraphicFramePr>
            <p:nvPr>
              <p:extLst>
                <p:ext uri="{D42A27DB-BD31-4B8C-83A1-F6EECF244321}">
                  <p14:modId xmlns:p14="http://schemas.microsoft.com/office/powerpoint/2010/main" val="2968997791"/>
                </p:ext>
              </p:extLst>
            </p:nvPr>
          </p:nvGraphicFramePr>
          <p:xfrm>
            <a:off x="7281518" y="2678786"/>
            <a:ext cx="457200" cy="381000"/>
          </p:xfrm>
          <a:graphic>
            <a:graphicData uri="http://schemas.openxmlformats.org/presentationml/2006/ole">
              <mc:AlternateContent xmlns:mc="http://schemas.openxmlformats.org/markup-compatibility/2006">
                <mc:Choice xmlns:v="urn:schemas-microsoft-com:vml" Requires="v">
                  <p:oleObj name="Equation" r:id="rId11" imgW="114120" imgH="139680" progId="Equation.3">
                    <p:embed/>
                  </p:oleObj>
                </mc:Choice>
                <mc:Fallback>
                  <p:oleObj name="Equation" r:id="rId11" imgW="114120" imgH="139680" progId="Equation.3">
                    <p:embed/>
                    <p:pic>
                      <p:nvPicPr>
                        <p:cNvPr id="3078" name="Object 4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281518" y="2678786"/>
                          <a:ext cx="457200" cy="381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9" name="Object 48"/>
            <p:cNvGraphicFramePr>
              <a:graphicFrameLocks noChangeAspect="1"/>
            </p:cNvGraphicFramePr>
            <p:nvPr>
              <p:extLst>
                <p:ext uri="{D42A27DB-BD31-4B8C-83A1-F6EECF244321}">
                  <p14:modId xmlns:p14="http://schemas.microsoft.com/office/powerpoint/2010/main" val="527827148"/>
                </p:ext>
              </p:extLst>
            </p:nvPr>
          </p:nvGraphicFramePr>
          <p:xfrm>
            <a:off x="7315201" y="3171839"/>
            <a:ext cx="457200" cy="381000"/>
          </p:xfrm>
          <a:graphic>
            <a:graphicData uri="http://schemas.openxmlformats.org/presentationml/2006/ole">
              <mc:AlternateContent xmlns:mc="http://schemas.openxmlformats.org/markup-compatibility/2006">
                <mc:Choice xmlns:v="urn:schemas-microsoft-com:vml" Requires="v">
                  <p:oleObj name="Equation" r:id="rId13" imgW="164880" imgH="203040" progId="Equation.3">
                    <p:embed/>
                  </p:oleObj>
                </mc:Choice>
                <mc:Fallback>
                  <p:oleObj name="Equation" r:id="rId13" imgW="164880" imgH="203040" progId="Equation.3">
                    <p:embed/>
                    <p:pic>
                      <p:nvPicPr>
                        <p:cNvPr id="3079" name="Object 4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315201" y="3171839"/>
                          <a:ext cx="457200" cy="381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extLst>
              <p:ext uri="{D42A27DB-BD31-4B8C-83A1-F6EECF244321}">
                <p14:modId xmlns:p14="http://schemas.microsoft.com/office/powerpoint/2010/main" val="1994800259"/>
              </p:ext>
            </p:extLst>
          </p:nvPr>
        </p:nvGraphicFramePr>
        <p:xfrm>
          <a:off x="228600" y="240026"/>
          <a:ext cx="11734800" cy="6178236"/>
        </p:xfrm>
        <a:graphic>
          <a:graphicData uri="http://schemas.openxmlformats.org/drawingml/2006/table">
            <a:tbl>
              <a:tblPr firstRow="1" bandRow="1">
                <a:tableStyleId>{5C22544A-7EE6-4342-B048-85BDC9FD1C3A}</a:tableStyleId>
              </a:tblPr>
              <a:tblGrid>
                <a:gridCol w="1858010">
                  <a:extLst>
                    <a:ext uri="{9D8B030D-6E8A-4147-A177-3AD203B41FA5}">
                      <a16:colId xmlns:a16="http://schemas.microsoft.com/office/drawing/2014/main" val="20000"/>
                    </a:ext>
                  </a:extLst>
                </a:gridCol>
                <a:gridCol w="9876790">
                  <a:extLst>
                    <a:ext uri="{9D8B030D-6E8A-4147-A177-3AD203B41FA5}">
                      <a16:colId xmlns:a16="http://schemas.microsoft.com/office/drawing/2014/main" val="20001"/>
                    </a:ext>
                  </a:extLst>
                </a:gridCol>
              </a:tblGrid>
              <a:tr h="495243">
                <a:tc gridSpan="2">
                  <a:txBody>
                    <a:bodyPr/>
                    <a:lstStyle/>
                    <a:p>
                      <a:pPr algn="ctr"/>
                      <a:r>
                        <a:rPr lang="en-US" sz="2800" dirty="0"/>
                        <a:t>Statistical Basic Terms</a:t>
                      </a:r>
                      <a:endParaRPr lang="en-MY" sz="2800" dirty="0"/>
                    </a:p>
                  </a:txBody>
                  <a:tcPr/>
                </a:tc>
                <a:tc hMerge="1">
                  <a:txBody>
                    <a:bodyPr/>
                    <a:lstStyle/>
                    <a:p>
                      <a:endParaRPr lang="en-MY" dirty="0"/>
                    </a:p>
                  </a:txBody>
                  <a:tcPr/>
                </a:tc>
                <a:extLst>
                  <a:ext uri="{0D108BD9-81ED-4DB2-BD59-A6C34878D82A}">
                    <a16:rowId xmlns:a16="http://schemas.microsoft.com/office/drawing/2014/main" val="10000"/>
                  </a:ext>
                </a:extLst>
              </a:tr>
              <a:tr h="1357204">
                <a:tc>
                  <a:txBody>
                    <a:bodyPr/>
                    <a:lstStyle/>
                    <a:p>
                      <a:r>
                        <a:rPr lang="en-US" sz="1800" dirty="0"/>
                        <a:t>Population</a:t>
                      </a:r>
                      <a:endParaRPr lang="en-MY" sz="1800" dirty="0"/>
                    </a:p>
                  </a:txBody>
                  <a:tcPr/>
                </a:tc>
                <a:tc>
                  <a:txBody>
                    <a:bodyPr/>
                    <a:lstStyle/>
                    <a:p>
                      <a:pPr marL="285750" indent="-285750">
                        <a:buFont typeface="Arial" panose="020B0604020202020204" pitchFamily="34" charset="0"/>
                        <a:buChar char="•"/>
                      </a:pPr>
                      <a:r>
                        <a:rPr lang="en-US" sz="1800" dirty="0"/>
                        <a:t>A </a:t>
                      </a:r>
                      <a:r>
                        <a:rPr lang="en-US" sz="1800" dirty="0">
                          <a:solidFill>
                            <a:srgbClr val="FF0000"/>
                          </a:solidFill>
                        </a:rPr>
                        <a:t>collection or set </a:t>
                      </a:r>
                      <a:r>
                        <a:rPr lang="en-US" sz="1800" dirty="0"/>
                        <a:t>of individual , objects or events whose properties are to be analyzed.</a:t>
                      </a:r>
                    </a:p>
                    <a:p>
                      <a:pPr marL="285750" indent="-285750">
                        <a:buFont typeface="Arial" panose="020B0604020202020204" pitchFamily="34" charset="0"/>
                        <a:buChar char="•"/>
                      </a:pPr>
                      <a:r>
                        <a:rPr lang="en-US" sz="1800" dirty="0"/>
                        <a:t>Not only individuals , but it could also be any thing.</a:t>
                      </a:r>
                    </a:p>
                    <a:p>
                      <a:pPr marL="285750" indent="-285750">
                        <a:buFont typeface="Arial" panose="020B0604020202020204" pitchFamily="34" charset="0"/>
                        <a:buChar char="•"/>
                      </a:pPr>
                      <a:r>
                        <a:rPr lang="en-US" sz="1800" dirty="0"/>
                        <a:t>All women between ages 30–40</a:t>
                      </a:r>
                    </a:p>
                    <a:p>
                      <a:pPr marL="285750" indent="-285750">
                        <a:buFont typeface="Arial" panose="020B0604020202020204" pitchFamily="34" charset="0"/>
                        <a:buChar char="•"/>
                      </a:pPr>
                      <a:r>
                        <a:rPr lang="en-US" sz="1800" dirty="0"/>
                        <a:t>All patients with a particular disease</a:t>
                      </a:r>
                    </a:p>
                  </a:txBody>
                  <a:tcPr/>
                </a:tc>
                <a:extLst>
                  <a:ext uri="{0D108BD9-81ED-4DB2-BD59-A6C34878D82A}">
                    <a16:rowId xmlns:a16="http://schemas.microsoft.com/office/drawing/2014/main" val="10001"/>
                  </a:ext>
                </a:extLst>
              </a:tr>
              <a:tr h="873958">
                <a:tc>
                  <a:txBody>
                    <a:bodyPr/>
                    <a:lstStyle/>
                    <a:p>
                      <a:r>
                        <a:rPr lang="en-US" sz="1800" dirty="0"/>
                        <a:t>Sample</a:t>
                      </a:r>
                      <a:endParaRPr lang="en-MY" sz="1800" dirty="0"/>
                    </a:p>
                  </a:txBody>
                  <a:tcPr/>
                </a:tc>
                <a:tc>
                  <a:txBody>
                    <a:bodyPr/>
                    <a:lstStyle/>
                    <a:p>
                      <a:pPr marL="285750" indent="-285750">
                        <a:buFont typeface="Arial" panose="020B0604020202020204" pitchFamily="34" charset="0"/>
                        <a:buChar char="•"/>
                      </a:pPr>
                      <a:r>
                        <a:rPr lang="en-US" sz="1800" dirty="0"/>
                        <a:t>A </a:t>
                      </a:r>
                      <a:r>
                        <a:rPr lang="en-US" sz="1800" dirty="0">
                          <a:solidFill>
                            <a:srgbClr val="FF0000"/>
                          </a:solidFill>
                        </a:rPr>
                        <a:t>subset</a:t>
                      </a:r>
                      <a:r>
                        <a:rPr lang="en-US" sz="1800" dirty="0"/>
                        <a:t> of a population selected by the collector. </a:t>
                      </a:r>
                    </a:p>
                    <a:p>
                      <a:pPr marL="285750" indent="-285750">
                        <a:buFont typeface="Arial" panose="020B0604020202020204" pitchFamily="34" charset="0"/>
                        <a:buChar char="•"/>
                      </a:pPr>
                      <a:r>
                        <a:rPr lang="en-US" sz="1800" dirty="0"/>
                        <a:t>The </a:t>
                      </a:r>
                      <a:r>
                        <a:rPr lang="en-US" sz="1800" i="1" dirty="0">
                          <a:solidFill>
                            <a:schemeClr val="tx2"/>
                          </a:solidFill>
                        </a:rPr>
                        <a:t>population</a:t>
                      </a:r>
                      <a:r>
                        <a:rPr lang="en-US" sz="1800" dirty="0"/>
                        <a:t> of interest could be:</a:t>
                      </a:r>
                    </a:p>
                    <a:p>
                      <a:pPr marL="285750" indent="-285750">
                        <a:buFont typeface="Arial" panose="020B0604020202020204" pitchFamily="34" charset="0"/>
                        <a:buChar char="•"/>
                      </a:pPr>
                      <a:r>
                        <a:rPr lang="en-US" sz="1800" dirty="0"/>
                        <a:t>The </a:t>
                      </a:r>
                      <a:r>
                        <a:rPr lang="en-US" sz="1800" i="1" dirty="0">
                          <a:solidFill>
                            <a:schemeClr val="tx2"/>
                          </a:solidFill>
                        </a:rPr>
                        <a:t>sample</a:t>
                      </a:r>
                      <a:r>
                        <a:rPr lang="en-US" sz="1800" dirty="0"/>
                        <a:t> is a small number of individuals from the population</a:t>
                      </a:r>
                    </a:p>
                  </a:txBody>
                  <a:tcPr/>
                </a:tc>
                <a:extLst>
                  <a:ext uri="{0D108BD9-81ED-4DB2-BD59-A6C34878D82A}">
                    <a16:rowId xmlns:a16="http://schemas.microsoft.com/office/drawing/2014/main" val="10002"/>
                  </a:ext>
                </a:extLst>
              </a:tr>
              <a:tr h="438264">
                <a:tc>
                  <a:txBody>
                    <a:bodyPr/>
                    <a:lstStyle/>
                    <a:p>
                      <a:r>
                        <a:rPr lang="en-US" sz="1800" dirty="0"/>
                        <a:t>Parameters</a:t>
                      </a:r>
                      <a:endParaRPr lang="en-MY" sz="1800" dirty="0"/>
                    </a:p>
                  </a:txBody>
                  <a:tcPr/>
                </a:tc>
                <a:tc>
                  <a:txBody>
                    <a:bodyPr/>
                    <a:lstStyle/>
                    <a:p>
                      <a:pPr marL="285750" indent="-285750">
                        <a:buFont typeface="Arial" panose="020B0604020202020204" pitchFamily="34" charset="0"/>
                        <a:buChar char="•"/>
                      </a:pPr>
                      <a:r>
                        <a:rPr lang="en-US" sz="1800" dirty="0"/>
                        <a:t>A numerical value summarizing all the </a:t>
                      </a:r>
                      <a:r>
                        <a:rPr lang="en-US" sz="1800" dirty="0">
                          <a:solidFill>
                            <a:schemeClr val="tx1"/>
                          </a:solidFill>
                        </a:rPr>
                        <a:t>data of a</a:t>
                      </a:r>
                      <a:r>
                        <a:rPr lang="en-US" sz="1800" baseline="0" dirty="0">
                          <a:solidFill>
                            <a:schemeClr val="tx1"/>
                          </a:solidFill>
                        </a:rPr>
                        <a:t> </a:t>
                      </a:r>
                      <a:r>
                        <a:rPr lang="en-US" sz="1800" dirty="0">
                          <a:solidFill>
                            <a:srgbClr val="FF0000"/>
                          </a:solidFill>
                        </a:rPr>
                        <a:t>population. </a:t>
                      </a:r>
                      <a:r>
                        <a:rPr lang="en-US" sz="1800" dirty="0">
                          <a:solidFill>
                            <a:schemeClr val="tx1"/>
                          </a:solidFill>
                        </a:rPr>
                        <a:t>E.g., mean </a:t>
                      </a:r>
                      <a:r>
                        <a:rPr lang="en-US" sz="1800" dirty="0">
                          <a:solidFill>
                            <a:schemeClr val="tx1"/>
                          </a:solidFill>
                          <a:sym typeface="Symbol"/>
                        </a:rPr>
                        <a:t></a:t>
                      </a:r>
                      <a:endParaRPr lang="en-US" sz="1800" dirty="0">
                        <a:solidFill>
                          <a:schemeClr val="tx1"/>
                        </a:solidFill>
                      </a:endParaRPr>
                    </a:p>
                  </a:txBody>
                  <a:tcPr/>
                </a:tc>
                <a:extLst>
                  <a:ext uri="{0D108BD9-81ED-4DB2-BD59-A6C34878D82A}">
                    <a16:rowId xmlns:a16="http://schemas.microsoft.com/office/drawing/2014/main" val="10003"/>
                  </a:ext>
                </a:extLst>
              </a:tr>
              <a:tr h="424127">
                <a:tc>
                  <a:txBody>
                    <a:bodyPr/>
                    <a:lstStyle/>
                    <a:p>
                      <a:r>
                        <a:rPr lang="en-US" sz="1800" dirty="0"/>
                        <a:t>Statistics</a:t>
                      </a:r>
                      <a:endParaRPr lang="en-MY" sz="1800"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A numerical value summarizing the </a:t>
                      </a:r>
                      <a:r>
                        <a:rPr lang="en-US" sz="1800" dirty="0">
                          <a:solidFill>
                            <a:srgbClr val="FF0000"/>
                          </a:solidFill>
                        </a:rPr>
                        <a:t>sample data. </a:t>
                      </a:r>
                      <a:r>
                        <a:rPr lang="en-US" sz="1800" dirty="0">
                          <a:solidFill>
                            <a:schemeClr val="tx1"/>
                          </a:solidFill>
                        </a:rPr>
                        <a:t>E.g., mean</a:t>
                      </a:r>
                    </a:p>
                  </a:txBody>
                  <a:tcPr/>
                </a:tc>
                <a:extLst>
                  <a:ext uri="{0D108BD9-81ED-4DB2-BD59-A6C34878D82A}">
                    <a16:rowId xmlns:a16="http://schemas.microsoft.com/office/drawing/2014/main" val="10004"/>
                  </a:ext>
                </a:extLst>
              </a:tr>
              <a:tr h="873958">
                <a:tc>
                  <a:txBody>
                    <a:bodyPr/>
                    <a:lstStyle/>
                    <a:p>
                      <a:r>
                        <a:rPr lang="en-US" sz="1800" dirty="0"/>
                        <a:t>Variable</a:t>
                      </a:r>
                      <a:endParaRPr lang="en-MY" sz="1800"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A</a:t>
                      </a:r>
                      <a:r>
                        <a:rPr lang="en-US" sz="1800" baseline="0" dirty="0"/>
                        <a:t> </a:t>
                      </a:r>
                      <a:r>
                        <a:rPr lang="en-US" sz="1800" dirty="0">
                          <a:solidFill>
                            <a:srgbClr val="FF0000"/>
                          </a:solidFill>
                        </a:rPr>
                        <a:t>characteristic</a:t>
                      </a:r>
                      <a:r>
                        <a:rPr lang="en-US" sz="1800" dirty="0"/>
                        <a:t> measured on individuals drawn from a population under study. age, gender, height, weight,</a:t>
                      </a:r>
                      <a:r>
                        <a:rPr lang="en-US" sz="1800" baseline="0" dirty="0"/>
                        <a:t> etc</a:t>
                      </a:r>
                      <a:r>
                        <a:rPr lang="en-US" sz="1800" dirty="0"/>
                        <a:t>.</a:t>
                      </a:r>
                    </a:p>
                    <a:p>
                      <a:endParaRPr lang="en-MY" sz="1800" dirty="0"/>
                    </a:p>
                  </a:txBody>
                  <a:tcPr/>
                </a:tc>
                <a:extLst>
                  <a:ext uri="{0D108BD9-81ED-4DB2-BD59-A6C34878D82A}">
                    <a16:rowId xmlns:a16="http://schemas.microsoft.com/office/drawing/2014/main" val="10005"/>
                  </a:ext>
                </a:extLst>
              </a:tr>
              <a:tr h="1611681">
                <a:tc>
                  <a:txBody>
                    <a:bodyPr/>
                    <a:lstStyle/>
                    <a:p>
                      <a:r>
                        <a:rPr lang="en-US" sz="1800" dirty="0"/>
                        <a:t>Data</a:t>
                      </a:r>
                      <a:endParaRPr lang="en-MY" sz="1800" dirty="0"/>
                    </a:p>
                  </a:txBody>
                  <a:tcPr/>
                </a:tc>
                <a:tc>
                  <a:txBody>
                    <a:bodyPr/>
                    <a:lstStyle/>
                    <a:p>
                      <a:pPr marL="285750" indent="-285750">
                        <a:buClr>
                          <a:schemeClr val="tx1">
                            <a:lumMod val="95000"/>
                            <a:lumOff val="5000"/>
                          </a:schemeClr>
                        </a:buClr>
                        <a:buFont typeface="Arial" panose="020B0604020202020204" pitchFamily="34" charset="0"/>
                        <a:buChar char="•"/>
                      </a:pPr>
                      <a:r>
                        <a:rPr lang="en-US" sz="1800" dirty="0">
                          <a:solidFill>
                            <a:srgbClr val="FF0000"/>
                          </a:solidFill>
                        </a:rPr>
                        <a:t>Measurements</a:t>
                      </a:r>
                      <a:r>
                        <a:rPr lang="en-US" sz="1800" dirty="0"/>
                        <a:t> of one or more variables made on a collection of individuals</a:t>
                      </a:r>
                    </a:p>
                    <a:p>
                      <a:pPr marL="285750" indent="-285750">
                        <a:buFont typeface="Arial" panose="020B0604020202020204" pitchFamily="34" charset="0"/>
                        <a:buChar char="•"/>
                      </a:pPr>
                      <a:r>
                        <a:rPr lang="en-US" sz="1800" dirty="0"/>
                        <a:t>Data (singular): The value of the variable of one element of the individuals. E.g., age = 22</a:t>
                      </a:r>
                    </a:p>
                    <a:p>
                      <a:pPr marL="285750" indent="-285750">
                        <a:buFont typeface="Arial" panose="020B0604020202020204" pitchFamily="34" charset="0"/>
                        <a:buChar char="•"/>
                      </a:pPr>
                      <a:r>
                        <a:rPr lang="en-US" sz="1800" dirty="0"/>
                        <a:t>Data (plural): A set of values from the elements of the individuals. </a:t>
                      </a:r>
                      <a:br>
                        <a:rPr lang="en-US" sz="1800" dirty="0"/>
                      </a:br>
                      <a:r>
                        <a:rPr lang="en-US" sz="1800" dirty="0"/>
                        <a:t>E.g., age = 22, 23, 25, 21,…..</a:t>
                      </a:r>
                    </a:p>
                    <a:p>
                      <a:pPr marL="285750" indent="-285750">
                        <a:buFont typeface="Arial" panose="020B0604020202020204" pitchFamily="34" charset="0"/>
                        <a:buChar char="•"/>
                      </a:pPr>
                      <a:endParaRPr lang="en-MY" sz="1800" dirty="0"/>
                    </a:p>
                  </a:txBody>
                  <a:tcPr/>
                </a:tc>
                <a:extLst>
                  <a:ext uri="{0D108BD9-81ED-4DB2-BD59-A6C34878D82A}">
                    <a16:rowId xmlns:a16="http://schemas.microsoft.com/office/drawing/2014/main" val="10006"/>
                  </a:ext>
                </a:extLst>
              </a:tr>
            </a:tbl>
          </a:graphicData>
        </a:graphic>
      </p:graphicFrame>
      <p:sp>
        <p:nvSpPr>
          <p:cNvPr id="4" name="Slide Number Placeholder 3"/>
          <p:cNvSpPr>
            <a:spLocks noGrp="1"/>
          </p:cNvSpPr>
          <p:nvPr>
            <p:ph type="sldNum" sz="quarter" idx="4294967295"/>
          </p:nvPr>
        </p:nvSpPr>
        <p:spPr>
          <a:xfrm>
            <a:off x="10501313" y="6270625"/>
            <a:ext cx="1690687" cy="295275"/>
          </a:xfrm>
        </p:spPr>
        <p:txBody>
          <a:bodyPr/>
          <a:lstStyle/>
          <a:p>
            <a:fld id="{B6F15528-21DE-4FAA-801E-634DDDAF4B2B}" type="slidenum">
              <a:rPr lang="en-US" smtClean="0"/>
              <a:pPr/>
              <a:t>18</a:t>
            </a:fld>
            <a:endParaRPr lang="en-US"/>
          </a:p>
        </p:txBody>
      </p:sp>
      <p:graphicFrame>
        <p:nvGraphicFramePr>
          <p:cNvPr id="6" name="Object 2"/>
          <p:cNvGraphicFramePr>
            <a:graphicFrameLocks noChangeAspect="1"/>
          </p:cNvGraphicFramePr>
          <p:nvPr>
            <p:extLst>
              <p:ext uri="{D42A27DB-BD31-4B8C-83A1-F6EECF244321}">
                <p14:modId xmlns:p14="http://schemas.microsoft.com/office/powerpoint/2010/main" val="3063852219"/>
              </p:ext>
            </p:extLst>
          </p:nvPr>
        </p:nvGraphicFramePr>
        <p:xfrm>
          <a:off x="8001000" y="3505200"/>
          <a:ext cx="274841" cy="270510"/>
        </p:xfrm>
        <a:graphic>
          <a:graphicData uri="http://schemas.openxmlformats.org/presentationml/2006/ole">
            <mc:AlternateContent xmlns:mc="http://schemas.openxmlformats.org/markup-compatibility/2006">
              <mc:Choice xmlns:v="urn:schemas-microsoft-com:vml" Requires="v">
                <p:oleObj name="Equation" r:id="rId4" imgW="139680" imgH="203040" progId="Equation.3">
                  <p:embed/>
                </p:oleObj>
              </mc:Choice>
              <mc:Fallback>
                <p:oleObj name="Equation" r:id="rId4" imgW="139680" imgH="203040" progId="Equation.3">
                  <p:embed/>
                  <p:pic>
                    <p:nvPicPr>
                      <p:cNvPr id="6" name="Object 2"/>
                      <p:cNvPicPr>
                        <a:picLocks noChangeAspect="1" noChangeArrowheads="1"/>
                      </p:cNvPicPr>
                      <p:nvPr/>
                    </p:nvPicPr>
                    <p:blipFill>
                      <a:blip r:embed="rId5"/>
                      <a:srcRect/>
                      <a:stretch>
                        <a:fillRect/>
                      </a:stretch>
                    </p:blipFill>
                    <p:spPr bwMode="auto">
                      <a:xfrm>
                        <a:off x="8001000" y="3505200"/>
                        <a:ext cx="274841" cy="270510"/>
                      </a:xfrm>
                      <a:prstGeom prst="rect">
                        <a:avLst/>
                      </a:prstGeom>
                      <a:noFill/>
                      <a:ln>
                        <a:noFill/>
                      </a:ln>
                      <a:effectLst/>
                    </p:spPr>
                  </p:pic>
                </p:oleObj>
              </mc:Fallback>
            </mc:AlternateContent>
          </a:graphicData>
        </a:graphic>
      </p:graphicFrame>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3" name="Rectangle 5"/>
          <p:cNvSpPr>
            <a:spLocks noGrp="1" noChangeArrowheads="1"/>
          </p:cNvSpPr>
          <p:nvPr>
            <p:ph type="title"/>
          </p:nvPr>
        </p:nvSpPr>
        <p:spPr>
          <a:xfrm>
            <a:off x="319314" y="205417"/>
            <a:ext cx="8601850" cy="1030919"/>
          </a:xfrm>
        </p:spPr>
        <p:txBody>
          <a:bodyPr/>
          <a:lstStyle/>
          <a:p>
            <a:r>
              <a:rPr lang="en-US" dirty="0"/>
              <a:t>Data</a:t>
            </a:r>
          </a:p>
        </p:txBody>
      </p:sp>
      <p:sp>
        <p:nvSpPr>
          <p:cNvPr id="4" name="Slide Number Placeholder 2"/>
          <p:cNvSpPr>
            <a:spLocks noGrp="1"/>
          </p:cNvSpPr>
          <p:nvPr>
            <p:ph type="sldNum" sz="quarter" idx="12"/>
          </p:nvPr>
        </p:nvSpPr>
        <p:spPr>
          <a:xfrm>
            <a:off x="8091714" y="6270173"/>
            <a:ext cx="1690915" cy="295326"/>
          </a:xfrm>
        </p:spPr>
        <p:txBody>
          <a:bodyPr/>
          <a:lstStyle/>
          <a:p>
            <a:fld id="{C7910877-3031-4AAA-ACD8-0B34D5184EEF}" type="slidenum">
              <a:rPr lang="en-US"/>
              <a:pPr/>
              <a:t>19</a:t>
            </a:fld>
            <a:endParaRPr lang="en-US" dirty="0"/>
          </a:p>
        </p:txBody>
      </p:sp>
      <p:sp>
        <p:nvSpPr>
          <p:cNvPr id="124932" name="Rectangle 4"/>
          <p:cNvSpPr>
            <a:spLocks noChangeArrowheads="1"/>
          </p:cNvSpPr>
          <p:nvPr/>
        </p:nvSpPr>
        <p:spPr bwMode="auto">
          <a:xfrm>
            <a:off x="2362200" y="1447800"/>
            <a:ext cx="7668578" cy="3505200"/>
          </a:xfrm>
          <a:prstGeom prst="rect">
            <a:avLst/>
          </a:prstGeom>
          <a:solidFill>
            <a:schemeClr val="accent2">
              <a:lumMod val="40000"/>
              <a:lumOff val="60000"/>
            </a:schemeClr>
          </a:solidFill>
          <a:ln w="25400">
            <a:solidFill>
              <a:schemeClr val="tx2"/>
            </a:solidFill>
            <a:miter lim="800000"/>
            <a:headEnd/>
            <a:tailEnd/>
          </a:ln>
          <a:effectLst/>
        </p:spPr>
        <p:txBody>
          <a:bodyPr lIns="91428" tIns="45714" rIns="91428" bIns="45714" anchor="ctr"/>
          <a:lstStyle/>
          <a:p>
            <a:pPr marL="457200" indent="-457200">
              <a:buClr>
                <a:srgbClr val="FF0000"/>
              </a:buClr>
              <a:buFont typeface="Arial" panose="020B0604020202020204" pitchFamily="34" charset="0"/>
              <a:buChar char="•"/>
            </a:pPr>
            <a:r>
              <a:rPr lang="en-US" sz="2400" dirty="0"/>
              <a:t>Key component of a study</a:t>
            </a:r>
          </a:p>
          <a:p>
            <a:pPr marL="457200" indent="-457200">
              <a:buClr>
                <a:srgbClr val="FF0000"/>
              </a:buClr>
              <a:buFont typeface="Arial" panose="020B0604020202020204" pitchFamily="34" charset="0"/>
              <a:buChar char="•"/>
            </a:pPr>
            <a:r>
              <a:rPr lang="en-US" sz="2400" dirty="0"/>
              <a:t>It is important as different statistical methods are used based on type of data</a:t>
            </a:r>
          </a:p>
          <a:p>
            <a:pPr marL="457200" indent="-457200">
              <a:buClr>
                <a:srgbClr val="FF0000"/>
              </a:buClr>
              <a:buFont typeface="Arial" panose="020B0604020202020204" pitchFamily="34" charset="0"/>
              <a:buChar char="•"/>
            </a:pPr>
            <a:r>
              <a:rPr lang="en-US" sz="2400" dirty="0"/>
              <a:t>One cannot have a good study without good data.</a:t>
            </a: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Outcomes</a:t>
            </a:r>
            <a:endParaRPr lang="en-MY" dirty="0"/>
          </a:p>
        </p:txBody>
      </p:sp>
      <p:sp>
        <p:nvSpPr>
          <p:cNvPr id="3" name="Content Placeholder 2"/>
          <p:cNvSpPr>
            <a:spLocks noGrp="1"/>
          </p:cNvSpPr>
          <p:nvPr>
            <p:ph idx="1"/>
          </p:nvPr>
        </p:nvSpPr>
        <p:spPr/>
        <p:txBody>
          <a:bodyPr/>
          <a:lstStyle/>
          <a:p>
            <a:pPr marL="514350" indent="-514350">
              <a:buFont typeface="+mj-lt"/>
              <a:buAutoNum type="arabicPeriod"/>
            </a:pPr>
            <a:r>
              <a:rPr lang="en-GB" dirty="0"/>
              <a:t>Describe the basic concepts and terminology of biostatistics</a:t>
            </a:r>
          </a:p>
          <a:p>
            <a:pPr marL="514350" indent="-514350">
              <a:buFont typeface="+mj-lt"/>
              <a:buAutoNum type="arabicPeriod"/>
            </a:pPr>
            <a:r>
              <a:rPr lang="en-GB" dirty="0"/>
              <a:t>Define the terminology of biostatistics</a:t>
            </a:r>
          </a:p>
          <a:p>
            <a:pPr marL="514350" indent="-514350">
              <a:buFont typeface="+mj-lt"/>
              <a:buAutoNum type="arabicPeriod"/>
            </a:pPr>
            <a:r>
              <a:rPr lang="en-GB" dirty="0"/>
              <a:t>Explain the different type of variables, type of data and measurement scales used in research</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a:t>
            </a:fld>
            <a:endParaRPr lang="en-US"/>
          </a:p>
        </p:txBody>
      </p:sp>
    </p:spTree>
    <p:custDataLst>
      <p:tags r:id="rId1"/>
    </p:custDataLst>
    <p:extLst>
      <p:ext uri="{BB962C8B-B14F-4D97-AF65-F5344CB8AC3E}">
        <p14:creationId xmlns:p14="http://schemas.microsoft.com/office/powerpoint/2010/main" val="4212241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noFill/>
          <a:ln/>
        </p:spPr>
        <p:txBody>
          <a:bodyPr/>
          <a:lstStyle/>
          <a:p>
            <a:r>
              <a:rPr lang="en-US" dirty="0"/>
              <a:t>Types of Data</a:t>
            </a:r>
          </a:p>
        </p:txBody>
      </p:sp>
      <p:sp>
        <p:nvSpPr>
          <p:cNvPr id="12291" name="Rectangle 3"/>
          <p:cNvSpPr>
            <a:spLocks noGrp="1" noChangeArrowheads="1"/>
          </p:cNvSpPr>
          <p:nvPr>
            <p:ph idx="1"/>
          </p:nvPr>
        </p:nvSpPr>
        <p:spPr>
          <a:noFill/>
          <a:ln/>
        </p:spPr>
        <p:txBody>
          <a:bodyPr>
            <a:normAutofit/>
          </a:bodyPr>
          <a:lstStyle/>
          <a:p>
            <a:pPr marL="0" indent="0">
              <a:buNone/>
            </a:pPr>
            <a:r>
              <a:rPr lang="en-US" sz="3000" dirty="0"/>
              <a:t>Scales of measurement</a:t>
            </a:r>
          </a:p>
          <a:p>
            <a:pPr marL="457200" indent="-457200">
              <a:buFont typeface="+mj-lt"/>
              <a:buAutoNum type="arabicPeriod"/>
            </a:pPr>
            <a:r>
              <a:rPr lang="en-US" sz="3000" dirty="0"/>
              <a:t>Quantitative (Numerical)</a:t>
            </a:r>
          </a:p>
          <a:p>
            <a:pPr marL="457200" indent="-457200">
              <a:buFont typeface="+mj-lt"/>
              <a:buAutoNum type="arabicPeriod"/>
            </a:pPr>
            <a:r>
              <a:rPr lang="en-US" sz="3000" dirty="0"/>
              <a:t>Qualitative </a:t>
            </a:r>
            <a:r>
              <a:rPr lang="en-US" sz="3000"/>
              <a:t>(Categorical)</a:t>
            </a:r>
            <a:endParaRPr lang="en-US" sz="3000" dirty="0"/>
          </a:p>
          <a:p>
            <a:pPr marL="0" indent="0">
              <a:buNone/>
            </a:pPr>
            <a:endParaRPr lang="en-US" sz="30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a:p>
        </p:txBody>
      </p:sp>
    </p:spTree>
    <p:custDataLst>
      <p:tags r:id="rId1"/>
    </p:custData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noFill/>
          <a:ln/>
        </p:spPr>
        <p:txBody>
          <a:bodyPr>
            <a:normAutofit fontScale="90000"/>
          </a:bodyPr>
          <a:lstStyle/>
          <a:p>
            <a:r>
              <a:rPr lang="en-US" dirty="0"/>
              <a:t>Types of Data</a:t>
            </a:r>
            <a:br>
              <a:rPr lang="en-US" dirty="0"/>
            </a:br>
            <a:r>
              <a:rPr lang="en-US" dirty="0"/>
              <a:t>1. Quantitative (Numerical)</a:t>
            </a:r>
          </a:p>
        </p:txBody>
      </p:sp>
      <p:sp>
        <p:nvSpPr>
          <p:cNvPr id="12291" name="Rectangle 3"/>
          <p:cNvSpPr>
            <a:spLocks noGrp="1" noChangeArrowheads="1"/>
          </p:cNvSpPr>
          <p:nvPr>
            <p:ph idx="1"/>
          </p:nvPr>
        </p:nvSpPr>
        <p:spPr>
          <a:noFill/>
          <a:ln/>
        </p:spPr>
        <p:txBody>
          <a:bodyPr>
            <a:normAutofit/>
          </a:bodyPr>
          <a:lstStyle/>
          <a:p>
            <a:pPr marL="446088" indent="-354013">
              <a:buFont typeface="+mj-lt"/>
              <a:buAutoNum type="romanUcPeriod"/>
            </a:pPr>
            <a:r>
              <a:rPr lang="en-US" sz="2800" dirty="0"/>
              <a:t>Continuous (E.g., Age, height, blood pressure values)</a:t>
            </a:r>
          </a:p>
          <a:p>
            <a:pPr marL="446088" indent="-354013">
              <a:buFont typeface="+mj-lt"/>
              <a:buAutoNum type="romanUcPeriod"/>
            </a:pPr>
            <a:r>
              <a:rPr lang="en-US" sz="2800" dirty="0"/>
              <a:t>Discrete (E.g., Numbers of brothers/sisters)</a:t>
            </a:r>
          </a:p>
          <a:p>
            <a:pPr indent="0">
              <a:buNone/>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a:p>
        </p:txBody>
      </p:sp>
      <p:graphicFrame>
        <p:nvGraphicFramePr>
          <p:cNvPr id="2" name="Table 1"/>
          <p:cNvGraphicFramePr>
            <a:graphicFrameLocks noGrp="1"/>
          </p:cNvGraphicFramePr>
          <p:nvPr>
            <p:extLst>
              <p:ext uri="{D42A27DB-BD31-4B8C-83A1-F6EECF244321}">
                <p14:modId xmlns:p14="http://schemas.microsoft.com/office/powerpoint/2010/main" val="4154977452"/>
              </p:ext>
            </p:extLst>
          </p:nvPr>
        </p:nvGraphicFramePr>
        <p:xfrm>
          <a:off x="2595489" y="3352800"/>
          <a:ext cx="7299960" cy="2834640"/>
        </p:xfrm>
        <a:graphic>
          <a:graphicData uri="http://schemas.openxmlformats.org/drawingml/2006/table">
            <a:tbl>
              <a:tblPr firstRow="1" bandRow="1">
                <a:tableStyleId>{5C22544A-7EE6-4342-B048-85BDC9FD1C3A}</a:tableStyleId>
              </a:tblPr>
              <a:tblGrid>
                <a:gridCol w="3649980">
                  <a:extLst>
                    <a:ext uri="{9D8B030D-6E8A-4147-A177-3AD203B41FA5}">
                      <a16:colId xmlns:a16="http://schemas.microsoft.com/office/drawing/2014/main" val="20000"/>
                    </a:ext>
                  </a:extLst>
                </a:gridCol>
                <a:gridCol w="3649980">
                  <a:extLst>
                    <a:ext uri="{9D8B030D-6E8A-4147-A177-3AD203B41FA5}">
                      <a16:colId xmlns:a16="http://schemas.microsoft.com/office/drawing/2014/main" val="20001"/>
                    </a:ext>
                  </a:extLst>
                </a:gridCol>
              </a:tblGrid>
              <a:tr h="609600">
                <a:tc>
                  <a:txBody>
                    <a:bodyPr/>
                    <a:lstStyle/>
                    <a:p>
                      <a:pPr algn="ctr"/>
                      <a:r>
                        <a:rPr lang="en-US" sz="2400" dirty="0"/>
                        <a:t>Continuous</a:t>
                      </a:r>
                      <a:endParaRPr lang="en-MY" sz="2400" dirty="0"/>
                    </a:p>
                  </a:txBody>
                  <a:tcPr/>
                </a:tc>
                <a:tc>
                  <a:txBody>
                    <a:bodyPr/>
                    <a:lstStyle/>
                    <a:p>
                      <a:pPr algn="ctr"/>
                      <a:r>
                        <a:rPr lang="en-US" sz="2400" dirty="0"/>
                        <a:t>Discrete</a:t>
                      </a:r>
                      <a:endParaRPr lang="en-MY" sz="2400" dirty="0"/>
                    </a:p>
                  </a:txBody>
                  <a:tcPr/>
                </a:tc>
                <a:extLst>
                  <a:ext uri="{0D108BD9-81ED-4DB2-BD59-A6C34878D82A}">
                    <a16:rowId xmlns:a16="http://schemas.microsoft.com/office/drawing/2014/main" val="10000"/>
                  </a:ext>
                </a:extLst>
              </a:tr>
              <a:tr h="1295400">
                <a:tc>
                  <a:txBody>
                    <a:bodyPr/>
                    <a:lstStyle/>
                    <a:p>
                      <a:pPr marL="285750" indent="-285750">
                        <a:buFontTx/>
                        <a:buChar char="-"/>
                      </a:pPr>
                      <a:r>
                        <a:rPr lang="en-US" sz="2000" dirty="0"/>
                        <a:t>Continuous</a:t>
                      </a:r>
                      <a:r>
                        <a:rPr lang="en-US" sz="2000" baseline="0" dirty="0"/>
                        <a:t> values on proper numeric line or scale</a:t>
                      </a:r>
                    </a:p>
                    <a:p>
                      <a:pPr marL="285750" indent="-285750">
                        <a:buFontTx/>
                        <a:buChar char="-"/>
                      </a:pPr>
                      <a:r>
                        <a:rPr lang="en-US" sz="2000" baseline="0" dirty="0"/>
                        <a:t>Measured unit</a:t>
                      </a:r>
                    </a:p>
                    <a:p>
                      <a:pPr marL="285750" indent="-285750">
                        <a:buFontTx/>
                        <a:buChar char="-"/>
                      </a:pPr>
                      <a:r>
                        <a:rPr lang="en-US" sz="2000" dirty="0" err="1"/>
                        <a:t>E.g</a:t>
                      </a:r>
                      <a:r>
                        <a:rPr lang="en-US" sz="2000" dirty="0"/>
                        <a:t>,</a:t>
                      </a:r>
                      <a:r>
                        <a:rPr lang="en-US" sz="2000" baseline="0" dirty="0"/>
                        <a:t> </a:t>
                      </a:r>
                      <a:r>
                        <a:rPr lang="en-US" sz="2000" dirty="0"/>
                        <a:t>Age, Height,</a:t>
                      </a:r>
                      <a:r>
                        <a:rPr lang="en-US" sz="2000" baseline="0" dirty="0"/>
                        <a:t> </a:t>
                      </a:r>
                      <a:r>
                        <a:rPr lang="en-US" sz="2000" dirty="0"/>
                        <a:t>Blood pressure,</a:t>
                      </a:r>
                      <a:r>
                        <a:rPr lang="en-US" sz="2000" baseline="0" dirty="0"/>
                        <a:t> </a:t>
                      </a:r>
                      <a:r>
                        <a:rPr lang="en-US" sz="2000" dirty="0"/>
                        <a:t>Time,</a:t>
                      </a:r>
                      <a:r>
                        <a:rPr lang="en-US" sz="2000" baseline="0" dirty="0"/>
                        <a:t> </a:t>
                      </a:r>
                      <a:r>
                        <a:rPr lang="en-US" sz="2000" dirty="0"/>
                        <a:t>Body temperature</a:t>
                      </a:r>
                      <a:endParaRPr lang="en-MY" sz="2000" dirty="0"/>
                    </a:p>
                  </a:txBody>
                  <a:tcPr/>
                </a:tc>
                <a:tc>
                  <a:txBody>
                    <a:bodyPr/>
                    <a:lstStyle/>
                    <a:p>
                      <a:pPr marL="285750" indent="-285750">
                        <a:buFontTx/>
                        <a:buChar char="-"/>
                      </a:pPr>
                      <a:r>
                        <a:rPr lang="en-US" sz="2000" dirty="0"/>
                        <a:t>It is integer values on proper numeric line or scale</a:t>
                      </a:r>
                    </a:p>
                    <a:p>
                      <a:pPr marL="285750" indent="-285750">
                        <a:buFontTx/>
                        <a:buChar char="-"/>
                      </a:pPr>
                      <a:r>
                        <a:rPr lang="en-US" sz="2000" dirty="0"/>
                        <a:t>Counted units</a:t>
                      </a:r>
                    </a:p>
                    <a:p>
                      <a:pPr marL="285750" indent="-285750">
                        <a:buFontTx/>
                        <a:buChar char="-"/>
                      </a:pPr>
                      <a:r>
                        <a:rPr lang="en-US" sz="2000" dirty="0" err="1"/>
                        <a:t>E.g</a:t>
                      </a:r>
                      <a:r>
                        <a:rPr lang="en-US" sz="2000" dirty="0"/>
                        <a:t>,</a:t>
                      </a:r>
                      <a:r>
                        <a:rPr lang="en-US" sz="2000" baseline="0" dirty="0"/>
                        <a:t> </a:t>
                      </a:r>
                      <a:r>
                        <a:rPr lang="en-US" sz="2000" dirty="0"/>
                        <a:t>Number of</a:t>
                      </a:r>
                      <a:r>
                        <a:rPr lang="en-US" sz="2000" baseline="0" dirty="0"/>
                        <a:t> siblings, Number of children in the family</a:t>
                      </a:r>
                    </a:p>
                    <a:p>
                      <a:pPr marL="285750" indent="-285750">
                        <a:buFontTx/>
                        <a:buChar char="-"/>
                      </a:pPr>
                      <a:endParaRPr lang="en-MY" sz="2000" dirty="0"/>
                    </a:p>
                  </a:txBody>
                  <a:tcPr/>
                </a:tc>
                <a:extLst>
                  <a:ext uri="{0D108BD9-81ED-4DB2-BD59-A6C34878D82A}">
                    <a16:rowId xmlns:a16="http://schemas.microsoft.com/office/drawing/2014/main" val="10001"/>
                  </a:ext>
                </a:extLst>
              </a:tr>
            </a:tbl>
          </a:graphicData>
        </a:graphic>
      </p:graphicFrame>
    </p:spTree>
    <p:custDataLst>
      <p:tags r:id="rId1"/>
    </p:custDataLst>
    <p:extLst>
      <p:ext uri="{BB962C8B-B14F-4D97-AF65-F5344CB8AC3E}">
        <p14:creationId xmlns:p14="http://schemas.microsoft.com/office/powerpoint/2010/main" val="110339048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Types of Data</a:t>
            </a:r>
            <a:br>
              <a:rPr lang="en-US" dirty="0"/>
            </a:br>
            <a:r>
              <a:rPr lang="en-US" dirty="0"/>
              <a:t>2. Qualitative (Categorical)</a:t>
            </a:r>
            <a:endParaRPr lang="en-MY" dirty="0"/>
          </a:p>
        </p:txBody>
      </p:sp>
      <p:sp>
        <p:nvSpPr>
          <p:cNvPr id="3" name="Content Placeholder 2"/>
          <p:cNvSpPr>
            <a:spLocks noGrp="1"/>
          </p:cNvSpPr>
          <p:nvPr>
            <p:ph idx="1"/>
          </p:nvPr>
        </p:nvSpPr>
        <p:spPr/>
        <p:txBody>
          <a:bodyPr/>
          <a:lstStyle/>
          <a:p>
            <a:pPr marL="514350" indent="-514350">
              <a:buFont typeface="+mj-lt"/>
              <a:buAutoNum type="romanUcPeriod"/>
            </a:pPr>
            <a:r>
              <a:rPr lang="en-US" sz="2800" dirty="0"/>
              <a:t>Binary (dichotomous) : </a:t>
            </a:r>
          </a:p>
          <a:p>
            <a:pPr marL="514350" indent="-514350">
              <a:buFont typeface="+mj-lt"/>
              <a:buAutoNum type="romanUcPeriod"/>
            </a:pPr>
            <a:r>
              <a:rPr lang="en-US" sz="2800" dirty="0"/>
              <a:t>Categorical: </a:t>
            </a:r>
          </a:p>
          <a:p>
            <a:pPr marL="514350" indent="-514350">
              <a:buFont typeface="+mj-lt"/>
              <a:buAutoNum type="romanUcPeriod"/>
            </a:pPr>
            <a:r>
              <a:rPr lang="en-US" sz="2800" dirty="0"/>
              <a:t>Ordinal</a:t>
            </a:r>
          </a:p>
          <a:p>
            <a:endParaRPr lang="en-MY"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424170407"/>
              </p:ext>
            </p:extLst>
          </p:nvPr>
        </p:nvGraphicFramePr>
        <p:xfrm>
          <a:off x="2209800" y="2963118"/>
          <a:ext cx="9138557" cy="3304540"/>
        </p:xfrm>
        <a:graphic>
          <a:graphicData uri="http://schemas.openxmlformats.org/drawingml/2006/table">
            <a:tbl>
              <a:tblPr firstRow="1" bandRow="1">
                <a:tableStyleId>{5C22544A-7EE6-4342-B048-85BDC9FD1C3A}</a:tableStyleId>
              </a:tblPr>
              <a:tblGrid>
                <a:gridCol w="3194957">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469900">
                <a:tc>
                  <a:txBody>
                    <a:bodyPr/>
                    <a:lstStyle/>
                    <a:p>
                      <a:pPr algn="ctr"/>
                      <a:r>
                        <a:rPr lang="en-US" sz="2400" dirty="0"/>
                        <a:t>Binary</a:t>
                      </a:r>
                      <a:endParaRPr lang="en-MY" sz="2400" dirty="0"/>
                    </a:p>
                  </a:txBody>
                  <a:tcPr/>
                </a:tc>
                <a:tc>
                  <a:txBody>
                    <a:bodyPr/>
                    <a:lstStyle/>
                    <a:p>
                      <a:pPr algn="ctr"/>
                      <a:r>
                        <a:rPr lang="en-US" sz="2400" dirty="0"/>
                        <a:t>Nominal</a:t>
                      </a:r>
                      <a:endParaRPr lang="en-MY" sz="2400" dirty="0"/>
                    </a:p>
                  </a:txBody>
                  <a:tcPr/>
                </a:tc>
                <a:tc>
                  <a:txBody>
                    <a:bodyPr/>
                    <a:lstStyle/>
                    <a:p>
                      <a:pPr algn="ctr"/>
                      <a:r>
                        <a:rPr lang="en-US" sz="2400" dirty="0"/>
                        <a:t>Ordinal</a:t>
                      </a:r>
                      <a:endParaRPr lang="en-MY" sz="2400" dirty="0"/>
                    </a:p>
                  </a:txBody>
                  <a:tcPr/>
                </a:tc>
                <a:extLst>
                  <a:ext uri="{0D108BD9-81ED-4DB2-BD59-A6C34878D82A}">
                    <a16:rowId xmlns:a16="http://schemas.microsoft.com/office/drawing/2014/main" val="10000"/>
                  </a:ext>
                </a:extLst>
              </a:tr>
              <a:tr h="2349500">
                <a:tc>
                  <a:txBody>
                    <a:bodyPr/>
                    <a:lstStyle/>
                    <a:p>
                      <a:pPr marL="285750" marR="0" indent="-285750" algn="l" defTabSz="914400" rtl="0" eaLnBrk="1" fontAlgn="auto" latinLnBrk="0" hangingPunct="1">
                        <a:lnSpc>
                          <a:spcPct val="100000"/>
                        </a:lnSpc>
                        <a:spcBef>
                          <a:spcPts val="0"/>
                        </a:spcBef>
                        <a:spcAft>
                          <a:spcPts val="0"/>
                        </a:spcAft>
                        <a:buClrTx/>
                        <a:buSzTx/>
                        <a:buFontTx/>
                        <a:buChar char="-"/>
                        <a:tabLst/>
                        <a:defRPr/>
                      </a:pPr>
                      <a:r>
                        <a:rPr lang="en-US" sz="2000" dirty="0"/>
                        <a:t>used to classify participants as possessing or not possessing a particular characteristics or attribute</a:t>
                      </a:r>
                    </a:p>
                    <a:p>
                      <a:pPr marL="285750" indent="-285750">
                        <a:buFontTx/>
                        <a:buChar char="-"/>
                      </a:pPr>
                      <a:r>
                        <a:rPr lang="en-US" sz="2000" dirty="0"/>
                        <a:t>Disease present or absent</a:t>
                      </a:r>
                      <a:endParaRPr lang="en-US" sz="2000" baseline="0" dirty="0"/>
                    </a:p>
                    <a:p>
                      <a:pPr marL="285750" indent="-285750">
                        <a:buFontTx/>
                        <a:buChar char="-"/>
                      </a:pPr>
                      <a:r>
                        <a:rPr lang="en-US" sz="2000" baseline="0" dirty="0"/>
                        <a:t>Male or Female</a:t>
                      </a:r>
                    </a:p>
                    <a:p>
                      <a:pPr marL="285750" indent="-285750">
                        <a:buFontTx/>
                        <a:buChar char="-"/>
                      </a:pPr>
                      <a:r>
                        <a:rPr lang="en-US" sz="2000" baseline="0" dirty="0"/>
                        <a:t>Treatment or no treatment</a:t>
                      </a:r>
                    </a:p>
                  </a:txBody>
                  <a:tcPr/>
                </a:tc>
                <a:tc>
                  <a:txBody>
                    <a:bodyPr/>
                    <a:lstStyle/>
                    <a:p>
                      <a:pPr marL="285750" indent="-285750">
                        <a:buFontTx/>
                        <a:buChar char="-"/>
                      </a:pPr>
                      <a:r>
                        <a:rPr lang="en-US" sz="2000" dirty="0"/>
                        <a:t>Values in arbitrary</a:t>
                      </a:r>
                      <a:r>
                        <a:rPr lang="en-US" sz="2000" baseline="0" dirty="0"/>
                        <a:t> categories</a:t>
                      </a:r>
                    </a:p>
                    <a:p>
                      <a:pPr marL="285750" indent="-285750">
                        <a:buFontTx/>
                        <a:buChar char="-"/>
                      </a:pPr>
                      <a:r>
                        <a:rPr lang="en-US" sz="2000" baseline="0" dirty="0"/>
                        <a:t>No units</a:t>
                      </a:r>
                    </a:p>
                    <a:p>
                      <a:pPr marL="285750" indent="-285750">
                        <a:buFontTx/>
                        <a:buChar char="-"/>
                      </a:pPr>
                      <a:r>
                        <a:rPr lang="en-US" sz="2000" baseline="0" dirty="0" err="1"/>
                        <a:t>E.g</a:t>
                      </a:r>
                      <a:r>
                        <a:rPr lang="en-US" sz="2000" baseline="0" dirty="0"/>
                        <a:t>, </a:t>
                      </a:r>
                      <a:r>
                        <a:rPr lang="en-US" sz="2000" dirty="0"/>
                        <a:t>Race:</a:t>
                      </a:r>
                      <a:r>
                        <a:rPr lang="en-US" sz="2000" baseline="0" dirty="0"/>
                        <a:t> Malay or Chinese or Indian, Blood groups, </a:t>
                      </a:r>
                      <a:r>
                        <a:rPr lang="en-US" sz="2000" dirty="0"/>
                        <a:t>Education:</a:t>
                      </a:r>
                      <a:r>
                        <a:rPr lang="en-US" sz="2000" baseline="0" dirty="0"/>
                        <a:t> primary or secondary or graduate</a:t>
                      </a:r>
                    </a:p>
                    <a:p>
                      <a:pPr marL="285750" indent="-285750">
                        <a:buFontTx/>
                        <a:buChar char="-"/>
                      </a:pPr>
                      <a:endParaRPr lang="en-MY" sz="2000" dirty="0"/>
                    </a:p>
                  </a:txBody>
                  <a:tcPr/>
                </a:tc>
                <a:tc>
                  <a:txBody>
                    <a:bodyPr/>
                    <a:lstStyle/>
                    <a:p>
                      <a:pPr marL="285750" indent="-285750">
                        <a:buFontTx/>
                        <a:buChar char="-"/>
                      </a:pPr>
                      <a:r>
                        <a:rPr lang="en-US" sz="2000" dirty="0"/>
                        <a:t>Values in ordered categories.</a:t>
                      </a:r>
                    </a:p>
                    <a:p>
                      <a:pPr marL="285750" indent="-285750">
                        <a:buFontTx/>
                        <a:buChar char="-"/>
                      </a:pPr>
                      <a:r>
                        <a:rPr lang="en-US" sz="2000" dirty="0"/>
                        <a:t>It has intrinsic</a:t>
                      </a:r>
                      <a:r>
                        <a:rPr lang="en-US" sz="2000" baseline="0" dirty="0"/>
                        <a:t> value</a:t>
                      </a:r>
                    </a:p>
                    <a:p>
                      <a:pPr marL="285750" indent="-285750">
                        <a:buFontTx/>
                        <a:buChar char="-"/>
                      </a:pPr>
                      <a:r>
                        <a:rPr lang="en-US" sz="2000" baseline="0" dirty="0"/>
                        <a:t>No units</a:t>
                      </a:r>
                    </a:p>
                    <a:p>
                      <a:pPr marL="285750" indent="-285750">
                        <a:buFontTx/>
                        <a:buChar char="-"/>
                      </a:pPr>
                      <a:r>
                        <a:rPr lang="en-US" sz="2000" baseline="0" dirty="0" err="1"/>
                        <a:t>E.g</a:t>
                      </a:r>
                      <a:r>
                        <a:rPr lang="en-US" sz="2000" baseline="0" dirty="0"/>
                        <a:t>, BMI: Underweight, normal, overweight, obese, </a:t>
                      </a:r>
                      <a:r>
                        <a:rPr lang="en-US" sz="2000" dirty="0"/>
                        <a:t>Scores: Grade</a:t>
                      </a:r>
                      <a:r>
                        <a:rPr lang="en-US" sz="2000" baseline="0" dirty="0"/>
                        <a:t> A, B or C, Age group: Young, middle, elderly</a:t>
                      </a:r>
                      <a:endParaRPr lang="en-MY" sz="2000" dirty="0"/>
                    </a:p>
                  </a:txBody>
                  <a:tcPr/>
                </a:tc>
                <a:extLst>
                  <a:ext uri="{0D108BD9-81ED-4DB2-BD59-A6C34878D82A}">
                    <a16:rowId xmlns:a16="http://schemas.microsoft.com/office/drawing/2014/main" val="10001"/>
                  </a:ext>
                </a:extLst>
              </a:tr>
            </a:tbl>
          </a:graphicData>
        </a:graphic>
      </p:graphicFrame>
    </p:spTree>
    <p:custDataLst>
      <p:tags r:id="rId1"/>
    </p:custDataLst>
    <p:extLst>
      <p:ext uri="{BB962C8B-B14F-4D97-AF65-F5344CB8AC3E}">
        <p14:creationId xmlns:p14="http://schemas.microsoft.com/office/powerpoint/2010/main" val="21230756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p:txBody>
          <a:bodyPr/>
          <a:lstStyle/>
          <a:p>
            <a:pPr eaLnBrk="1" hangingPunct="1"/>
            <a:r>
              <a:rPr lang="en-US" dirty="0"/>
              <a:t>Types of Data</a:t>
            </a:r>
          </a:p>
        </p:txBody>
      </p:sp>
      <p:sp>
        <p:nvSpPr>
          <p:cNvPr id="11" name="Slide Number Placeholder 5"/>
          <p:cNvSpPr>
            <a:spLocks noGrp="1"/>
          </p:cNvSpPr>
          <p:nvPr>
            <p:ph type="sldNum" sz="quarter" idx="12"/>
          </p:nvPr>
        </p:nvSpPr>
        <p:spPr/>
        <p:txBody>
          <a:bodyPr/>
          <a:lstStyle/>
          <a:p>
            <a:pPr>
              <a:defRPr/>
            </a:pPr>
            <a:fld id="{AE70C6E3-82DE-4E9F-82E6-531EEDB59291}" type="slidenum">
              <a:rPr lang="en-US" altLang="en-US"/>
              <a:pPr>
                <a:defRPr/>
              </a:pPr>
              <a:t>23</a:t>
            </a:fld>
            <a:endParaRPr lang="en-US" altLang="en-US"/>
          </a:p>
        </p:txBody>
      </p:sp>
      <p:grpSp>
        <p:nvGrpSpPr>
          <p:cNvPr id="20" name="Group 19"/>
          <p:cNvGrpSpPr/>
          <p:nvPr/>
        </p:nvGrpSpPr>
        <p:grpSpPr>
          <a:xfrm>
            <a:off x="1905001" y="2055398"/>
            <a:ext cx="3629943" cy="2503364"/>
            <a:chOff x="15986" y="2055398"/>
            <a:chExt cx="3629943" cy="2503364"/>
          </a:xfrm>
        </p:grpSpPr>
        <p:sp>
          <p:nvSpPr>
            <p:cNvPr id="8199" name="Rectangle 7"/>
            <p:cNvSpPr>
              <a:spLocks noChangeArrowheads="1"/>
            </p:cNvSpPr>
            <p:nvPr/>
          </p:nvSpPr>
          <p:spPr bwMode="auto">
            <a:xfrm>
              <a:off x="671476" y="2055398"/>
              <a:ext cx="2438400" cy="914400"/>
            </a:xfrm>
            <a:prstGeom prst="rect">
              <a:avLst/>
            </a:prstGeom>
            <a:solidFill>
              <a:srgbClr val="CF5964"/>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r>
                <a:rPr lang="en-US" dirty="0"/>
                <a:t>Quantitative (Numerical)</a:t>
              </a:r>
            </a:p>
          </p:txBody>
        </p:sp>
        <p:sp>
          <p:nvSpPr>
            <p:cNvPr id="3" name="Rectangle 2"/>
            <p:cNvSpPr/>
            <p:nvPr/>
          </p:nvSpPr>
          <p:spPr>
            <a:xfrm>
              <a:off x="15986" y="3949162"/>
              <a:ext cx="1310980" cy="609600"/>
            </a:xfrm>
            <a:prstGeom prst="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Continuous</a:t>
              </a:r>
              <a:endParaRPr lang="en-MY" dirty="0">
                <a:solidFill>
                  <a:schemeClr val="tx1"/>
                </a:solidFill>
              </a:endParaRPr>
            </a:p>
          </p:txBody>
        </p:sp>
        <p:sp>
          <p:nvSpPr>
            <p:cNvPr id="13" name="Rectangle 12"/>
            <p:cNvSpPr/>
            <p:nvPr/>
          </p:nvSpPr>
          <p:spPr>
            <a:xfrm>
              <a:off x="2271965" y="3939223"/>
              <a:ext cx="1373964" cy="609600"/>
            </a:xfrm>
            <a:prstGeom prst="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Discrete</a:t>
              </a:r>
              <a:endParaRPr lang="en-MY" dirty="0">
                <a:solidFill>
                  <a:schemeClr val="tx1"/>
                </a:solidFill>
              </a:endParaRPr>
            </a:p>
          </p:txBody>
        </p:sp>
        <p:grpSp>
          <p:nvGrpSpPr>
            <p:cNvPr id="17" name="Group 16"/>
            <p:cNvGrpSpPr/>
            <p:nvPr/>
          </p:nvGrpSpPr>
          <p:grpSpPr>
            <a:xfrm>
              <a:off x="671476" y="2969798"/>
              <a:ext cx="2300324" cy="979364"/>
              <a:chOff x="671476" y="2969798"/>
              <a:chExt cx="2300324" cy="979364"/>
            </a:xfrm>
          </p:grpSpPr>
          <p:cxnSp>
            <p:nvCxnSpPr>
              <p:cNvPr id="5" name="Straight Connector 4"/>
              <p:cNvCxnSpPr/>
              <p:nvPr/>
            </p:nvCxnSpPr>
            <p:spPr>
              <a:xfrm>
                <a:off x="1828800" y="2969798"/>
                <a:ext cx="0" cy="45920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71476" y="3429000"/>
                <a:ext cx="23003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684728" y="3429000"/>
                <a:ext cx="0" cy="52016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2971800" y="3429000"/>
                <a:ext cx="0" cy="52016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21" name="Group 20"/>
          <p:cNvGrpSpPr/>
          <p:nvPr/>
        </p:nvGrpSpPr>
        <p:grpSpPr>
          <a:xfrm>
            <a:off x="5780621" y="2055399"/>
            <a:ext cx="4850937" cy="2506677"/>
            <a:chOff x="4256620" y="2055398"/>
            <a:chExt cx="4850937" cy="2506677"/>
          </a:xfrm>
        </p:grpSpPr>
        <p:sp>
          <p:nvSpPr>
            <p:cNvPr id="8198" name="Rectangle 5"/>
            <p:cNvSpPr>
              <a:spLocks noChangeArrowheads="1"/>
            </p:cNvSpPr>
            <p:nvPr/>
          </p:nvSpPr>
          <p:spPr bwMode="auto">
            <a:xfrm>
              <a:off x="5693858" y="2055398"/>
              <a:ext cx="2383341" cy="914400"/>
            </a:xfrm>
            <a:prstGeom prst="rect">
              <a:avLst/>
            </a:prstGeom>
            <a:solidFill>
              <a:schemeClr val="accent3">
                <a:lumMod val="75000"/>
              </a:schemeClr>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r>
                <a:rPr lang="en-US" dirty="0"/>
                <a:t>Qualitative (Categorical)</a:t>
              </a:r>
            </a:p>
          </p:txBody>
        </p:sp>
        <p:sp>
          <p:nvSpPr>
            <p:cNvPr id="14" name="Rectangle 13"/>
            <p:cNvSpPr/>
            <p:nvPr/>
          </p:nvSpPr>
          <p:spPr>
            <a:xfrm>
              <a:off x="4256620" y="3939223"/>
              <a:ext cx="1505545" cy="609600"/>
            </a:xfrm>
            <a:prstGeom prst="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Binary</a:t>
              </a:r>
              <a:endParaRPr lang="en-MY" dirty="0">
                <a:solidFill>
                  <a:schemeClr val="tx1"/>
                </a:solidFill>
              </a:endParaRPr>
            </a:p>
          </p:txBody>
        </p:sp>
        <p:sp>
          <p:nvSpPr>
            <p:cNvPr id="15" name="Rectangle 14"/>
            <p:cNvSpPr/>
            <p:nvPr/>
          </p:nvSpPr>
          <p:spPr>
            <a:xfrm>
              <a:off x="6077913" y="3952475"/>
              <a:ext cx="1365493" cy="609600"/>
            </a:xfrm>
            <a:prstGeom prst="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Nominal</a:t>
              </a:r>
              <a:endParaRPr lang="en-MY" dirty="0">
                <a:solidFill>
                  <a:schemeClr val="tx1"/>
                </a:solidFill>
              </a:endParaRPr>
            </a:p>
          </p:txBody>
        </p:sp>
        <p:sp>
          <p:nvSpPr>
            <p:cNvPr id="16" name="Rectangle 15"/>
            <p:cNvSpPr/>
            <p:nvPr/>
          </p:nvSpPr>
          <p:spPr>
            <a:xfrm>
              <a:off x="7746342" y="3949162"/>
              <a:ext cx="1361215" cy="609600"/>
            </a:xfrm>
            <a:prstGeom prst="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Ordinal</a:t>
              </a:r>
              <a:endParaRPr lang="en-MY" dirty="0">
                <a:solidFill>
                  <a:schemeClr val="tx1"/>
                </a:solidFill>
              </a:endParaRPr>
            </a:p>
          </p:txBody>
        </p:sp>
        <p:grpSp>
          <p:nvGrpSpPr>
            <p:cNvPr id="18" name="Group 17"/>
            <p:cNvGrpSpPr/>
            <p:nvPr/>
          </p:nvGrpSpPr>
          <p:grpSpPr>
            <a:xfrm>
              <a:off x="4953000" y="2969798"/>
              <a:ext cx="3581400" cy="992602"/>
              <a:chOff x="4953000" y="2969798"/>
              <a:chExt cx="3581400" cy="992602"/>
            </a:xfrm>
          </p:grpSpPr>
          <p:cxnSp>
            <p:nvCxnSpPr>
              <p:cNvPr id="19" name="Straight Connector 18"/>
              <p:cNvCxnSpPr/>
              <p:nvPr/>
            </p:nvCxnSpPr>
            <p:spPr>
              <a:xfrm>
                <a:off x="6781800" y="2969798"/>
                <a:ext cx="0" cy="45920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953000" y="3429000"/>
                <a:ext cx="3581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4966252" y="3442238"/>
                <a:ext cx="0" cy="52016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6781800" y="3429000"/>
                <a:ext cx="0" cy="52016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8534400" y="3429000"/>
                <a:ext cx="0" cy="52016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22" name="TextBox 21"/>
          <p:cNvSpPr txBox="1"/>
          <p:nvPr/>
        </p:nvSpPr>
        <p:spPr>
          <a:xfrm>
            <a:off x="3429000" y="4725890"/>
            <a:ext cx="5181600" cy="1477328"/>
          </a:xfrm>
          <a:prstGeom prst="rect">
            <a:avLst/>
          </a:prstGeom>
          <a:noFill/>
          <a:ln>
            <a:noFill/>
          </a:ln>
          <a:effectLst>
            <a:outerShdw blurRad="149987" dist="250190" dir="8460000" algn="ctr">
              <a:srgbClr val="000000">
                <a:alpha val="28000"/>
              </a:srgbClr>
            </a:outerShdw>
          </a:effectLst>
        </p:spPr>
        <p:txBody>
          <a:bodyPr wrap="square" rtlCol="0">
            <a:spAutoFit/>
          </a:bodyPr>
          <a:lstStyle/>
          <a:p>
            <a:r>
              <a:rPr lang="en-US" dirty="0"/>
              <a:t>Same property can be measured in different scale.</a:t>
            </a:r>
          </a:p>
          <a:p>
            <a:endParaRPr lang="en-US" dirty="0"/>
          </a:p>
          <a:p>
            <a:r>
              <a:rPr lang="en-US" dirty="0"/>
              <a:t>Example: Age</a:t>
            </a:r>
          </a:p>
          <a:p>
            <a:endParaRPr lang="en-US" dirty="0"/>
          </a:p>
          <a:p>
            <a:endParaRPr lang="en-MY" dirty="0"/>
          </a:p>
        </p:txBody>
      </p:sp>
    </p:spTree>
    <p:custDataLst>
      <p:tags r:id="rId1"/>
    </p:custDataLst>
    <p:extLst>
      <p:ext uri="{BB962C8B-B14F-4D97-AF65-F5344CB8AC3E}">
        <p14:creationId xmlns:p14="http://schemas.microsoft.com/office/powerpoint/2010/main" val="18172076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Variables</a:t>
            </a:r>
            <a:endParaRPr lang="en-MY"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a:p>
        </p:txBody>
      </p:sp>
      <p:sp>
        <p:nvSpPr>
          <p:cNvPr id="5" name="Rectangle 4"/>
          <p:cNvSpPr>
            <a:spLocks noChangeArrowheads="1"/>
          </p:cNvSpPr>
          <p:nvPr/>
        </p:nvSpPr>
        <p:spPr bwMode="auto">
          <a:xfrm>
            <a:off x="2352402" y="2104814"/>
            <a:ext cx="7668578" cy="3505200"/>
          </a:xfrm>
          <a:prstGeom prst="rect">
            <a:avLst/>
          </a:prstGeom>
          <a:solidFill>
            <a:schemeClr val="accent2">
              <a:lumMod val="40000"/>
              <a:lumOff val="60000"/>
            </a:schemeClr>
          </a:solidFill>
          <a:ln w="25400">
            <a:solidFill>
              <a:schemeClr val="tx2"/>
            </a:solidFill>
            <a:miter lim="800000"/>
            <a:headEnd/>
            <a:tailEnd/>
          </a:ln>
          <a:effectLst/>
        </p:spPr>
        <p:txBody>
          <a:bodyPr lIns="91428" tIns="45714" rIns="91428" bIns="45714" anchor="ctr"/>
          <a:lstStyle/>
          <a:p>
            <a:pPr marL="342900" lvl="1" indent="-342900">
              <a:spcBef>
                <a:spcPts val="1200"/>
              </a:spcBef>
              <a:spcAft>
                <a:spcPts val="200"/>
              </a:spcAft>
              <a:buSzPct val="100000"/>
              <a:buFont typeface="Arial" panose="020B0604020202020204" pitchFamily="34" charset="0"/>
              <a:buChar char="•"/>
            </a:pPr>
            <a:r>
              <a:rPr lang="en-US" sz="2400" dirty="0"/>
              <a:t>Variables are the characteristics of the units measured or observed.</a:t>
            </a:r>
          </a:p>
        </p:txBody>
      </p:sp>
    </p:spTree>
    <p:custDataLst>
      <p:tags r:id="rId1"/>
    </p:custDataLst>
    <p:extLst>
      <p:ext uri="{BB962C8B-B14F-4D97-AF65-F5344CB8AC3E}">
        <p14:creationId xmlns:p14="http://schemas.microsoft.com/office/powerpoint/2010/main" val="8680641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 of variables</a:t>
            </a:r>
            <a:endParaRPr lang="en-MY" dirty="0"/>
          </a:p>
        </p:txBody>
      </p:sp>
      <p:sp>
        <p:nvSpPr>
          <p:cNvPr id="3" name="Content Placeholder 2"/>
          <p:cNvSpPr>
            <a:spLocks noGrp="1"/>
          </p:cNvSpPr>
          <p:nvPr>
            <p:ph idx="1"/>
          </p:nvPr>
        </p:nvSpPr>
        <p:spPr/>
        <p:txBody>
          <a:bodyPr>
            <a:normAutofit/>
          </a:bodyPr>
          <a:lstStyle/>
          <a:p>
            <a:pPr marL="544068" lvl="1" indent="-342900">
              <a:buFont typeface="+mj-lt"/>
              <a:buAutoNum type="arabicPeriod"/>
            </a:pPr>
            <a:r>
              <a:rPr lang="en-US" sz="2400" dirty="0"/>
              <a:t>Dependent Variable (Outcome)</a:t>
            </a:r>
          </a:p>
          <a:p>
            <a:pPr marL="544068" lvl="1" indent="-342900">
              <a:buFont typeface="+mj-lt"/>
              <a:buAutoNum type="arabicPeriod" startAt="2"/>
            </a:pPr>
            <a:r>
              <a:rPr lang="en-US" sz="2400" dirty="0"/>
              <a:t>Independent Variable</a:t>
            </a:r>
          </a:p>
          <a:p>
            <a:pPr marL="201168" lvl="1" indent="0">
              <a:buNone/>
            </a:pPr>
            <a:endParaRPr lang="en-US"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25</a:t>
            </a:fld>
            <a:endParaRPr lang="en-US"/>
          </a:p>
        </p:txBody>
      </p:sp>
      <p:sp>
        <p:nvSpPr>
          <p:cNvPr id="6" name="TextBox 5"/>
          <p:cNvSpPr txBox="1"/>
          <p:nvPr/>
        </p:nvSpPr>
        <p:spPr>
          <a:xfrm>
            <a:off x="2515540" y="3314550"/>
            <a:ext cx="7375220" cy="2800767"/>
          </a:xfrm>
          <a:prstGeom prst="rect">
            <a:avLst/>
          </a:prstGeom>
          <a:solidFill>
            <a:schemeClr val="accent2">
              <a:lumMod val="20000"/>
              <a:lumOff val="80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marL="201168" lvl="1"/>
            <a:r>
              <a:rPr lang="en-US" sz="2200" b="1" dirty="0"/>
              <a:t>Example: </a:t>
            </a:r>
            <a:r>
              <a:rPr lang="en-US" sz="2200" dirty="0"/>
              <a:t>In a study of hypertension among 500 school children, investigator measures systolic (SBP) and diastolic blood pressure (DBP) for each pupil. Pupil’s age, height and weight are recorded in addition to the SBP and DBP readings.</a:t>
            </a:r>
          </a:p>
          <a:p>
            <a:pPr marL="201168" lvl="1"/>
            <a:br>
              <a:rPr lang="en-US" sz="2200" dirty="0"/>
            </a:br>
            <a:r>
              <a:rPr lang="en-US" sz="2200" dirty="0"/>
              <a:t>- How many variables are there?</a:t>
            </a:r>
            <a:br>
              <a:rPr lang="en-US" sz="2200" dirty="0"/>
            </a:br>
            <a:r>
              <a:rPr lang="en-US" sz="2200" dirty="0"/>
              <a:t>- What are dependent variables?</a:t>
            </a:r>
            <a:br>
              <a:rPr lang="en-US" sz="2200" dirty="0"/>
            </a:br>
            <a:r>
              <a:rPr lang="en-US" sz="2200" dirty="0"/>
              <a:t>- What are independent variables?</a:t>
            </a:r>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26</a:t>
            </a:fld>
            <a:endParaRPr lang="en-US"/>
          </a:p>
        </p:txBody>
      </p:sp>
      <p:sp>
        <p:nvSpPr>
          <p:cNvPr id="5" name="Rounded Rectangle 4"/>
          <p:cNvSpPr/>
          <p:nvPr/>
        </p:nvSpPr>
        <p:spPr>
          <a:xfrm>
            <a:off x="4343400" y="331068"/>
            <a:ext cx="37338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Has the variable got units?</a:t>
            </a:r>
            <a:endParaRPr lang="en-MY" dirty="0"/>
          </a:p>
        </p:txBody>
      </p:sp>
      <p:sp>
        <p:nvSpPr>
          <p:cNvPr id="6" name="Rounded Rectangle 5"/>
          <p:cNvSpPr/>
          <p:nvPr/>
        </p:nvSpPr>
        <p:spPr>
          <a:xfrm>
            <a:off x="2209800" y="2130969"/>
            <a:ext cx="31242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Can the data be put in meaningful order?</a:t>
            </a:r>
            <a:endParaRPr lang="en-MY" dirty="0"/>
          </a:p>
        </p:txBody>
      </p:sp>
      <p:sp>
        <p:nvSpPr>
          <p:cNvPr id="7" name="Rounded Rectangle 6"/>
          <p:cNvSpPr/>
          <p:nvPr/>
        </p:nvSpPr>
        <p:spPr>
          <a:xfrm>
            <a:off x="6885363" y="2092869"/>
            <a:ext cx="3048000"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Do the data come from measuring or counting?</a:t>
            </a:r>
            <a:endParaRPr lang="en-MY" dirty="0"/>
          </a:p>
        </p:txBody>
      </p:sp>
      <p:sp>
        <p:nvSpPr>
          <p:cNvPr id="8" name="Rounded Rectangle 7"/>
          <p:cNvSpPr/>
          <p:nvPr/>
        </p:nvSpPr>
        <p:spPr>
          <a:xfrm>
            <a:off x="1606769" y="4850524"/>
            <a:ext cx="2015144"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Categorical nominal</a:t>
            </a:r>
            <a:endParaRPr lang="en-MY" dirty="0"/>
          </a:p>
        </p:txBody>
      </p:sp>
      <p:sp>
        <p:nvSpPr>
          <p:cNvPr id="9" name="Rounded Rectangle 8"/>
          <p:cNvSpPr/>
          <p:nvPr/>
        </p:nvSpPr>
        <p:spPr>
          <a:xfrm>
            <a:off x="3924301" y="4866290"/>
            <a:ext cx="20574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Categorical ordinal</a:t>
            </a:r>
            <a:endParaRPr lang="en-MY" dirty="0"/>
          </a:p>
        </p:txBody>
      </p:sp>
      <p:sp>
        <p:nvSpPr>
          <p:cNvPr id="10" name="Rounded Rectangle 9"/>
          <p:cNvSpPr/>
          <p:nvPr/>
        </p:nvSpPr>
        <p:spPr>
          <a:xfrm>
            <a:off x="6348780" y="4876800"/>
            <a:ext cx="1862744"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Discrete metric</a:t>
            </a:r>
            <a:endParaRPr lang="en-MY" dirty="0"/>
          </a:p>
        </p:txBody>
      </p:sp>
      <p:sp>
        <p:nvSpPr>
          <p:cNvPr id="11" name="Rounded Rectangle 10"/>
          <p:cNvSpPr/>
          <p:nvPr/>
        </p:nvSpPr>
        <p:spPr>
          <a:xfrm>
            <a:off x="8670462" y="4876800"/>
            <a:ext cx="1862958"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Continuous metric</a:t>
            </a:r>
            <a:endParaRPr lang="en-MY" dirty="0"/>
          </a:p>
        </p:txBody>
      </p:sp>
      <p:cxnSp>
        <p:nvCxnSpPr>
          <p:cNvPr id="13" name="Straight Arrow Connector 12"/>
          <p:cNvCxnSpPr>
            <a:stCxn id="5" idx="2"/>
          </p:cNvCxnSpPr>
          <p:nvPr/>
        </p:nvCxnSpPr>
        <p:spPr>
          <a:xfrm flipH="1">
            <a:off x="3924302" y="1245469"/>
            <a:ext cx="2285999" cy="8474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5" idx="2"/>
          </p:cNvCxnSpPr>
          <p:nvPr/>
        </p:nvCxnSpPr>
        <p:spPr>
          <a:xfrm>
            <a:off x="6210301" y="1245469"/>
            <a:ext cx="2199063" cy="8474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6" idx="2"/>
            <a:endCxn id="8" idx="0"/>
          </p:cNvCxnSpPr>
          <p:nvPr/>
        </p:nvCxnSpPr>
        <p:spPr>
          <a:xfrm flipH="1">
            <a:off x="2614342" y="3121570"/>
            <a:ext cx="1157559" cy="17289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6" idx="2"/>
            <a:endCxn id="9" idx="0"/>
          </p:cNvCxnSpPr>
          <p:nvPr/>
        </p:nvCxnSpPr>
        <p:spPr>
          <a:xfrm>
            <a:off x="3771901" y="3121570"/>
            <a:ext cx="1181101" cy="17447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7" idx="2"/>
            <a:endCxn id="10" idx="0"/>
          </p:cNvCxnSpPr>
          <p:nvPr/>
        </p:nvCxnSpPr>
        <p:spPr>
          <a:xfrm flipH="1">
            <a:off x="7280153" y="3159670"/>
            <a:ext cx="1129211" cy="17171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7" idx="2"/>
            <a:endCxn id="11" idx="0"/>
          </p:cNvCxnSpPr>
          <p:nvPr/>
        </p:nvCxnSpPr>
        <p:spPr>
          <a:xfrm>
            <a:off x="8409363" y="3159670"/>
            <a:ext cx="1192578" cy="17171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3621914" y="1371600"/>
            <a:ext cx="797687"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a:t>
            </a:r>
            <a:endParaRPr lang="en-MY" dirty="0"/>
          </a:p>
        </p:txBody>
      </p:sp>
      <p:sp>
        <p:nvSpPr>
          <p:cNvPr id="27" name="Oval 26"/>
          <p:cNvSpPr/>
          <p:nvPr/>
        </p:nvSpPr>
        <p:spPr>
          <a:xfrm>
            <a:off x="8010520" y="1402468"/>
            <a:ext cx="797687" cy="5334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Yes</a:t>
            </a:r>
            <a:endParaRPr lang="en-MY" dirty="0"/>
          </a:p>
        </p:txBody>
      </p:sp>
      <p:sp>
        <p:nvSpPr>
          <p:cNvPr id="28" name="Oval 27"/>
          <p:cNvSpPr/>
          <p:nvPr/>
        </p:nvSpPr>
        <p:spPr>
          <a:xfrm>
            <a:off x="1996591" y="4088524"/>
            <a:ext cx="797687"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a:t>
            </a:r>
            <a:endParaRPr lang="en-MY" dirty="0"/>
          </a:p>
        </p:txBody>
      </p:sp>
      <p:sp>
        <p:nvSpPr>
          <p:cNvPr id="29" name="Oval 28"/>
          <p:cNvSpPr/>
          <p:nvPr/>
        </p:nvSpPr>
        <p:spPr>
          <a:xfrm>
            <a:off x="4799181" y="4112169"/>
            <a:ext cx="797687" cy="5334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Yes</a:t>
            </a:r>
            <a:endParaRPr lang="en-MY" dirty="0"/>
          </a:p>
        </p:txBody>
      </p:sp>
      <p:sp>
        <p:nvSpPr>
          <p:cNvPr id="30" name="Oval 29"/>
          <p:cNvSpPr/>
          <p:nvPr/>
        </p:nvSpPr>
        <p:spPr>
          <a:xfrm>
            <a:off x="5980282" y="4112169"/>
            <a:ext cx="1497603"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Counting</a:t>
            </a:r>
            <a:endParaRPr lang="en-MY" dirty="0"/>
          </a:p>
        </p:txBody>
      </p:sp>
      <p:sp>
        <p:nvSpPr>
          <p:cNvPr id="31" name="Oval 30"/>
          <p:cNvSpPr/>
          <p:nvPr/>
        </p:nvSpPr>
        <p:spPr>
          <a:xfrm>
            <a:off x="8785760" y="4122676"/>
            <a:ext cx="1891665"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Measuring</a:t>
            </a:r>
            <a:endParaRPr lang="en-MY" dirty="0"/>
          </a:p>
        </p:txBody>
      </p:sp>
    </p:spTree>
    <p:custDataLst>
      <p:tags r:id="rId1"/>
    </p:custDataLst>
    <p:extLst>
      <p:ext uri="{BB962C8B-B14F-4D97-AF65-F5344CB8AC3E}">
        <p14:creationId xmlns:p14="http://schemas.microsoft.com/office/powerpoint/2010/main" val="39919637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27</a:t>
            </a:fld>
            <a:endParaRPr lang="en-US"/>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335721509"/>
              </p:ext>
            </p:extLst>
          </p:nvPr>
        </p:nvGraphicFramePr>
        <p:xfrm>
          <a:off x="0" y="136525"/>
          <a:ext cx="9067800" cy="6584948"/>
        </p:xfrm>
        <a:graphic>
          <a:graphicData uri="http://schemas.openxmlformats.org/drawingml/2006/table">
            <a:tbl>
              <a:tblPr firstRow="1" bandRow="1">
                <a:tableStyleId>{5C22544A-7EE6-4342-B048-85BDC9FD1C3A}</a:tableStyleId>
              </a:tblPr>
              <a:tblGrid>
                <a:gridCol w="3022600">
                  <a:extLst>
                    <a:ext uri="{9D8B030D-6E8A-4147-A177-3AD203B41FA5}">
                      <a16:colId xmlns:a16="http://schemas.microsoft.com/office/drawing/2014/main" val="20000"/>
                    </a:ext>
                  </a:extLst>
                </a:gridCol>
                <a:gridCol w="3022600">
                  <a:extLst>
                    <a:ext uri="{9D8B030D-6E8A-4147-A177-3AD203B41FA5}">
                      <a16:colId xmlns:a16="http://schemas.microsoft.com/office/drawing/2014/main" val="20001"/>
                    </a:ext>
                  </a:extLst>
                </a:gridCol>
                <a:gridCol w="3022600">
                  <a:extLst>
                    <a:ext uri="{9D8B030D-6E8A-4147-A177-3AD203B41FA5}">
                      <a16:colId xmlns:a16="http://schemas.microsoft.com/office/drawing/2014/main" val="20002"/>
                    </a:ext>
                  </a:extLst>
                </a:gridCol>
              </a:tblGrid>
              <a:tr h="578745">
                <a:tc>
                  <a:txBody>
                    <a:bodyPr/>
                    <a:lstStyle/>
                    <a:p>
                      <a:pPr algn="ctr"/>
                      <a:r>
                        <a:rPr lang="en-US" sz="1400" dirty="0"/>
                        <a:t>Variable</a:t>
                      </a:r>
                      <a:endParaRPr lang="en-MY" sz="1400" dirty="0"/>
                    </a:p>
                  </a:txBody>
                  <a:tcPr/>
                </a:tc>
                <a:tc>
                  <a:txBody>
                    <a:bodyPr/>
                    <a:lstStyle/>
                    <a:p>
                      <a:pPr algn="ctr"/>
                      <a:r>
                        <a:rPr lang="en-US" sz="1400" dirty="0"/>
                        <a:t>Breast Cancer Group (n=106) %</a:t>
                      </a:r>
                      <a:endParaRPr lang="en-MY" sz="1400" dirty="0"/>
                    </a:p>
                  </a:txBody>
                  <a:tcPr/>
                </a:tc>
                <a:tc>
                  <a:txBody>
                    <a:bodyPr/>
                    <a:lstStyle/>
                    <a:p>
                      <a:pPr algn="ctr"/>
                      <a:r>
                        <a:rPr lang="en-US" sz="1400" dirty="0"/>
                        <a:t>Control Group (n=226) %</a:t>
                      </a:r>
                      <a:endParaRPr lang="en-MY" sz="1400" dirty="0"/>
                    </a:p>
                  </a:txBody>
                  <a:tcPr/>
                </a:tc>
                <a:extLst>
                  <a:ext uri="{0D108BD9-81ED-4DB2-BD59-A6C34878D82A}">
                    <a16:rowId xmlns:a16="http://schemas.microsoft.com/office/drawing/2014/main" val="10000"/>
                  </a:ext>
                </a:extLst>
              </a:tr>
              <a:tr h="505363">
                <a:tc>
                  <a:txBody>
                    <a:bodyPr/>
                    <a:lstStyle/>
                    <a:p>
                      <a:pPr algn="ctr"/>
                      <a:r>
                        <a:rPr lang="en-US" sz="1400" dirty="0"/>
                        <a:t>Age</a:t>
                      </a:r>
                      <a:endParaRPr lang="en-MY" sz="1400" dirty="0"/>
                    </a:p>
                  </a:txBody>
                  <a:tcPr/>
                </a:tc>
                <a:tc>
                  <a:txBody>
                    <a:bodyPr/>
                    <a:lstStyle/>
                    <a:p>
                      <a:pPr algn="ctr"/>
                      <a:r>
                        <a:rPr lang="en-US" sz="1400" dirty="0"/>
                        <a:t>61.6 (10.9)</a:t>
                      </a:r>
                      <a:endParaRPr lang="en-MY" sz="1400" dirty="0"/>
                    </a:p>
                  </a:txBody>
                  <a:tcPr/>
                </a:tc>
                <a:tc>
                  <a:txBody>
                    <a:bodyPr/>
                    <a:lstStyle/>
                    <a:p>
                      <a:pPr algn="ctr"/>
                      <a:r>
                        <a:rPr lang="en-US" sz="1400" dirty="0"/>
                        <a:t>51.0 (8.5)</a:t>
                      </a:r>
                      <a:endParaRPr lang="en-MY" sz="1400" dirty="0"/>
                    </a:p>
                  </a:txBody>
                  <a:tcPr/>
                </a:tc>
                <a:extLst>
                  <a:ext uri="{0D108BD9-81ED-4DB2-BD59-A6C34878D82A}">
                    <a16:rowId xmlns:a16="http://schemas.microsoft.com/office/drawing/2014/main" val="10001"/>
                  </a:ext>
                </a:extLst>
              </a:tr>
              <a:tr h="1309790">
                <a:tc>
                  <a:txBody>
                    <a:bodyPr/>
                    <a:lstStyle/>
                    <a:p>
                      <a:pPr marL="0" indent="0" algn="ctr">
                        <a:buFontTx/>
                        <a:buNone/>
                      </a:pPr>
                      <a:r>
                        <a:rPr lang="en-US" sz="1400" dirty="0" err="1"/>
                        <a:t>Ethicity</a:t>
                      </a:r>
                      <a:endParaRPr lang="en-US" sz="1400" dirty="0"/>
                    </a:p>
                    <a:p>
                      <a:pPr marL="285750" indent="-285750" algn="ctr">
                        <a:buFontTx/>
                        <a:buChar char="-"/>
                      </a:pPr>
                      <a:r>
                        <a:rPr lang="en-US" sz="1400" baseline="0" dirty="0"/>
                        <a:t>Malay</a:t>
                      </a:r>
                    </a:p>
                    <a:p>
                      <a:pPr marL="285750" indent="-285750" algn="ctr">
                        <a:buFontTx/>
                        <a:buChar char="-"/>
                      </a:pPr>
                      <a:r>
                        <a:rPr lang="en-US" sz="1400" baseline="0" dirty="0"/>
                        <a:t>Chinese</a:t>
                      </a:r>
                    </a:p>
                    <a:p>
                      <a:pPr marL="285750" indent="-285750" algn="ctr">
                        <a:buFontTx/>
                        <a:buChar char="-"/>
                      </a:pPr>
                      <a:r>
                        <a:rPr lang="en-US" sz="1400" baseline="0" dirty="0"/>
                        <a:t>Indian</a:t>
                      </a:r>
                    </a:p>
                    <a:p>
                      <a:pPr marL="285750" indent="-285750" algn="ctr">
                        <a:buFontTx/>
                        <a:buChar char="-"/>
                      </a:pPr>
                      <a:r>
                        <a:rPr lang="en-US" sz="1400" baseline="0" dirty="0"/>
                        <a:t>Others</a:t>
                      </a:r>
                      <a:endParaRPr lang="en-MY" sz="1400" dirty="0"/>
                    </a:p>
                  </a:txBody>
                  <a:tcPr/>
                </a:tc>
                <a:tc>
                  <a:txBody>
                    <a:bodyPr/>
                    <a:lstStyle/>
                    <a:p>
                      <a:pPr marL="285750" indent="-285750" algn="ctr">
                        <a:buFontTx/>
                        <a:buChar char="-"/>
                      </a:pPr>
                      <a:endParaRPr lang="en-US" sz="1400" dirty="0"/>
                    </a:p>
                    <a:p>
                      <a:pPr marL="285750" indent="-285750" algn="ctr">
                        <a:buFontTx/>
                        <a:buChar char="-"/>
                      </a:pPr>
                      <a:r>
                        <a:rPr lang="en-US" sz="1400" dirty="0"/>
                        <a:t>15 (14)</a:t>
                      </a:r>
                    </a:p>
                    <a:p>
                      <a:pPr marL="285750" indent="-285750" algn="ctr">
                        <a:buFontTx/>
                        <a:buChar char="-"/>
                      </a:pPr>
                      <a:r>
                        <a:rPr lang="en-US" sz="1400" dirty="0"/>
                        <a:t>16 (15)</a:t>
                      </a:r>
                    </a:p>
                    <a:p>
                      <a:pPr marL="285750" indent="-285750" algn="ctr">
                        <a:buFontTx/>
                        <a:buChar char="-"/>
                      </a:pPr>
                      <a:r>
                        <a:rPr lang="en-US" sz="1400" dirty="0"/>
                        <a:t>42 (40)</a:t>
                      </a:r>
                    </a:p>
                    <a:p>
                      <a:pPr marL="285750" indent="-285750" algn="ctr">
                        <a:buFontTx/>
                        <a:buChar char="-"/>
                      </a:pPr>
                      <a:r>
                        <a:rPr lang="en-US" sz="1400" dirty="0"/>
                        <a:t>32 (31)</a:t>
                      </a:r>
                      <a:endParaRPr lang="en-MY" sz="1400" dirty="0"/>
                    </a:p>
                  </a:txBody>
                  <a:tcPr/>
                </a:tc>
                <a:tc>
                  <a:txBody>
                    <a:bodyPr/>
                    <a:lstStyle/>
                    <a:p>
                      <a:pPr marL="285750" indent="-285750" algn="ctr">
                        <a:buFontTx/>
                        <a:buChar char="-"/>
                      </a:pPr>
                      <a:endParaRPr lang="en-US" sz="1400" dirty="0"/>
                    </a:p>
                    <a:p>
                      <a:pPr marL="285750" indent="-285750" algn="ctr">
                        <a:buFontTx/>
                        <a:buChar char="-"/>
                      </a:pPr>
                      <a:r>
                        <a:rPr lang="en-US" sz="1400" dirty="0"/>
                        <a:t>31 (14)</a:t>
                      </a:r>
                    </a:p>
                    <a:p>
                      <a:pPr marL="285750" indent="-285750" algn="ctr">
                        <a:buFontTx/>
                        <a:buChar char="-"/>
                      </a:pPr>
                      <a:r>
                        <a:rPr lang="en-US" sz="1400" dirty="0"/>
                        <a:t>31 (13.7)</a:t>
                      </a:r>
                    </a:p>
                    <a:p>
                      <a:pPr marL="285750" indent="-285750" algn="ctr">
                        <a:buFontTx/>
                        <a:buChar char="-"/>
                      </a:pPr>
                      <a:r>
                        <a:rPr lang="en-US" sz="1400" dirty="0"/>
                        <a:t>84 (37)</a:t>
                      </a:r>
                    </a:p>
                    <a:p>
                      <a:pPr marL="285750" indent="-285750" algn="ctr">
                        <a:buFontTx/>
                        <a:buChar char="-"/>
                      </a:pPr>
                      <a:r>
                        <a:rPr lang="en-US" sz="1400" dirty="0"/>
                        <a:t>80 (35)</a:t>
                      </a:r>
                      <a:endParaRPr lang="en-MY" sz="1400" dirty="0"/>
                    </a:p>
                  </a:txBody>
                  <a:tcPr/>
                </a:tc>
                <a:extLst>
                  <a:ext uri="{0D108BD9-81ED-4DB2-BD59-A6C34878D82A}">
                    <a16:rowId xmlns:a16="http://schemas.microsoft.com/office/drawing/2014/main" val="10002"/>
                  </a:ext>
                </a:extLst>
              </a:tr>
              <a:tr h="1309790">
                <a:tc>
                  <a:txBody>
                    <a:bodyPr/>
                    <a:lstStyle/>
                    <a:p>
                      <a:pPr algn="ctr"/>
                      <a:r>
                        <a:rPr lang="en-US" sz="1400" dirty="0"/>
                        <a:t>Social Class</a:t>
                      </a:r>
                      <a:br>
                        <a:rPr lang="en-US" sz="1400" dirty="0"/>
                      </a:br>
                      <a:r>
                        <a:rPr lang="en-US" sz="1400" dirty="0"/>
                        <a:t>-    I</a:t>
                      </a:r>
                    </a:p>
                    <a:p>
                      <a:pPr marL="285750" indent="-285750" algn="ctr">
                        <a:buFontTx/>
                        <a:buChar char="-"/>
                      </a:pPr>
                      <a:r>
                        <a:rPr lang="en-US" sz="1400" baseline="0" dirty="0"/>
                        <a:t>II</a:t>
                      </a:r>
                    </a:p>
                    <a:p>
                      <a:pPr marL="285750" indent="-285750" algn="ctr">
                        <a:buFontTx/>
                        <a:buChar char="-"/>
                      </a:pPr>
                      <a:r>
                        <a:rPr lang="en-US" sz="1400" baseline="0" dirty="0"/>
                        <a:t>III</a:t>
                      </a:r>
                    </a:p>
                    <a:p>
                      <a:pPr marL="285750" indent="-285750" algn="ctr">
                        <a:buFontTx/>
                        <a:buChar char="-"/>
                      </a:pPr>
                      <a:r>
                        <a:rPr lang="en-US" sz="1400" baseline="0" dirty="0"/>
                        <a:t>IV</a:t>
                      </a:r>
                      <a:endParaRPr lang="en-MY" sz="1400" dirty="0"/>
                    </a:p>
                  </a:txBody>
                  <a:tcPr/>
                </a:tc>
                <a:tc>
                  <a:txBody>
                    <a:bodyPr/>
                    <a:lstStyle/>
                    <a:p>
                      <a:pPr algn="ctr"/>
                      <a:endParaRPr lang="en-US" sz="1400" dirty="0"/>
                    </a:p>
                    <a:p>
                      <a:pPr marL="285750" indent="-285750" algn="ctr">
                        <a:buFontTx/>
                        <a:buChar char="-"/>
                      </a:pPr>
                      <a:r>
                        <a:rPr lang="en-US" sz="1400" dirty="0"/>
                        <a:t>10 (10)</a:t>
                      </a:r>
                    </a:p>
                    <a:p>
                      <a:pPr marL="285750" indent="-285750" algn="ctr">
                        <a:buFontTx/>
                        <a:buChar char="-"/>
                      </a:pPr>
                      <a:r>
                        <a:rPr lang="en-US" sz="1400" dirty="0"/>
                        <a:t>38 (36)</a:t>
                      </a:r>
                    </a:p>
                    <a:p>
                      <a:pPr marL="285750" indent="-285750" algn="ctr">
                        <a:buFontTx/>
                        <a:buChar char="-"/>
                      </a:pPr>
                      <a:r>
                        <a:rPr lang="en-US" sz="1400" dirty="0"/>
                        <a:t>28 (26)</a:t>
                      </a:r>
                    </a:p>
                    <a:p>
                      <a:pPr marL="285750" indent="-285750" algn="ctr">
                        <a:buFontTx/>
                        <a:buChar char="-"/>
                      </a:pPr>
                      <a:r>
                        <a:rPr lang="en-US" sz="1400" dirty="0"/>
                        <a:t>11</a:t>
                      </a:r>
                      <a:r>
                        <a:rPr lang="en-US" sz="1400" baseline="0" dirty="0"/>
                        <a:t> (10)</a:t>
                      </a:r>
                      <a:endParaRPr lang="en-MY" sz="1400" dirty="0"/>
                    </a:p>
                  </a:txBody>
                  <a:tcPr/>
                </a:tc>
                <a:tc>
                  <a:txBody>
                    <a:bodyPr/>
                    <a:lstStyle/>
                    <a:p>
                      <a:pPr algn="ctr"/>
                      <a:endParaRPr lang="en-US" sz="1400" dirty="0"/>
                    </a:p>
                    <a:p>
                      <a:pPr marL="285750" indent="-285750" algn="ctr">
                        <a:buFontTx/>
                        <a:buChar char="-"/>
                      </a:pPr>
                      <a:r>
                        <a:rPr lang="en-US" sz="1400" dirty="0"/>
                        <a:t>20 (9)</a:t>
                      </a:r>
                    </a:p>
                    <a:p>
                      <a:pPr marL="285750" indent="-285750" algn="ctr">
                        <a:buFontTx/>
                        <a:buChar char="-"/>
                      </a:pPr>
                      <a:r>
                        <a:rPr lang="en-US" sz="1400" dirty="0"/>
                        <a:t>82 (36)</a:t>
                      </a:r>
                    </a:p>
                    <a:p>
                      <a:pPr marL="285750" indent="-285750" algn="ctr">
                        <a:buFontTx/>
                        <a:buChar char="-"/>
                      </a:pPr>
                      <a:r>
                        <a:rPr lang="en-US" sz="1400" dirty="0"/>
                        <a:t>72 (32)</a:t>
                      </a:r>
                    </a:p>
                    <a:p>
                      <a:pPr marL="285750" indent="-285750" algn="ctr">
                        <a:buFontTx/>
                        <a:buChar char="-"/>
                      </a:pPr>
                      <a:r>
                        <a:rPr lang="en-US" sz="1400" dirty="0"/>
                        <a:t>21 (9)</a:t>
                      </a:r>
                      <a:endParaRPr lang="en-MY" sz="1400" dirty="0"/>
                    </a:p>
                  </a:txBody>
                  <a:tcPr/>
                </a:tc>
                <a:extLst>
                  <a:ext uri="{0D108BD9-81ED-4DB2-BD59-A6C34878D82A}">
                    <a16:rowId xmlns:a16="http://schemas.microsoft.com/office/drawing/2014/main" val="10003"/>
                  </a:ext>
                </a:extLst>
              </a:tr>
              <a:tr h="1309790">
                <a:tc>
                  <a:txBody>
                    <a:bodyPr/>
                    <a:lstStyle/>
                    <a:p>
                      <a:pPr algn="ctr"/>
                      <a:r>
                        <a:rPr lang="en-US" sz="1400" dirty="0"/>
                        <a:t>No.</a:t>
                      </a:r>
                      <a:r>
                        <a:rPr lang="en-US" sz="1400" baseline="0" dirty="0"/>
                        <a:t> of children</a:t>
                      </a:r>
                      <a:br>
                        <a:rPr lang="en-US" sz="1400" baseline="0" dirty="0"/>
                      </a:br>
                      <a:r>
                        <a:rPr lang="en-US" sz="1400" baseline="0" dirty="0"/>
                        <a:t>-    0</a:t>
                      </a:r>
                    </a:p>
                    <a:p>
                      <a:pPr marL="285750" indent="-285750" algn="ctr">
                        <a:buFontTx/>
                        <a:buChar char="-"/>
                      </a:pPr>
                      <a:r>
                        <a:rPr lang="en-US" sz="1400" baseline="0" dirty="0"/>
                        <a:t>1</a:t>
                      </a:r>
                    </a:p>
                    <a:p>
                      <a:pPr marL="285750" indent="-285750" algn="ctr">
                        <a:buFontTx/>
                        <a:buChar char="-"/>
                      </a:pPr>
                      <a:r>
                        <a:rPr lang="en-US" sz="1400" baseline="0" dirty="0"/>
                        <a:t>2</a:t>
                      </a:r>
                    </a:p>
                    <a:p>
                      <a:pPr marL="285750" indent="-285750" algn="ctr">
                        <a:buFontTx/>
                        <a:buChar char="-"/>
                      </a:pPr>
                      <a:r>
                        <a:rPr lang="en-US" sz="1400" baseline="0" dirty="0"/>
                        <a:t>&gt;= 3</a:t>
                      </a:r>
                      <a:endParaRPr lang="en-MY" sz="1400" dirty="0"/>
                    </a:p>
                  </a:txBody>
                  <a:tcPr/>
                </a:tc>
                <a:tc>
                  <a:txBody>
                    <a:bodyPr/>
                    <a:lstStyle/>
                    <a:p>
                      <a:pPr algn="ctr"/>
                      <a:endParaRPr lang="en-US" sz="1400" dirty="0"/>
                    </a:p>
                    <a:p>
                      <a:pPr marL="285750" indent="-285750" algn="ctr">
                        <a:buFontTx/>
                        <a:buChar char="-"/>
                      </a:pPr>
                      <a:r>
                        <a:rPr lang="en-US" sz="1400" dirty="0"/>
                        <a:t>15 (14)</a:t>
                      </a:r>
                    </a:p>
                    <a:p>
                      <a:pPr marL="285750" indent="-285750" algn="ctr">
                        <a:buFontTx/>
                        <a:buChar char="-"/>
                      </a:pPr>
                      <a:r>
                        <a:rPr lang="en-US" sz="1400" dirty="0"/>
                        <a:t>16 (15)</a:t>
                      </a:r>
                    </a:p>
                    <a:p>
                      <a:pPr marL="285750" indent="-285750" algn="ctr">
                        <a:buFontTx/>
                        <a:buChar char="-"/>
                      </a:pPr>
                      <a:r>
                        <a:rPr lang="en-US" sz="1400" dirty="0"/>
                        <a:t>42 (40)</a:t>
                      </a:r>
                    </a:p>
                    <a:p>
                      <a:pPr marL="285750" indent="-285750" algn="ctr">
                        <a:buFontTx/>
                        <a:buChar char="-"/>
                      </a:pPr>
                      <a:r>
                        <a:rPr lang="en-US" sz="1400" dirty="0"/>
                        <a:t>32 (31)</a:t>
                      </a:r>
                      <a:endParaRPr lang="en-MY" sz="1400" dirty="0"/>
                    </a:p>
                  </a:txBody>
                  <a:tcPr/>
                </a:tc>
                <a:tc>
                  <a:txBody>
                    <a:bodyPr/>
                    <a:lstStyle/>
                    <a:p>
                      <a:pPr algn="ctr"/>
                      <a:endParaRPr lang="en-US" sz="1400" dirty="0"/>
                    </a:p>
                    <a:p>
                      <a:pPr marL="285750" indent="-285750" algn="ctr">
                        <a:buFontTx/>
                        <a:buChar char="-"/>
                      </a:pPr>
                      <a:r>
                        <a:rPr lang="en-US" sz="1400" dirty="0"/>
                        <a:t>31 (14)</a:t>
                      </a:r>
                    </a:p>
                    <a:p>
                      <a:pPr marL="285750" indent="-285750" algn="ctr">
                        <a:buFontTx/>
                        <a:buChar char="-"/>
                      </a:pPr>
                      <a:r>
                        <a:rPr lang="en-US" sz="1400" dirty="0"/>
                        <a:t>31 (13.7)</a:t>
                      </a:r>
                    </a:p>
                    <a:p>
                      <a:pPr marL="285750" indent="-285750" algn="ctr">
                        <a:buFontTx/>
                        <a:buChar char="-"/>
                      </a:pPr>
                      <a:r>
                        <a:rPr lang="en-US" sz="1400" dirty="0"/>
                        <a:t>84 (37)</a:t>
                      </a:r>
                    </a:p>
                    <a:p>
                      <a:pPr marL="285750" indent="-285750" algn="ctr">
                        <a:buFontTx/>
                        <a:buChar char="-"/>
                      </a:pPr>
                      <a:r>
                        <a:rPr lang="en-US" sz="1400" dirty="0"/>
                        <a:t>80 (35)</a:t>
                      </a:r>
                      <a:endParaRPr lang="en-MY" sz="1400" dirty="0"/>
                    </a:p>
                  </a:txBody>
                  <a:tcPr/>
                </a:tc>
                <a:extLst>
                  <a:ext uri="{0D108BD9-81ED-4DB2-BD59-A6C34878D82A}">
                    <a16:rowId xmlns:a16="http://schemas.microsoft.com/office/drawing/2014/main" val="10004"/>
                  </a:ext>
                </a:extLst>
              </a:tr>
              <a:tr h="1066107">
                <a:tc>
                  <a:txBody>
                    <a:bodyPr/>
                    <a:lstStyle/>
                    <a:p>
                      <a:pPr algn="ctr"/>
                      <a:r>
                        <a:rPr lang="en-US" sz="1400" dirty="0"/>
                        <a:t>Meno</a:t>
                      </a:r>
                      <a:r>
                        <a:rPr lang="en-US" sz="1400" baseline="0" dirty="0"/>
                        <a:t>pausal state (%)</a:t>
                      </a:r>
                    </a:p>
                    <a:p>
                      <a:pPr marL="285750" indent="-285750" algn="ctr">
                        <a:buFontTx/>
                        <a:buChar char="-"/>
                      </a:pPr>
                      <a:r>
                        <a:rPr lang="en-US" sz="1400" baseline="0" dirty="0"/>
                        <a:t>Premenopausal </a:t>
                      </a:r>
                    </a:p>
                    <a:p>
                      <a:pPr marL="285750" indent="-285750" algn="ctr">
                        <a:buFontTx/>
                        <a:buChar char="-"/>
                      </a:pPr>
                      <a:r>
                        <a:rPr lang="en-US" sz="1400" baseline="0" dirty="0" err="1"/>
                        <a:t>Perimenopausal</a:t>
                      </a:r>
                      <a:endParaRPr lang="en-US" sz="1400" baseline="0" dirty="0"/>
                    </a:p>
                    <a:p>
                      <a:pPr marL="285750" indent="-285750" algn="ctr">
                        <a:buFontTx/>
                        <a:buChar char="-"/>
                      </a:pPr>
                      <a:r>
                        <a:rPr lang="en-US" sz="1400" baseline="0" dirty="0"/>
                        <a:t>Postmenopausal</a:t>
                      </a:r>
                      <a:endParaRPr lang="en-MY" sz="1400" dirty="0"/>
                    </a:p>
                  </a:txBody>
                  <a:tcPr/>
                </a:tc>
                <a:tc>
                  <a:txBody>
                    <a:bodyPr/>
                    <a:lstStyle/>
                    <a:p>
                      <a:pPr algn="ctr"/>
                      <a:endParaRPr lang="en-US" sz="1400" dirty="0"/>
                    </a:p>
                    <a:p>
                      <a:pPr marL="285750" indent="-285750" algn="ctr">
                        <a:buFontTx/>
                        <a:buChar char="-"/>
                      </a:pPr>
                      <a:r>
                        <a:rPr lang="en-US" sz="1400" dirty="0"/>
                        <a:t>14 (13)</a:t>
                      </a:r>
                    </a:p>
                    <a:p>
                      <a:pPr marL="285750" indent="-285750" algn="ctr">
                        <a:buFontTx/>
                        <a:buChar char="-"/>
                      </a:pPr>
                      <a:r>
                        <a:rPr lang="en-US" sz="1400" dirty="0"/>
                        <a:t>9 (9)</a:t>
                      </a:r>
                    </a:p>
                    <a:p>
                      <a:pPr marL="285750" indent="-285750" algn="ctr">
                        <a:buFontTx/>
                        <a:buChar char="-"/>
                      </a:pPr>
                      <a:r>
                        <a:rPr lang="en-US" sz="1400" dirty="0"/>
                        <a:t>83 (78)</a:t>
                      </a:r>
                      <a:endParaRPr lang="en-MY" sz="1400" dirty="0"/>
                    </a:p>
                  </a:txBody>
                  <a:tcPr/>
                </a:tc>
                <a:tc>
                  <a:txBody>
                    <a:bodyPr/>
                    <a:lstStyle/>
                    <a:p>
                      <a:pPr algn="ctr"/>
                      <a:endParaRPr lang="en-US" sz="1400" dirty="0"/>
                    </a:p>
                    <a:p>
                      <a:pPr marL="285750" indent="-285750" algn="ctr">
                        <a:buFontTx/>
                        <a:buChar char="-"/>
                      </a:pPr>
                      <a:r>
                        <a:rPr lang="en-US" sz="1400" baseline="0" dirty="0"/>
                        <a:t>66 (29)</a:t>
                      </a:r>
                    </a:p>
                    <a:p>
                      <a:pPr marL="285750" indent="-285750" algn="ctr">
                        <a:buFontTx/>
                        <a:buChar char="-"/>
                      </a:pPr>
                      <a:r>
                        <a:rPr lang="en-US" sz="1400" baseline="0" dirty="0"/>
                        <a:t>43 (19)</a:t>
                      </a:r>
                    </a:p>
                    <a:p>
                      <a:pPr marL="285750" indent="-285750" algn="ctr">
                        <a:buFontTx/>
                        <a:buChar char="-"/>
                      </a:pPr>
                      <a:r>
                        <a:rPr lang="en-US" sz="1400" baseline="0" dirty="0"/>
                        <a:t>117 (52)</a:t>
                      </a:r>
                      <a:endParaRPr lang="en-MY" sz="1400" dirty="0"/>
                    </a:p>
                  </a:txBody>
                  <a:tcPr/>
                </a:tc>
                <a:extLst>
                  <a:ext uri="{0D108BD9-81ED-4DB2-BD59-A6C34878D82A}">
                    <a16:rowId xmlns:a16="http://schemas.microsoft.com/office/drawing/2014/main" val="10005"/>
                  </a:ext>
                </a:extLst>
              </a:tr>
              <a:tr h="505363">
                <a:tc>
                  <a:txBody>
                    <a:bodyPr/>
                    <a:lstStyle/>
                    <a:p>
                      <a:pPr algn="ctr"/>
                      <a:r>
                        <a:rPr lang="en-US" sz="1400" dirty="0"/>
                        <a:t>Body</a:t>
                      </a:r>
                      <a:r>
                        <a:rPr lang="en-US" sz="1400" baseline="0" dirty="0"/>
                        <a:t> mass index (kg/m2)</a:t>
                      </a:r>
                      <a:endParaRPr lang="en-MY" sz="1400" dirty="0"/>
                    </a:p>
                  </a:txBody>
                  <a:tcPr/>
                </a:tc>
                <a:tc>
                  <a:txBody>
                    <a:bodyPr/>
                    <a:lstStyle/>
                    <a:p>
                      <a:pPr algn="ctr"/>
                      <a:r>
                        <a:rPr lang="en-US" sz="1400" dirty="0"/>
                        <a:t>26</a:t>
                      </a:r>
                      <a:r>
                        <a:rPr lang="en-US" sz="1400" baseline="0" dirty="0"/>
                        <a:t> (5.5)</a:t>
                      </a:r>
                      <a:endParaRPr lang="en-MY" sz="1400" dirty="0"/>
                    </a:p>
                  </a:txBody>
                  <a:tcPr/>
                </a:tc>
                <a:tc>
                  <a:txBody>
                    <a:bodyPr/>
                    <a:lstStyle/>
                    <a:p>
                      <a:pPr algn="ctr"/>
                      <a:r>
                        <a:rPr lang="en-US" sz="1400" dirty="0"/>
                        <a:t>24.8 (4.2)</a:t>
                      </a:r>
                      <a:endParaRPr lang="en-MY" sz="1400" dirty="0"/>
                    </a:p>
                  </a:txBody>
                  <a:tcPr/>
                </a:tc>
                <a:extLst>
                  <a:ext uri="{0D108BD9-81ED-4DB2-BD59-A6C34878D82A}">
                    <a16:rowId xmlns:a16="http://schemas.microsoft.com/office/drawing/2014/main" val="10006"/>
                  </a:ext>
                </a:extLst>
              </a:tr>
            </a:tbl>
          </a:graphicData>
        </a:graphic>
      </p:graphicFrame>
    </p:spTree>
    <p:custDataLst>
      <p:tags r:id="rId1"/>
    </p:custDataLst>
    <p:extLst>
      <p:ext uri="{BB962C8B-B14F-4D97-AF65-F5344CB8AC3E}">
        <p14:creationId xmlns:p14="http://schemas.microsoft.com/office/powerpoint/2010/main" val="1610102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Readings</a:t>
            </a:r>
            <a:endParaRPr lang="en-MY" dirty="0"/>
          </a:p>
        </p:txBody>
      </p:sp>
      <p:sp>
        <p:nvSpPr>
          <p:cNvPr id="5" name="Content Placeholder 4"/>
          <p:cNvSpPr>
            <a:spLocks noGrp="1"/>
          </p:cNvSpPr>
          <p:nvPr>
            <p:ph idx="1"/>
          </p:nvPr>
        </p:nvSpPr>
        <p:spPr/>
        <p:txBody>
          <a:bodyPr/>
          <a:lstStyle/>
          <a:p>
            <a:pPr marL="457200" indent="-457200">
              <a:buFont typeface="+mj-lt"/>
              <a:buAutoNum type="arabicPeriod"/>
            </a:pPr>
            <a:r>
              <a:rPr lang="en-GB" dirty="0" err="1"/>
              <a:t>Forthofer</a:t>
            </a:r>
            <a:r>
              <a:rPr lang="en-GB" dirty="0"/>
              <a:t> RN, Lee ES, Hernandez M. Biostatistics: A guide to design, analysis, and discovery. 2</a:t>
            </a:r>
            <a:r>
              <a:rPr lang="en-GB" baseline="30000" dirty="0"/>
              <a:t>nd</a:t>
            </a:r>
            <a:r>
              <a:rPr lang="en-GB" dirty="0"/>
              <a:t> edition. Oxford; 2007.</a:t>
            </a:r>
          </a:p>
          <a:p>
            <a:pPr marL="457200" indent="-457200">
              <a:buFont typeface="+mj-lt"/>
              <a:buAutoNum type="arabicPeriod"/>
            </a:pPr>
            <a:r>
              <a:rPr lang="en-GB" dirty="0"/>
              <a:t>Kirkwood B, Sterne J. Essentials of Medical Statistics. </a:t>
            </a:r>
            <a:r>
              <a:rPr lang="en-MY" dirty="0"/>
              <a:t>2</a:t>
            </a:r>
            <a:r>
              <a:rPr lang="en-MY" baseline="30000" dirty="0"/>
              <a:t>nd</a:t>
            </a:r>
            <a:r>
              <a:rPr lang="en-MY" dirty="0"/>
              <a:t> </a:t>
            </a:r>
            <a:r>
              <a:rPr lang="en-GB" dirty="0"/>
              <a:t>ed. New York: Blackwell; 2001.  Chapter  4</a:t>
            </a:r>
            <a:endParaRPr lang="en-MY" dirty="0"/>
          </a:p>
          <a:p>
            <a:pPr marL="457200" indent="-457200">
              <a:buFont typeface="+mj-lt"/>
              <a:buAutoNum type="arabicPeriod"/>
            </a:pPr>
            <a:r>
              <a:rPr lang="en-GB" dirty="0"/>
              <a:t>Daniel W.  Basic Concepts and Methodology for the Health Sciences. 9</a:t>
            </a:r>
            <a:r>
              <a:rPr lang="en-GB" baseline="30000" dirty="0"/>
              <a:t>th</a:t>
            </a:r>
            <a:r>
              <a:rPr lang="en-GB" dirty="0"/>
              <a:t> ed. John </a:t>
            </a:r>
            <a:r>
              <a:rPr lang="en-GB" dirty="0" err="1"/>
              <a:t>Weiley</a:t>
            </a:r>
            <a:r>
              <a:rPr lang="en-GB" dirty="0"/>
              <a:t> &amp; Sons, Inc. Chapter 2</a:t>
            </a:r>
            <a:endParaRPr lang="en-MY" dirty="0"/>
          </a:p>
          <a:p>
            <a:pPr marL="457200" indent="-457200">
              <a:buFont typeface="+mj-lt"/>
              <a:buAutoNum type="arabicPeriod"/>
            </a:pPr>
            <a:endParaRPr lang="en-MY"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28</a:t>
            </a:fld>
            <a:endParaRPr lang="en-US"/>
          </a:p>
        </p:txBody>
      </p:sp>
    </p:spTree>
    <p:custDataLst>
      <p:tags r:id="rId1"/>
    </p:custDataLst>
    <p:extLst>
      <p:ext uri="{BB962C8B-B14F-4D97-AF65-F5344CB8AC3E}">
        <p14:creationId xmlns:p14="http://schemas.microsoft.com/office/powerpoint/2010/main" val="32680227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29</a:t>
            </a:fld>
            <a:endParaRPr lang="en-US"/>
          </a:p>
        </p:txBody>
      </p:sp>
      <p:sp>
        <p:nvSpPr>
          <p:cNvPr id="6" name="Rectangle 5"/>
          <p:cNvSpPr/>
          <p:nvPr/>
        </p:nvSpPr>
        <p:spPr>
          <a:xfrm>
            <a:off x="4464048" y="2967335"/>
            <a:ext cx="3263907" cy="923330"/>
          </a:xfrm>
          <a:prstGeom prst="rect">
            <a:avLst/>
          </a:prstGeom>
          <a:noFill/>
        </p:spPr>
        <p:txBody>
          <a:bodyPr wrap="non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Thank you.</a:t>
            </a:r>
          </a:p>
        </p:txBody>
      </p:sp>
    </p:spTree>
    <p:custDataLst>
      <p:tags r:id="rId1"/>
    </p:custDataLst>
    <p:extLst>
      <p:ext uri="{BB962C8B-B14F-4D97-AF65-F5344CB8AC3E}">
        <p14:creationId xmlns:p14="http://schemas.microsoft.com/office/powerpoint/2010/main" val="662422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a:t>Definition </a:t>
            </a:r>
          </a:p>
        </p:txBody>
      </p:sp>
      <p:sp>
        <p:nvSpPr>
          <p:cNvPr id="3" name="Content Placeholder 2"/>
          <p:cNvSpPr>
            <a:spLocks noGrp="1"/>
          </p:cNvSpPr>
          <p:nvPr>
            <p:ph idx="1"/>
          </p:nvPr>
        </p:nvSpPr>
        <p:spPr/>
        <p:txBody>
          <a:bodyPr>
            <a:noAutofit/>
          </a:bodyPr>
          <a:lstStyle/>
          <a:p>
            <a:pPr algn="ctr"/>
            <a:r>
              <a:rPr lang="en-US" sz="2400" b="1" dirty="0"/>
              <a:t>Biostatistics</a:t>
            </a:r>
            <a:r>
              <a:rPr lang="en-US" sz="2400" dirty="0"/>
              <a:t> </a:t>
            </a:r>
            <a:r>
              <a:rPr lang="en-US" sz="2400" i="1" dirty="0"/>
              <a:t>is defined as the application of statistical principles in medicine, public health, or biology</a:t>
            </a:r>
          </a:p>
          <a:p>
            <a:pPr algn="ctr"/>
            <a:endParaRPr lang="en-US" sz="2400" i="1" dirty="0"/>
          </a:p>
          <a:p>
            <a:pPr>
              <a:buFont typeface="Wingdings" panose="05000000000000000000" pitchFamily="2" charset="2"/>
              <a:buChar char="§"/>
            </a:pPr>
            <a:r>
              <a:rPr lang="en-US" sz="2400" dirty="0"/>
              <a:t>Principles based in applied mathematics</a:t>
            </a:r>
          </a:p>
          <a:p>
            <a:pPr>
              <a:buFont typeface="Wingdings" panose="05000000000000000000" pitchFamily="2" charset="2"/>
              <a:buChar char="§"/>
            </a:pPr>
            <a:r>
              <a:rPr lang="en-US" sz="2400" dirty="0"/>
              <a:t>Includes tools and techniques for </a:t>
            </a:r>
            <a:br>
              <a:rPr lang="en-US" sz="2400" dirty="0"/>
            </a:br>
            <a:r>
              <a:rPr lang="en-US" sz="2400" dirty="0"/>
              <a:t>data collection, </a:t>
            </a:r>
            <a:br>
              <a:rPr lang="en-US" sz="2400" dirty="0"/>
            </a:br>
            <a:r>
              <a:rPr lang="en-US" sz="2400" dirty="0"/>
              <a:t>summarizing, </a:t>
            </a:r>
            <a:br>
              <a:rPr lang="en-US" sz="2400" dirty="0"/>
            </a:br>
            <a:r>
              <a:rPr lang="en-US" sz="2400" dirty="0"/>
              <a:t>analyzing and </a:t>
            </a:r>
            <a:br>
              <a:rPr lang="en-US" sz="2400" dirty="0"/>
            </a:br>
            <a:r>
              <a:rPr lang="en-US" sz="2400" dirty="0"/>
              <a:t>interpreting those results</a:t>
            </a:r>
          </a:p>
          <a:p>
            <a:pPr>
              <a:buFont typeface="Wingdings" panose="05000000000000000000" pitchFamily="2" charset="2"/>
              <a:buChar char="§"/>
            </a:pPr>
            <a:r>
              <a:rPr lang="en-US" sz="2400" dirty="0"/>
              <a:t>Make inferences and draw conclusions</a:t>
            </a:r>
          </a:p>
          <a:p>
            <a:pPr>
              <a:buFont typeface="Wingdings" panose="05000000000000000000" pitchFamily="2" charset="2"/>
              <a:buChar char="§"/>
            </a:pPr>
            <a:endParaRPr lang="en-US" sz="2400" dirty="0"/>
          </a:p>
          <a:p>
            <a:pPr algn="ctr"/>
            <a:endParaRPr lang="en-MY"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319314" y="205417"/>
            <a:ext cx="8601850" cy="1030919"/>
          </a:xfrm>
        </p:spPr>
        <p:txBody>
          <a:bodyPr/>
          <a:lstStyle/>
          <a:p>
            <a:r>
              <a:rPr lang="en-US" dirty="0"/>
              <a:t>Applications</a:t>
            </a:r>
          </a:p>
        </p:txBody>
      </p:sp>
      <p:sp>
        <p:nvSpPr>
          <p:cNvPr id="44036" name="Content Placeholder 3"/>
          <p:cNvSpPr>
            <a:spLocks noGrp="1"/>
          </p:cNvSpPr>
          <p:nvPr>
            <p:ph idx="1"/>
          </p:nvPr>
        </p:nvSpPr>
        <p:spPr>
          <a:xfrm>
            <a:off x="319314" y="1536240"/>
            <a:ext cx="11034486" cy="4611695"/>
          </a:xfrm>
        </p:spPr>
        <p:txBody>
          <a:bodyPr>
            <a:noAutofit/>
          </a:bodyPr>
          <a:lstStyle/>
          <a:p>
            <a:pPr lvl="1"/>
            <a:r>
              <a:rPr lang="en-US" dirty="0"/>
              <a:t>Collection of data</a:t>
            </a:r>
          </a:p>
          <a:p>
            <a:pPr lvl="2"/>
            <a:r>
              <a:rPr lang="en-US" dirty="0"/>
              <a:t>E.g. Vital statistics (e.g. mortality rates) to inform and monitor the health status of the population</a:t>
            </a:r>
          </a:p>
          <a:p>
            <a:pPr lvl="1"/>
            <a:r>
              <a:rPr lang="en-US" dirty="0"/>
              <a:t>Analysis of data</a:t>
            </a:r>
          </a:p>
          <a:p>
            <a:pPr lvl="2"/>
            <a:r>
              <a:rPr lang="en-US" dirty="0"/>
              <a:t>E.g. Accidents records to find out the times during the year when the highest number of accidents occurred and decide when the safety instruction is the highest</a:t>
            </a:r>
          </a:p>
          <a:p>
            <a:pPr lvl="1"/>
            <a:r>
              <a:rPr lang="en-US" dirty="0"/>
              <a:t>Clinical trials</a:t>
            </a:r>
          </a:p>
          <a:p>
            <a:pPr lvl="2"/>
            <a:r>
              <a:rPr lang="en-US" dirty="0"/>
              <a:t>E.g. To determine whether or not a new antihypertensive medication performs better than the standard treatment</a:t>
            </a:r>
          </a:p>
          <a:p>
            <a:pPr lvl="1"/>
            <a:r>
              <a:rPr lang="en-US" dirty="0"/>
              <a:t>Surveys</a:t>
            </a:r>
          </a:p>
          <a:p>
            <a:pPr lvl="2"/>
            <a:r>
              <a:rPr lang="en-US" dirty="0"/>
              <a:t>E.g. To estimate the proportion of low-income women of child birth</a:t>
            </a:r>
          </a:p>
          <a:p>
            <a:pPr lvl="1"/>
            <a:r>
              <a:rPr lang="en-US" dirty="0"/>
              <a:t>Studies</a:t>
            </a:r>
          </a:p>
          <a:p>
            <a:pPr lvl="2"/>
            <a:r>
              <a:rPr lang="en-US" dirty="0"/>
              <a:t>E.g. To investigate whether or not exposure to EMF is a risk factor for leukemia</a:t>
            </a:r>
          </a:p>
          <a:p>
            <a:pPr lvl="2"/>
            <a:endParaRPr lang="en-US" dirty="0"/>
          </a:p>
        </p:txBody>
      </p:sp>
      <p:sp>
        <p:nvSpPr>
          <p:cNvPr id="3" name="Slide Number Placeholder 2"/>
          <p:cNvSpPr>
            <a:spLocks noGrp="1"/>
          </p:cNvSpPr>
          <p:nvPr>
            <p:ph type="sldNum" sz="quarter" idx="12"/>
          </p:nvPr>
        </p:nvSpPr>
        <p:spPr>
          <a:xfrm>
            <a:off x="8091714" y="6270173"/>
            <a:ext cx="1690915" cy="295326"/>
          </a:xfrm>
        </p:spPr>
        <p:txBody>
          <a:bodyPr/>
          <a:lstStyle/>
          <a:p>
            <a:fld id="{9A8E1F30-9B42-4A28-B7D5-0721C46BAC10}" type="slidenum">
              <a:rPr lang="en-US"/>
              <a:pPr/>
              <a:t>4</a:t>
            </a:fld>
            <a:endParaRPr lang="en-US"/>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508760" y="5256"/>
            <a:ext cx="9768840" cy="1450757"/>
          </a:xfrm>
        </p:spPr>
        <p:txBody>
          <a:bodyPr anchor="t"/>
          <a:lstStyle/>
          <a:p>
            <a:r>
              <a:rPr lang="en-US" dirty="0"/>
              <a:t>How are we going to handle this raw data?</a:t>
            </a:r>
            <a:endParaRPr lang="en-MY"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a:p>
        </p:txBody>
      </p:sp>
      <p:pic>
        <p:nvPicPr>
          <p:cNvPr id="5" name="Picture 4"/>
          <p:cNvPicPr>
            <a:picLocks noChangeAspect="1"/>
          </p:cNvPicPr>
          <p:nvPr/>
        </p:nvPicPr>
        <p:blipFill rotWithShape="1">
          <a:blip r:embed="rId4"/>
          <a:srcRect r="3174"/>
          <a:stretch/>
        </p:blipFill>
        <p:spPr>
          <a:xfrm>
            <a:off x="990600" y="680681"/>
            <a:ext cx="10210800" cy="5932716"/>
          </a:xfrm>
          <a:prstGeom prst="rect">
            <a:avLst/>
          </a:prstGeom>
        </p:spPr>
      </p:pic>
    </p:spTree>
    <p:custDataLst>
      <p:tags r:id="rId1"/>
    </p:custDataLst>
    <p:extLst>
      <p:ext uri="{BB962C8B-B14F-4D97-AF65-F5344CB8AC3E}">
        <p14:creationId xmlns:p14="http://schemas.microsoft.com/office/powerpoint/2010/main" val="1863332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dirty="0"/>
              <a:t>Statistical Process</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US" sz="2800" dirty="0"/>
              <a:t>Collection of Data</a:t>
            </a:r>
          </a:p>
          <a:p>
            <a:pPr>
              <a:buFont typeface="Wingdings" panose="05000000000000000000" pitchFamily="2" charset="2"/>
              <a:buChar char="q"/>
            </a:pPr>
            <a:r>
              <a:rPr lang="en-US" sz="2800" dirty="0"/>
              <a:t>Presentation of Data</a:t>
            </a:r>
          </a:p>
          <a:p>
            <a:pPr>
              <a:buFont typeface="Wingdings" panose="05000000000000000000" pitchFamily="2" charset="2"/>
              <a:buChar char="q"/>
            </a:pPr>
            <a:r>
              <a:rPr lang="en-US" sz="2800" dirty="0"/>
              <a:t>Data Analysis</a:t>
            </a:r>
          </a:p>
          <a:p>
            <a:pPr>
              <a:buFont typeface="Wingdings" panose="05000000000000000000" pitchFamily="2" charset="2"/>
              <a:buChar char="q"/>
            </a:pPr>
            <a:r>
              <a:rPr lang="en-US" sz="2800" dirty="0"/>
              <a:t>Interpretation</a:t>
            </a:r>
          </a:p>
          <a:p>
            <a:pPr>
              <a:buFont typeface="Wingdings" panose="05000000000000000000" pitchFamily="2" charset="2"/>
              <a:buChar char="q"/>
            </a:pPr>
            <a:endParaRPr lang="en-MY" sz="2800" dirty="0"/>
          </a:p>
        </p:txBody>
      </p:sp>
      <p:sp>
        <p:nvSpPr>
          <p:cNvPr id="4" name="Slide Number Placeholder 3"/>
          <p:cNvSpPr>
            <a:spLocks noGrp="1"/>
          </p:cNvSpPr>
          <p:nvPr>
            <p:ph type="sldNum" sz="quarter" idx="12"/>
          </p:nvPr>
        </p:nvSpPr>
        <p:spPr/>
        <p:txBody>
          <a:bodyPr/>
          <a:lstStyle/>
          <a:p>
            <a:fld id="{FC7CCC49-C129-40EA-9CE5-589BA9EFB940}" type="slidenum">
              <a:rPr lang="en-US" smtClean="0"/>
              <a:pPr/>
              <a:t>6</a:t>
            </a:fld>
            <a:endParaRPr lang="en-US"/>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p:txBody>
          <a:bodyPr/>
          <a:lstStyle/>
          <a:p>
            <a:pPr eaLnBrk="1" hangingPunct="1"/>
            <a:r>
              <a:rPr lang="en-US" dirty="0"/>
              <a:t>Types of Statistics</a:t>
            </a:r>
          </a:p>
        </p:txBody>
      </p:sp>
      <p:sp>
        <p:nvSpPr>
          <p:cNvPr id="11" name="Slide Number Placeholder 5"/>
          <p:cNvSpPr>
            <a:spLocks noGrp="1"/>
          </p:cNvSpPr>
          <p:nvPr>
            <p:ph type="sldNum" sz="quarter" idx="12"/>
          </p:nvPr>
        </p:nvSpPr>
        <p:spPr/>
        <p:txBody>
          <a:bodyPr/>
          <a:lstStyle/>
          <a:p>
            <a:pPr>
              <a:defRPr/>
            </a:pPr>
            <a:fld id="{AE70C6E3-82DE-4E9F-82E6-531EEDB59291}" type="slidenum">
              <a:rPr lang="en-US" altLang="en-US"/>
              <a:pPr>
                <a:defRPr/>
              </a:pPr>
              <a:t>7</a:t>
            </a:fld>
            <a:endParaRPr lang="en-US" altLang="en-US"/>
          </a:p>
        </p:txBody>
      </p:sp>
      <p:grpSp>
        <p:nvGrpSpPr>
          <p:cNvPr id="2" name="Group 1"/>
          <p:cNvGrpSpPr/>
          <p:nvPr/>
        </p:nvGrpSpPr>
        <p:grpSpPr>
          <a:xfrm>
            <a:off x="2743200" y="1905000"/>
            <a:ext cx="6858000" cy="3200400"/>
            <a:chOff x="1219200" y="1905000"/>
            <a:chExt cx="6858000" cy="3200400"/>
          </a:xfrm>
        </p:grpSpPr>
        <p:sp>
          <p:nvSpPr>
            <p:cNvPr id="8197" name="Rectangle 4"/>
            <p:cNvSpPr>
              <a:spLocks noChangeArrowheads="1"/>
            </p:cNvSpPr>
            <p:nvPr/>
          </p:nvSpPr>
          <p:spPr bwMode="auto">
            <a:xfrm>
              <a:off x="4038600" y="1905000"/>
              <a:ext cx="1219200" cy="1066800"/>
            </a:xfrm>
            <a:prstGeom prst="rect">
              <a:avLst/>
            </a:prstGeom>
            <a:solidFill>
              <a:srgbClr val="FFC000"/>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r>
                <a:rPr lang="en-US" dirty="0"/>
                <a:t>Statistical</a:t>
              </a:r>
            </a:p>
            <a:p>
              <a:pPr algn="ctr"/>
              <a:r>
                <a:rPr lang="en-US" dirty="0"/>
                <a:t>Methods</a:t>
              </a:r>
            </a:p>
          </p:txBody>
        </p:sp>
        <p:sp>
          <p:nvSpPr>
            <p:cNvPr id="8198" name="Rectangle 5"/>
            <p:cNvSpPr>
              <a:spLocks noChangeArrowheads="1"/>
            </p:cNvSpPr>
            <p:nvPr/>
          </p:nvSpPr>
          <p:spPr bwMode="auto">
            <a:xfrm>
              <a:off x="5943600" y="4191000"/>
              <a:ext cx="2133600" cy="914400"/>
            </a:xfrm>
            <a:prstGeom prst="rect">
              <a:avLst/>
            </a:prstGeom>
            <a:solidFill>
              <a:schemeClr val="accent3">
                <a:lumMod val="75000"/>
              </a:schemeClr>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r>
                <a:rPr lang="en-US" dirty="0"/>
                <a:t>Inferential</a:t>
              </a:r>
            </a:p>
            <a:p>
              <a:pPr algn="ctr"/>
              <a:r>
                <a:rPr lang="en-US" dirty="0"/>
                <a:t>Statistics</a:t>
              </a:r>
            </a:p>
          </p:txBody>
        </p:sp>
        <p:sp>
          <p:nvSpPr>
            <p:cNvPr id="8199" name="Rectangle 7"/>
            <p:cNvSpPr>
              <a:spLocks noChangeArrowheads="1"/>
            </p:cNvSpPr>
            <p:nvPr/>
          </p:nvSpPr>
          <p:spPr bwMode="auto">
            <a:xfrm>
              <a:off x="1219200" y="4191000"/>
              <a:ext cx="2133600" cy="914400"/>
            </a:xfrm>
            <a:prstGeom prst="rect">
              <a:avLst/>
            </a:prstGeom>
            <a:solidFill>
              <a:srgbClr val="CF5964"/>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r>
                <a:rPr lang="en-US" dirty="0"/>
                <a:t>Descriptive</a:t>
              </a:r>
            </a:p>
            <a:p>
              <a:pPr algn="ctr"/>
              <a:r>
                <a:rPr lang="en-US" dirty="0"/>
                <a:t>Statistics</a:t>
              </a:r>
            </a:p>
          </p:txBody>
        </p:sp>
        <p:sp>
          <p:nvSpPr>
            <p:cNvPr id="8200" name="Line 8"/>
            <p:cNvSpPr>
              <a:spLocks noChangeShapeType="1"/>
            </p:cNvSpPr>
            <p:nvPr/>
          </p:nvSpPr>
          <p:spPr bwMode="auto">
            <a:xfrm>
              <a:off x="4648200" y="2971800"/>
              <a:ext cx="0" cy="533400"/>
            </a:xfrm>
            <a:prstGeom prst="line">
              <a:avLst/>
            </a:prstGeom>
            <a:noFill/>
            <a:ln w="38100">
              <a:solidFill>
                <a:schemeClr val="tx1"/>
              </a:solidFill>
              <a:round/>
              <a:headEnd/>
              <a:tailEnd/>
            </a:ln>
          </p:spPr>
          <p:txBody>
            <a:bodyPr/>
            <a:lstStyle/>
            <a:p>
              <a:endParaRPr lang="en-MY"/>
            </a:p>
          </p:txBody>
        </p:sp>
        <p:sp>
          <p:nvSpPr>
            <p:cNvPr id="8201" name="Line 9"/>
            <p:cNvSpPr>
              <a:spLocks noChangeShapeType="1"/>
            </p:cNvSpPr>
            <p:nvPr/>
          </p:nvSpPr>
          <p:spPr bwMode="auto">
            <a:xfrm>
              <a:off x="2209800" y="3505200"/>
              <a:ext cx="4876800" cy="0"/>
            </a:xfrm>
            <a:prstGeom prst="line">
              <a:avLst/>
            </a:prstGeom>
            <a:noFill/>
            <a:ln w="38100">
              <a:solidFill>
                <a:schemeClr val="tx1"/>
              </a:solidFill>
              <a:round/>
              <a:headEnd/>
              <a:tailEnd/>
            </a:ln>
          </p:spPr>
          <p:txBody>
            <a:bodyPr/>
            <a:lstStyle/>
            <a:p>
              <a:endParaRPr lang="en-MY"/>
            </a:p>
          </p:txBody>
        </p:sp>
        <p:sp>
          <p:nvSpPr>
            <p:cNvPr id="8202" name="Line 10"/>
            <p:cNvSpPr>
              <a:spLocks noChangeShapeType="1"/>
            </p:cNvSpPr>
            <p:nvPr/>
          </p:nvSpPr>
          <p:spPr bwMode="auto">
            <a:xfrm>
              <a:off x="2209800" y="3505200"/>
              <a:ext cx="0" cy="685800"/>
            </a:xfrm>
            <a:prstGeom prst="line">
              <a:avLst/>
            </a:prstGeom>
            <a:noFill/>
            <a:ln w="38100">
              <a:solidFill>
                <a:schemeClr val="tx1"/>
              </a:solidFill>
              <a:round/>
              <a:headEnd/>
              <a:tailEnd type="triangle" w="lg" len="lg"/>
            </a:ln>
          </p:spPr>
          <p:txBody>
            <a:bodyPr/>
            <a:lstStyle/>
            <a:p>
              <a:endParaRPr lang="en-MY"/>
            </a:p>
          </p:txBody>
        </p:sp>
        <p:sp>
          <p:nvSpPr>
            <p:cNvPr id="8203" name="Line 11"/>
            <p:cNvSpPr>
              <a:spLocks noChangeShapeType="1"/>
            </p:cNvSpPr>
            <p:nvPr/>
          </p:nvSpPr>
          <p:spPr bwMode="auto">
            <a:xfrm>
              <a:off x="7086600" y="3505200"/>
              <a:ext cx="0" cy="685800"/>
            </a:xfrm>
            <a:prstGeom prst="line">
              <a:avLst/>
            </a:prstGeom>
            <a:noFill/>
            <a:ln w="38100">
              <a:solidFill>
                <a:schemeClr val="tx1"/>
              </a:solidFill>
              <a:round/>
              <a:headEnd/>
              <a:tailEnd type="triangle" w="lg" len="lg"/>
            </a:ln>
          </p:spPr>
          <p:txBody>
            <a:bodyPr/>
            <a:lstStyle/>
            <a:p>
              <a:endParaRPr lang="en-MY"/>
            </a:p>
          </p:txBody>
        </p:sp>
      </p:gr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a:xfrm>
            <a:off x="319314" y="205417"/>
            <a:ext cx="8601850" cy="1030919"/>
          </a:xfrm>
        </p:spPr>
        <p:txBody>
          <a:bodyPr/>
          <a:lstStyle/>
          <a:p>
            <a:r>
              <a:rPr lang="en-US" dirty="0"/>
              <a:t>Descriptive Statistics</a:t>
            </a:r>
          </a:p>
        </p:txBody>
      </p:sp>
      <p:sp>
        <p:nvSpPr>
          <p:cNvPr id="5" name="Content Placeholder 4"/>
          <p:cNvSpPr>
            <a:spLocks noGrp="1"/>
          </p:cNvSpPr>
          <p:nvPr>
            <p:ph idx="1"/>
          </p:nvPr>
        </p:nvSpPr>
        <p:spPr>
          <a:xfrm>
            <a:off x="319314" y="1536240"/>
            <a:ext cx="11034486" cy="4611695"/>
          </a:xfrm>
        </p:spPr>
        <p:txBody>
          <a:bodyPr>
            <a:normAutofit/>
          </a:bodyPr>
          <a:lstStyle/>
          <a:p>
            <a:r>
              <a:rPr lang="en-US" dirty="0"/>
              <a:t>It is a set of observation that describe the characteristics of a sample</a:t>
            </a:r>
          </a:p>
          <a:p>
            <a:r>
              <a:rPr lang="en-US" dirty="0"/>
              <a:t>Does not make any conclusions using statistical tests</a:t>
            </a:r>
          </a:p>
          <a:p>
            <a:r>
              <a:rPr lang="en-US" dirty="0"/>
              <a:t>For informational purpose only</a:t>
            </a:r>
          </a:p>
          <a:p>
            <a:r>
              <a:rPr lang="en-US" dirty="0"/>
              <a:t>Summarization and display of data numerically or graphically</a:t>
            </a:r>
          </a:p>
          <a:p>
            <a:pPr lvl="1"/>
            <a:r>
              <a:rPr lang="en-US" dirty="0"/>
              <a:t>E.g. Mean, median, mode, standard deviation, etc.</a:t>
            </a:r>
          </a:p>
          <a:p>
            <a:pPr lvl="1"/>
            <a:r>
              <a:rPr lang="en-US" dirty="0"/>
              <a:t>E.g. Bar charts, histograms, boxplots, stem and leaf</a:t>
            </a:r>
          </a:p>
          <a:p>
            <a:r>
              <a:rPr lang="en-US" dirty="0"/>
              <a:t>Summarizing data collected in the sample</a:t>
            </a:r>
          </a:p>
          <a:p>
            <a:pPr lvl="1"/>
            <a:r>
              <a:rPr lang="en-US" dirty="0"/>
              <a:t>identify patterns </a:t>
            </a:r>
          </a:p>
          <a:p>
            <a:pPr lvl="1"/>
            <a:r>
              <a:rPr lang="en-US" dirty="0"/>
              <a:t>leads to hypothesis generating</a:t>
            </a:r>
          </a:p>
          <a:p>
            <a:pPr lvl="1"/>
            <a:endParaRPr lang="en-US" dirty="0"/>
          </a:p>
        </p:txBody>
      </p:sp>
      <p:sp>
        <p:nvSpPr>
          <p:cNvPr id="11" name="Slide Number Placeholder 5"/>
          <p:cNvSpPr>
            <a:spLocks noGrp="1"/>
          </p:cNvSpPr>
          <p:nvPr>
            <p:ph type="sldNum" sz="quarter" idx="12"/>
          </p:nvPr>
        </p:nvSpPr>
        <p:spPr>
          <a:xfrm>
            <a:off x="8091714" y="6270173"/>
            <a:ext cx="1690915" cy="295326"/>
          </a:xfrm>
        </p:spPr>
        <p:txBody>
          <a:bodyPr/>
          <a:lstStyle/>
          <a:p>
            <a:fld id="{AE70C6E3-82DE-4E9F-82E6-531EEDB59291}" type="slidenum">
              <a:rPr lang="en-US" altLang="en-US"/>
              <a:pPr/>
              <a:t>8</a:t>
            </a:fld>
            <a:endParaRPr lang="en-US" altLang="en-US"/>
          </a:p>
        </p:txBody>
      </p:sp>
    </p:spTree>
    <p:custDataLst>
      <p:tags r:id="rId1"/>
    </p:custDataLst>
    <p:extLst>
      <p:ext uri="{BB962C8B-B14F-4D97-AF65-F5344CB8AC3E}">
        <p14:creationId xmlns:p14="http://schemas.microsoft.com/office/powerpoint/2010/main" val="1386303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E.g. Graphical display of Descriptive Data</a:t>
            </a:r>
            <a:endParaRPr lang="en-MY"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498793353"/>
              </p:ext>
            </p:extLst>
          </p:nvPr>
        </p:nvGraphicFramePr>
        <p:xfrm>
          <a:off x="868362" y="1236337"/>
          <a:ext cx="3856038" cy="26116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a:p>
        </p:txBody>
      </p:sp>
      <p:graphicFrame>
        <p:nvGraphicFramePr>
          <p:cNvPr id="8" name="Content Placeholder 4"/>
          <p:cNvGraphicFramePr>
            <a:graphicFrameLocks/>
          </p:cNvGraphicFramePr>
          <p:nvPr>
            <p:extLst>
              <p:ext uri="{D42A27DB-BD31-4B8C-83A1-F6EECF244321}">
                <p14:modId xmlns:p14="http://schemas.microsoft.com/office/powerpoint/2010/main" val="168589151"/>
              </p:ext>
            </p:extLst>
          </p:nvPr>
        </p:nvGraphicFramePr>
        <p:xfrm>
          <a:off x="6726018" y="1397310"/>
          <a:ext cx="3283182" cy="2171700"/>
        </p:xfrm>
        <a:graphic>
          <a:graphicData uri="http://schemas.openxmlformats.org/drawingml/2006/table">
            <a:tbl>
              <a:tblPr firstRow="1" bandRow="1">
                <a:tableStyleId>{5C22544A-7EE6-4342-B048-85BDC9FD1C3A}</a:tableStyleId>
              </a:tblPr>
              <a:tblGrid>
                <a:gridCol w="1094394">
                  <a:extLst>
                    <a:ext uri="{9D8B030D-6E8A-4147-A177-3AD203B41FA5}">
                      <a16:colId xmlns:a16="http://schemas.microsoft.com/office/drawing/2014/main" val="20000"/>
                    </a:ext>
                  </a:extLst>
                </a:gridCol>
                <a:gridCol w="1094394">
                  <a:extLst>
                    <a:ext uri="{9D8B030D-6E8A-4147-A177-3AD203B41FA5}">
                      <a16:colId xmlns:a16="http://schemas.microsoft.com/office/drawing/2014/main" val="20001"/>
                    </a:ext>
                  </a:extLst>
                </a:gridCol>
                <a:gridCol w="1094394">
                  <a:extLst>
                    <a:ext uri="{9D8B030D-6E8A-4147-A177-3AD203B41FA5}">
                      <a16:colId xmlns:a16="http://schemas.microsoft.com/office/drawing/2014/main" val="20002"/>
                    </a:ext>
                  </a:extLst>
                </a:gridCol>
              </a:tblGrid>
              <a:tr h="238225">
                <a:tc gridSpan="3">
                  <a:txBody>
                    <a:bodyPr/>
                    <a:lstStyle/>
                    <a:p>
                      <a:pPr algn="ctr"/>
                      <a:r>
                        <a:rPr lang="en-US" sz="1050" dirty="0"/>
                        <a:t>Frequency of age group for 40 patients</a:t>
                      </a:r>
                      <a:r>
                        <a:rPr lang="en-US" sz="1050" baseline="0" dirty="0"/>
                        <a:t> in DIG40</a:t>
                      </a:r>
                      <a:endParaRPr lang="en-MY" sz="1050" dirty="0"/>
                    </a:p>
                  </a:txBody>
                  <a:tcPr>
                    <a:lnB w="12700" cap="flat" cmpd="sng" algn="ctr">
                      <a:solidFill>
                        <a:schemeClr val="tx1"/>
                      </a:solidFill>
                      <a:prstDash val="solid"/>
                      <a:round/>
                      <a:headEnd type="none" w="med" len="med"/>
                      <a:tailEnd type="none" w="med" len="med"/>
                    </a:lnB>
                  </a:tcPr>
                </a:tc>
                <a:tc hMerge="1">
                  <a:txBody>
                    <a:bodyPr/>
                    <a:lstStyle/>
                    <a:p>
                      <a:endParaRPr lang="en-MY" dirty="0"/>
                    </a:p>
                  </a:txBody>
                  <a:tcPr/>
                </a:tc>
                <a:tc hMerge="1">
                  <a:txBody>
                    <a:bodyPr/>
                    <a:lstStyle/>
                    <a:p>
                      <a:endParaRPr lang="en-MY" dirty="0"/>
                    </a:p>
                  </a:txBody>
                  <a:tcPr/>
                </a:tc>
                <a:extLst>
                  <a:ext uri="{0D108BD9-81ED-4DB2-BD59-A6C34878D82A}">
                    <a16:rowId xmlns:a16="http://schemas.microsoft.com/office/drawing/2014/main" val="10000"/>
                  </a:ext>
                </a:extLst>
              </a:tr>
              <a:tr h="389823">
                <a:tc>
                  <a:txBody>
                    <a:bodyPr/>
                    <a:lstStyle/>
                    <a:p>
                      <a:pPr algn="l"/>
                      <a:r>
                        <a:rPr lang="en-US" sz="1050" dirty="0"/>
                        <a:t>Age group</a:t>
                      </a:r>
                      <a:endParaRPr lang="en-MY" sz="105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50" dirty="0"/>
                        <a:t>Number of patients</a:t>
                      </a:r>
                      <a:endParaRPr lang="en-MY" sz="105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50" dirty="0"/>
                        <a:t>Percentage %</a:t>
                      </a:r>
                      <a:endParaRPr lang="en-MY" sz="105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38225">
                <a:tc>
                  <a:txBody>
                    <a:bodyPr/>
                    <a:lstStyle/>
                    <a:p>
                      <a:r>
                        <a:rPr lang="en-US" sz="1050" dirty="0"/>
                        <a:t>Under 40</a:t>
                      </a:r>
                      <a:endParaRPr lang="en-MY" sz="1050" dirty="0"/>
                    </a:p>
                  </a:txBody>
                  <a:tcPr>
                    <a:lnT w="12700" cap="flat" cmpd="sng" algn="ctr">
                      <a:solidFill>
                        <a:schemeClr val="tx1"/>
                      </a:solidFill>
                      <a:prstDash val="solid"/>
                      <a:round/>
                      <a:headEnd type="none" w="med" len="med"/>
                      <a:tailEnd type="none" w="med" len="med"/>
                    </a:lnT>
                  </a:tcPr>
                </a:tc>
                <a:tc>
                  <a:txBody>
                    <a:bodyPr/>
                    <a:lstStyle/>
                    <a:p>
                      <a:pPr algn="ctr"/>
                      <a:r>
                        <a:rPr lang="en-US" sz="1050" dirty="0"/>
                        <a:t>3</a:t>
                      </a:r>
                      <a:endParaRPr lang="en-MY" sz="1050" dirty="0"/>
                    </a:p>
                  </a:txBody>
                  <a:tcPr>
                    <a:lnT w="12700" cap="flat" cmpd="sng" algn="ctr">
                      <a:solidFill>
                        <a:schemeClr val="tx1"/>
                      </a:solidFill>
                      <a:prstDash val="solid"/>
                      <a:round/>
                      <a:headEnd type="none" w="med" len="med"/>
                      <a:tailEnd type="none" w="med" len="med"/>
                    </a:lnT>
                  </a:tcPr>
                </a:tc>
                <a:tc>
                  <a:txBody>
                    <a:bodyPr/>
                    <a:lstStyle/>
                    <a:p>
                      <a:pPr algn="ctr"/>
                      <a:r>
                        <a:rPr lang="en-US" sz="1050" dirty="0"/>
                        <a:t>7.5</a:t>
                      </a:r>
                      <a:endParaRPr lang="en-MY" sz="1050"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r h="238225">
                <a:tc>
                  <a:txBody>
                    <a:bodyPr/>
                    <a:lstStyle/>
                    <a:p>
                      <a:r>
                        <a:rPr lang="en-US" sz="1050" dirty="0"/>
                        <a:t>40-49</a:t>
                      </a:r>
                      <a:endParaRPr lang="en-MY" sz="1050" dirty="0"/>
                    </a:p>
                  </a:txBody>
                  <a:tcPr/>
                </a:tc>
                <a:tc>
                  <a:txBody>
                    <a:bodyPr/>
                    <a:lstStyle/>
                    <a:p>
                      <a:pPr algn="ctr"/>
                      <a:r>
                        <a:rPr lang="en-US" sz="1050" dirty="0"/>
                        <a:t>6</a:t>
                      </a:r>
                      <a:endParaRPr lang="en-MY" sz="1050" dirty="0"/>
                    </a:p>
                  </a:txBody>
                  <a:tcPr/>
                </a:tc>
                <a:tc>
                  <a:txBody>
                    <a:bodyPr/>
                    <a:lstStyle/>
                    <a:p>
                      <a:pPr algn="ctr"/>
                      <a:r>
                        <a:rPr lang="en-US" sz="1050" dirty="0"/>
                        <a:t>15.0</a:t>
                      </a:r>
                      <a:endParaRPr lang="en-MY" sz="1050" dirty="0"/>
                    </a:p>
                  </a:txBody>
                  <a:tcPr/>
                </a:tc>
                <a:extLst>
                  <a:ext uri="{0D108BD9-81ED-4DB2-BD59-A6C34878D82A}">
                    <a16:rowId xmlns:a16="http://schemas.microsoft.com/office/drawing/2014/main" val="10003"/>
                  </a:ext>
                </a:extLst>
              </a:tr>
              <a:tr h="238225">
                <a:tc>
                  <a:txBody>
                    <a:bodyPr/>
                    <a:lstStyle/>
                    <a:p>
                      <a:r>
                        <a:rPr lang="en-US" sz="1050" dirty="0"/>
                        <a:t>50-59</a:t>
                      </a:r>
                      <a:endParaRPr lang="en-MY" sz="1050" dirty="0"/>
                    </a:p>
                  </a:txBody>
                  <a:tcPr/>
                </a:tc>
                <a:tc>
                  <a:txBody>
                    <a:bodyPr/>
                    <a:lstStyle/>
                    <a:p>
                      <a:pPr algn="ctr"/>
                      <a:r>
                        <a:rPr lang="en-US" sz="1050" dirty="0"/>
                        <a:t>8</a:t>
                      </a:r>
                      <a:endParaRPr lang="en-MY" sz="1050" dirty="0"/>
                    </a:p>
                  </a:txBody>
                  <a:tcPr/>
                </a:tc>
                <a:tc>
                  <a:txBody>
                    <a:bodyPr/>
                    <a:lstStyle/>
                    <a:p>
                      <a:pPr algn="ctr"/>
                      <a:r>
                        <a:rPr lang="en-US" sz="1050" dirty="0"/>
                        <a:t>20.0</a:t>
                      </a:r>
                      <a:endParaRPr lang="en-MY" sz="1050" dirty="0"/>
                    </a:p>
                  </a:txBody>
                  <a:tcPr/>
                </a:tc>
                <a:extLst>
                  <a:ext uri="{0D108BD9-81ED-4DB2-BD59-A6C34878D82A}">
                    <a16:rowId xmlns:a16="http://schemas.microsoft.com/office/drawing/2014/main" val="10004"/>
                  </a:ext>
                </a:extLst>
              </a:tr>
              <a:tr h="238225">
                <a:tc>
                  <a:txBody>
                    <a:bodyPr/>
                    <a:lstStyle/>
                    <a:p>
                      <a:r>
                        <a:rPr lang="en-US" sz="1050" dirty="0"/>
                        <a:t>60-69</a:t>
                      </a:r>
                      <a:endParaRPr lang="en-MY" sz="1050" dirty="0"/>
                    </a:p>
                  </a:txBody>
                  <a:tcPr/>
                </a:tc>
                <a:tc>
                  <a:txBody>
                    <a:bodyPr/>
                    <a:lstStyle/>
                    <a:p>
                      <a:pPr algn="ctr"/>
                      <a:r>
                        <a:rPr lang="en-US" sz="1050" dirty="0"/>
                        <a:t>11</a:t>
                      </a:r>
                      <a:endParaRPr lang="en-MY" sz="1050" dirty="0"/>
                    </a:p>
                  </a:txBody>
                  <a:tcPr/>
                </a:tc>
                <a:tc>
                  <a:txBody>
                    <a:bodyPr/>
                    <a:lstStyle/>
                    <a:p>
                      <a:pPr algn="ctr"/>
                      <a:r>
                        <a:rPr lang="en-US" sz="1050" dirty="0"/>
                        <a:t>27.5</a:t>
                      </a:r>
                      <a:endParaRPr lang="en-MY" sz="1050" dirty="0"/>
                    </a:p>
                  </a:txBody>
                  <a:tcPr/>
                </a:tc>
                <a:extLst>
                  <a:ext uri="{0D108BD9-81ED-4DB2-BD59-A6C34878D82A}">
                    <a16:rowId xmlns:a16="http://schemas.microsoft.com/office/drawing/2014/main" val="10005"/>
                  </a:ext>
                </a:extLst>
              </a:tr>
              <a:tr h="238225">
                <a:tc>
                  <a:txBody>
                    <a:bodyPr/>
                    <a:lstStyle/>
                    <a:p>
                      <a:r>
                        <a:rPr lang="en-US" sz="1050" dirty="0"/>
                        <a:t>70-79</a:t>
                      </a:r>
                      <a:endParaRPr lang="en-MY" sz="1050" dirty="0"/>
                    </a:p>
                  </a:txBody>
                  <a:tcPr/>
                </a:tc>
                <a:tc>
                  <a:txBody>
                    <a:bodyPr/>
                    <a:lstStyle/>
                    <a:p>
                      <a:pPr algn="ctr"/>
                      <a:r>
                        <a:rPr lang="en-US" sz="1050" dirty="0"/>
                        <a:t>12</a:t>
                      </a:r>
                      <a:endParaRPr lang="en-MY" sz="1050" dirty="0"/>
                    </a:p>
                  </a:txBody>
                  <a:tcPr/>
                </a:tc>
                <a:tc>
                  <a:txBody>
                    <a:bodyPr/>
                    <a:lstStyle/>
                    <a:p>
                      <a:pPr algn="ctr"/>
                      <a:r>
                        <a:rPr lang="en-US" sz="1050" dirty="0"/>
                        <a:t>30.0</a:t>
                      </a:r>
                      <a:endParaRPr lang="en-MY" sz="1050" dirty="0"/>
                    </a:p>
                  </a:txBody>
                  <a:tcPr/>
                </a:tc>
                <a:extLst>
                  <a:ext uri="{0D108BD9-81ED-4DB2-BD59-A6C34878D82A}">
                    <a16:rowId xmlns:a16="http://schemas.microsoft.com/office/drawing/2014/main" val="10006"/>
                  </a:ext>
                </a:extLst>
              </a:tr>
              <a:tr h="238225">
                <a:tc>
                  <a:txBody>
                    <a:bodyPr/>
                    <a:lstStyle/>
                    <a:p>
                      <a:r>
                        <a:rPr lang="en-US" sz="1050" dirty="0"/>
                        <a:t>Total</a:t>
                      </a:r>
                      <a:endParaRPr lang="en-MY" sz="1050" dirty="0"/>
                    </a:p>
                  </a:txBody>
                  <a:tcPr/>
                </a:tc>
                <a:tc>
                  <a:txBody>
                    <a:bodyPr/>
                    <a:lstStyle/>
                    <a:p>
                      <a:pPr algn="ctr"/>
                      <a:r>
                        <a:rPr lang="en-US" sz="1050" dirty="0"/>
                        <a:t>40</a:t>
                      </a:r>
                      <a:endParaRPr lang="en-MY" sz="1050" dirty="0"/>
                    </a:p>
                  </a:txBody>
                  <a:tcPr/>
                </a:tc>
                <a:tc>
                  <a:txBody>
                    <a:bodyPr/>
                    <a:lstStyle/>
                    <a:p>
                      <a:pPr algn="ctr"/>
                      <a:r>
                        <a:rPr lang="en-US" sz="1050" dirty="0"/>
                        <a:t>100.0</a:t>
                      </a:r>
                      <a:endParaRPr lang="en-MY" sz="1050" dirty="0"/>
                    </a:p>
                  </a:txBody>
                  <a:tcPr/>
                </a:tc>
                <a:extLst>
                  <a:ext uri="{0D108BD9-81ED-4DB2-BD59-A6C34878D82A}">
                    <a16:rowId xmlns:a16="http://schemas.microsoft.com/office/drawing/2014/main" val="10007"/>
                  </a:ext>
                </a:extLst>
              </a:tr>
            </a:tbl>
          </a:graphicData>
        </a:graphic>
      </p:graphicFrame>
      <p:graphicFrame>
        <p:nvGraphicFramePr>
          <p:cNvPr id="9" name="Content Placeholder 9"/>
          <p:cNvGraphicFramePr>
            <a:graphicFrameLocks/>
          </p:cNvGraphicFramePr>
          <p:nvPr>
            <p:extLst>
              <p:ext uri="{D42A27DB-BD31-4B8C-83A1-F6EECF244321}">
                <p14:modId xmlns:p14="http://schemas.microsoft.com/office/powerpoint/2010/main" val="3863313530"/>
              </p:ext>
            </p:extLst>
          </p:nvPr>
        </p:nvGraphicFramePr>
        <p:xfrm>
          <a:off x="6553200" y="3937499"/>
          <a:ext cx="3456000" cy="2628000"/>
        </p:xfrm>
        <a:graphic>
          <a:graphicData uri="http://schemas.openxmlformats.org/drawingml/2006/chart">
            <c:chart xmlns:c="http://schemas.openxmlformats.org/drawingml/2006/chart" xmlns:r="http://schemas.openxmlformats.org/officeDocument/2006/relationships" r:id="rId4"/>
          </a:graphicData>
        </a:graphic>
      </p:graphicFrame>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1566" y="3828605"/>
            <a:ext cx="3574234" cy="2736894"/>
          </a:xfrm>
          <a:prstGeom prst="rect">
            <a:avLst/>
          </a:prstGeom>
        </p:spPr>
      </p:pic>
    </p:spTree>
    <p:custDataLst>
      <p:tags r:id="rId1"/>
    </p:custDataLst>
    <p:extLst>
      <p:ext uri="{BB962C8B-B14F-4D97-AF65-F5344CB8AC3E}">
        <p14:creationId xmlns:p14="http://schemas.microsoft.com/office/powerpoint/2010/main" val="28203315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9"/>
  <p:tag name="ARTICULATE_PRESENTATION_ID" val="847417"/>
  <p:tag name="ARTICULATE_DESIGN_ID_IMU POWER POINT TEMPLATE (2018) FINAL" val="rjVPjeQv"/>
  <p:tag name="ARTICULATE_SLIDE_THUMBNAIL_REFRESH" val="1"/>
  <p:tag name="TAG_BACKING_FORM_KEY" val="396444-c:\users\lwinmi~1\onedri~1\mypc\desktop\mscpub~1\biosta~1\odl_bi~1\units_~1\unit1~1\1210c~1.1in\ilectu~1\1_introduction_to_biostatistics_ [recovered].pptx"/>
  <p:tag name="ARTICULATE_PRESENTER_VERSION" val="8"/>
  <p:tag name="ARTICULATE_PROJECT_CHECK" val="0"/>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IMU 30th Anniv_powerpoint template (20220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IMU 30th Anniv_powerpoint template (202201)</Template>
  <TotalTime>1397</TotalTime>
  <Words>1731</Words>
  <Application>Microsoft Office PowerPoint</Application>
  <PresentationFormat>Widescreen</PresentationFormat>
  <Paragraphs>356</Paragraphs>
  <Slides>29</Slides>
  <Notes>10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6" baseType="lpstr">
      <vt:lpstr>Arial</vt:lpstr>
      <vt:lpstr>Calibri</vt:lpstr>
      <vt:lpstr>Symbol</vt:lpstr>
      <vt:lpstr>Tahoma</vt:lpstr>
      <vt:lpstr>Wingdings</vt:lpstr>
      <vt:lpstr>IMU 30th Anniv_powerpoint template (202201)</vt:lpstr>
      <vt:lpstr>Equation</vt:lpstr>
      <vt:lpstr>INTRODUCTION TO TYPES OF BIOMEDICAL DATA  By Dr. Lwin Mie Aye Senior Lecturer (M.B:B.S, MScPH) Community Medicine Department</vt:lpstr>
      <vt:lpstr>Learning Outcomes</vt:lpstr>
      <vt:lpstr>Definition </vt:lpstr>
      <vt:lpstr>Applications</vt:lpstr>
      <vt:lpstr>How are we going to handle this raw data?</vt:lpstr>
      <vt:lpstr>Statistical Process</vt:lpstr>
      <vt:lpstr>Types of Statistics</vt:lpstr>
      <vt:lpstr>Descriptive Statistics</vt:lpstr>
      <vt:lpstr>E.g. Graphical display of Descriptive Data</vt:lpstr>
      <vt:lpstr>Example, the manager of a fast-food restaurant tracks the wait times for customers during the lunch hour for a week and summarizes the data. </vt:lpstr>
      <vt:lpstr>Inferential Statistics</vt:lpstr>
      <vt:lpstr>Inferential Statistics (Sample to Population)</vt:lpstr>
      <vt:lpstr>Samples to Populations</vt:lpstr>
      <vt:lpstr>Statistic and Parameter</vt:lpstr>
      <vt:lpstr>Inferential Statistics</vt:lpstr>
      <vt:lpstr>Population Parameter vs Sample Statistic</vt:lpstr>
      <vt:lpstr>Population and samples</vt:lpstr>
      <vt:lpstr>PowerPoint Presentation</vt:lpstr>
      <vt:lpstr>Data</vt:lpstr>
      <vt:lpstr>Types of Data</vt:lpstr>
      <vt:lpstr>Types of Data 1. Quantitative (Numerical)</vt:lpstr>
      <vt:lpstr>Types of Data 2. Qualitative (Categorical)</vt:lpstr>
      <vt:lpstr>Types of Data</vt:lpstr>
      <vt:lpstr>Variables</vt:lpstr>
      <vt:lpstr>Type of variables</vt:lpstr>
      <vt:lpstr>PowerPoint Presentation</vt:lpstr>
      <vt:lpstr>PowerPoint Presentation</vt:lpstr>
      <vt:lpstr>Readings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biostatistics</dc:title>
  <dc:creator>sami</dc:creator>
  <cp:lastModifiedBy>Lwin Mie Aye</cp:lastModifiedBy>
  <cp:revision>99</cp:revision>
  <dcterms:created xsi:type="dcterms:W3CDTF">2006-08-16T00:00:00Z</dcterms:created>
  <dcterms:modified xsi:type="dcterms:W3CDTF">2022-04-15T00:11:22Z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1_introduction_to_biostatistics</vt:lpwstr>
  </property>
  <property fmtid="{D5CDD505-2E9C-101B-9397-08002B2CF9AE}" pid="3" name="ArticulateUseProject">
    <vt:lpwstr>1</vt:lpwstr>
  </property>
  <property fmtid="{D5CDD505-2E9C-101B-9397-08002B2CF9AE}" pid="4" name="ArticulateProjectVersion">
    <vt:lpwstr>8</vt:lpwstr>
  </property>
  <property fmtid="{D5CDD505-2E9C-101B-9397-08002B2CF9AE}" pid="5" name="ArticulateGUID">
    <vt:lpwstr>8068F370-5B41-497C-9DED-2E267D609A61</vt:lpwstr>
  </property>
  <property fmtid="{D5CDD505-2E9C-101B-9397-08002B2CF9AE}" pid="6" name="ArticulateProjectFull">
    <vt:lpwstr>C:\Users\LWINMI~1\ONEDRI~1\MyPC\Desktop\MSCPUB~1\BIOSTA~1\ODL_BI~1\UNITS_~1\UNIT1~1\1210C~1.1IN\ILECTU~1\1_Introduction_to_Biostatistics_ [Recovered].ppta</vt:lpwstr>
  </property>
</Properties>
</file>