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0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notesSlides/notesSlide9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29"/>
  </p:notesMasterIdLst>
  <p:sldIdLst>
    <p:sldId id="301" r:id="rId2"/>
    <p:sldId id="272" r:id="rId3"/>
    <p:sldId id="274" r:id="rId4"/>
    <p:sldId id="306" r:id="rId5"/>
    <p:sldId id="275" r:id="rId6"/>
    <p:sldId id="264" r:id="rId7"/>
    <p:sldId id="289" r:id="rId8"/>
    <p:sldId id="290" r:id="rId9"/>
    <p:sldId id="307" r:id="rId10"/>
    <p:sldId id="277" r:id="rId11"/>
    <p:sldId id="292" r:id="rId12"/>
    <p:sldId id="266" r:id="rId13"/>
    <p:sldId id="267" r:id="rId14"/>
    <p:sldId id="270" r:id="rId15"/>
    <p:sldId id="268" r:id="rId16"/>
    <p:sldId id="269" r:id="rId17"/>
    <p:sldId id="279" r:id="rId18"/>
    <p:sldId id="282" r:id="rId19"/>
    <p:sldId id="283" r:id="rId20"/>
    <p:sldId id="295" r:id="rId21"/>
    <p:sldId id="296" r:id="rId22"/>
    <p:sldId id="300" r:id="rId23"/>
    <p:sldId id="305" r:id="rId24"/>
    <p:sldId id="298" r:id="rId25"/>
    <p:sldId id="287" r:id="rId26"/>
    <p:sldId id="304" r:id="rId27"/>
    <p:sldId id="303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964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0" autoAdjust="0"/>
    <p:restoredTop sz="88031" autoAdjust="0"/>
  </p:normalViewPr>
  <p:slideViewPr>
    <p:cSldViewPr>
      <p:cViewPr varScale="1">
        <p:scale>
          <a:sx n="68" d="100"/>
          <a:sy n="68" d="100"/>
        </p:scale>
        <p:origin x="31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MY" sz="1200" b="1" u="sng" dirty="0" smtClean="0"/>
              <a:t>Proportion of people in each level of obesity and age group who have DM</a:t>
            </a:r>
            <a:endParaRPr lang="en-MY" sz="1200" b="1" u="sng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73491877345119"/>
          <c:y val="0.21786205301981221"/>
          <c:w val="0.5515573851140948"/>
          <c:h val="0.571816412125491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Under 40</c:v>
                </c:pt>
                <c:pt idx="1">
                  <c:v>40-59</c:v>
                </c:pt>
                <c:pt idx="2">
                  <c:v>60 &amp; above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0.18</c:v>
                </c:pt>
                <c:pt idx="1">
                  <c:v>0.05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2E-4756-AF0A-9F8D0F54A5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Overweight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Under 40</c:v>
                </c:pt>
                <c:pt idx="1">
                  <c:v>40-59</c:v>
                </c:pt>
                <c:pt idx="2">
                  <c:v>60 &amp; above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0.18</c:v>
                </c:pt>
                <c:pt idx="1">
                  <c:v>0.35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2E-4756-AF0A-9F8D0F54A50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Obese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Under 40</c:v>
                </c:pt>
                <c:pt idx="1">
                  <c:v>40-59</c:v>
                </c:pt>
                <c:pt idx="2">
                  <c:v>60 &amp; above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0.5</c:v>
                </c:pt>
                <c:pt idx="1">
                  <c:v>0.57999999999999996</c:v>
                </c:pt>
                <c:pt idx="2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2E-4756-AF0A-9F8D0F54A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186656"/>
        <c:axId val="191186264"/>
      </c:barChart>
      <c:catAx>
        <c:axId val="191186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 smtClean="0"/>
                  <a:t>Age</a:t>
                </a:r>
                <a:r>
                  <a:rPr lang="en-US" sz="1100" baseline="0" dirty="0" smtClean="0"/>
                  <a:t> group</a:t>
                </a:r>
                <a:endParaRPr lang="en-MY" sz="11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86264"/>
        <c:crosses val="autoZero"/>
        <c:auto val="1"/>
        <c:lblAlgn val="ctr"/>
        <c:lblOffset val="100"/>
        <c:noMultiLvlLbl val="0"/>
      </c:catAx>
      <c:valAx>
        <c:axId val="191186264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MY" dirty="0" smtClean="0"/>
                  <a:t>%</a:t>
                </a:r>
                <a:endParaRPr lang="en-MY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8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MY" sz="1200" b="1" u="sng" dirty="0" smtClean="0"/>
              <a:t>Health expenditure as % of</a:t>
            </a:r>
            <a:r>
              <a:rPr lang="en-MY" sz="1200" b="1" u="sng" baseline="0" dirty="0" smtClean="0"/>
              <a:t> GDP for Canada, UK and USA</a:t>
            </a:r>
            <a:endParaRPr lang="en-MY" sz="1200" b="1" u="sng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9</c:v>
                </c:pt>
                <c:pt idx="3">
                  <c:v>12</c:v>
                </c:pt>
                <c:pt idx="4">
                  <c:v>13.5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C0-4174-953C-74CEC1A082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Canada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5.5</c:v>
                </c:pt>
                <c:pt idx="1">
                  <c:v>7</c:v>
                </c:pt>
                <c:pt idx="2">
                  <c:v>7</c:v>
                </c:pt>
                <c:pt idx="3">
                  <c:v>8.5</c:v>
                </c:pt>
                <c:pt idx="4">
                  <c:v>8.6999999999999993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C0-4174-953C-74CEC1A082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UK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3.8</c:v>
                </c:pt>
                <c:pt idx="1">
                  <c:v>4.5999999999999996</c:v>
                </c:pt>
                <c:pt idx="2">
                  <c:v>5.2</c:v>
                </c:pt>
                <c:pt idx="3">
                  <c:v>5.8</c:v>
                </c:pt>
                <c:pt idx="4">
                  <c:v>6.6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C0-4174-953C-74CEC1A082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8826600"/>
        <c:axId val="278826992"/>
      </c:lineChart>
      <c:catAx>
        <c:axId val="278826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MY" sz="1100" dirty="0" smtClean="0"/>
                  <a:t>Year</a:t>
                </a:r>
                <a:endParaRPr lang="en-MY" sz="11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8826992"/>
        <c:crosses val="autoZero"/>
        <c:auto val="1"/>
        <c:lblAlgn val="ctr"/>
        <c:lblOffset val="100"/>
        <c:noMultiLvlLbl val="0"/>
      </c:catAx>
      <c:valAx>
        <c:axId val="278826992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MY" sz="1100" dirty="0" smtClean="0"/>
                  <a:t>%GDP</a:t>
                </a:r>
                <a:endParaRPr lang="en-MY" sz="11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882660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>
      <a:glow rad="101600">
        <a:schemeClr val="accent4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034B9-B838-4270-9DCF-858AAF18AA92}" type="datetimeFigureOut">
              <a:rPr lang="en-MY" smtClean="0"/>
              <a:pPr/>
              <a:t>20/11/2017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3A066-EDEF-4BD8-9EB0-947F9A1FBBC8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1668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3A066-EDEF-4BD8-9EB0-947F9A1FBBC8}" type="slidenum">
              <a:rPr lang="en-MY" smtClean="0"/>
              <a:pPr/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74717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3A066-EDEF-4BD8-9EB0-947F9A1FBBC8}" type="slidenum">
              <a:rPr lang="en-MY" smtClean="0"/>
              <a:pPr/>
              <a:t>25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94170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A86D1-C02C-4236-B006-1C794C50F9B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81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3A066-EDEF-4BD8-9EB0-947F9A1FBBC8}" type="slidenum">
              <a:rPr lang="en-MY" smtClean="0"/>
              <a:pPr/>
              <a:t>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7433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F01D6-AABE-4353-9757-B0D78B0008E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33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A86D1-C02C-4236-B006-1C794C50F9B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10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F47D6-18E2-459D-A55A-2FA4B5EA05D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12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7EBA5-8277-45A5-86A6-ED6033A311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13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51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54013" indent="-182563">
              <a:buFont typeface="Arial" panose="020B0604020202020204" pitchFamily="34" charset="0"/>
              <a:buChar char="•"/>
            </a:pPr>
            <a:r>
              <a:rPr lang="en-US" dirty="0" smtClean="0"/>
              <a:t>The variable ‘number of brothers/sisters’ takes </a:t>
            </a:r>
            <a:r>
              <a:rPr lang="en-US" dirty="0" smtClean="0">
                <a:solidFill>
                  <a:srgbClr val="FF0000"/>
                </a:solidFill>
              </a:rPr>
              <a:t>integral values </a:t>
            </a:r>
            <a:r>
              <a:rPr lang="en-US" dirty="0" smtClean="0"/>
              <a:t>only; numbers such as 2.6 or 4.5 </a:t>
            </a:r>
            <a:r>
              <a:rPr lang="en-US" dirty="0" smtClean="0">
                <a:solidFill>
                  <a:srgbClr val="FF0000"/>
                </a:solidFill>
              </a:rPr>
              <a:t>cannot occur</a:t>
            </a:r>
            <a:r>
              <a:rPr lang="en-US" dirty="0" smtClean="0"/>
              <a:t>. It is Discrete. </a:t>
            </a:r>
          </a:p>
          <a:p>
            <a:pPr marL="354013" indent="-182563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i="1" dirty="0" smtClean="0"/>
              <a:t>continuous variable (</a:t>
            </a:r>
            <a:r>
              <a:rPr lang="en-US" dirty="0" smtClean="0"/>
              <a:t>age) </a:t>
            </a:r>
            <a:r>
              <a:rPr lang="en-US" i="1" dirty="0" smtClean="0"/>
              <a:t>, </a:t>
            </a:r>
            <a:r>
              <a:rPr lang="en-US" dirty="0" smtClean="0"/>
              <a:t>on the other hand, can take any value. </a:t>
            </a:r>
          </a:p>
          <a:p>
            <a:pPr marL="354013" indent="-182563">
              <a:buFont typeface="Arial" panose="020B0604020202020204" pitchFamily="34" charset="0"/>
              <a:buChar char="•"/>
            </a:pPr>
            <a:r>
              <a:rPr lang="en-US" dirty="0" smtClean="0"/>
              <a:t>Examples of continuous variables are ‘birth weight’, ‘age’, ‘time’ and ‘body temperature’, </a:t>
            </a:r>
          </a:p>
          <a:p>
            <a:pPr marL="354013" indent="-182563">
              <a:buFont typeface="Arial" panose="020B0604020202020204" pitchFamily="34" charset="0"/>
              <a:buChar char="•"/>
            </a:pPr>
            <a:r>
              <a:rPr lang="en-US" dirty="0" smtClean="0"/>
              <a:t>Examples of discrete variables are ‘number of children per family’, ‘number of hospital admissions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008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6632-5BCB-45AF-B278-B5FDBC509491}" type="datetime1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Lwin/IMU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3989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5FAF-FE33-44C7-8BD2-13E6A924B408}" type="datetime1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Lwin/IMU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1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2817-E827-4B9D-B23F-DFDA1F126ED7}" type="datetime1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Lwin/IMU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4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MY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887AA-D8F2-46D8-8E7A-B61A7E2A1895}" type="datetime1">
              <a:rPr lang="en-US" altLang="en-US" smtClean="0"/>
              <a:t>11/20/2017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Dr. Lwin/IMU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E2EF6-3592-42D9-B45D-4AB4626D6F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511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576CB4D-DDAD-452D-80CC-09DC68E08F4C}" type="datetime1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Dr. Lwin/IMU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C7CCC49-C129-40EA-9CE5-589BA9EFB9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1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A6C6-57E2-4763-BD14-E842A1971156}" type="datetime1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Lwin/IMU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279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5FC96-C68F-4725-9DB5-E69C33D1D39F}" type="datetime1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Lwin/IMU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732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6DCCF-A980-481B-8599-A6699D6B0125}" type="datetime1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Lwin/IMU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287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9FFD-493D-4F5F-AF7B-47129882C895}" type="datetime1">
              <a:rPr lang="en-US" smtClean="0"/>
              <a:t>11/20/2017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Lwin/IMU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956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4A32-E471-4603-85F8-94878A4AD6F8}" type="datetime1">
              <a:rPr lang="en-US" smtClean="0"/>
              <a:t>11/20/2017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Lwin/IMU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608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9050-58BD-427B-BB33-A5E8FCB5CE7B}" type="datetime1">
              <a:rPr lang="en-US" smtClean="0"/>
              <a:t>11/20/2017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Dr. Lwin/IMU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9480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63BFF426-51BA-493A-8083-F6D084EBC94B}" type="datetime1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Dr. Lwin/IMU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611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AF71-4865-4BFE-9F33-DD3800824672}" type="datetime1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Lwin/IMU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70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68EFDD7-DC2E-4422-BEC4-7AD7D936C7E1}" type="datetime1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Dr. Lwin/IMU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5"/>
    </p:custDataLst>
    <p:extLst>
      <p:ext uri="{BB962C8B-B14F-4D97-AF65-F5344CB8AC3E}">
        <p14:creationId xmlns:p14="http://schemas.microsoft.com/office/powerpoint/2010/main" val="95295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openxmlformats.org/officeDocument/2006/relationships/image" Target="../media/image5.wmf"/><Relationship Id="rId2" Type="http://schemas.openxmlformats.org/officeDocument/2006/relationships/tags" Target="../tags/tag2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m4a"/><Relationship Id="rId7" Type="http://schemas.openxmlformats.org/officeDocument/2006/relationships/image" Target="../media/image6.wmf"/><Relationship Id="rId2" Type="http://schemas.openxmlformats.org/officeDocument/2006/relationships/tags" Target="../tags/tag2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0.wmf"/><Relationship Id="rId18" Type="http://schemas.openxmlformats.org/officeDocument/2006/relationships/image" Target="../media/image2.png"/><Relationship Id="rId3" Type="http://schemas.microsoft.com/office/2007/relationships/media" Target="../media/media16.m4a"/><Relationship Id="rId7" Type="http://schemas.openxmlformats.org/officeDocument/2006/relationships/image" Target="../media/image7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2.wmf"/><Relationship Id="rId2" Type="http://schemas.openxmlformats.org/officeDocument/2006/relationships/tags" Target="../tags/tag27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.wmf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1.wmf"/><Relationship Id="rId10" Type="http://schemas.openxmlformats.org/officeDocument/2006/relationships/oleObject" Target="../embeddings/oleObject5.bin"/><Relationship Id="rId4" Type="http://schemas.openxmlformats.org/officeDocument/2006/relationships/audio" Target="../media/media16.m4a"/><Relationship Id="rId9" Type="http://schemas.openxmlformats.org/officeDocument/2006/relationships/image" Target="../media/image8.wmf"/><Relationship Id="rId1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microsoft.com/office/2007/relationships/media" Target="../media/media17.m4a"/><Relationship Id="rId7" Type="http://schemas.openxmlformats.org/officeDocument/2006/relationships/oleObject" Target="../embeddings/oleObject9.bin"/><Relationship Id="rId2" Type="http://schemas.openxmlformats.org/officeDocument/2006/relationships/tags" Target="../tags/tag28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4a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3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3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3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2.png"/><Relationship Id="rId2" Type="http://schemas.microsoft.com/office/2007/relationships/media" Target="../media/media24.m4a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5.m4a"/><Relationship Id="rId4" Type="http://schemas.microsoft.com/office/2007/relationships/media" Target="../media/media25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3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3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3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chart" Target="../charts/chart2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pPr algn="ctr"/>
            <a:r>
              <a:rPr lang="en-MY" sz="4800" b="1" dirty="0" smtClean="0"/>
              <a:t>INTRODUCTION TO BIOSTATISTICS</a:t>
            </a:r>
            <a:endParaRPr lang="en-MY" sz="4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Subtitle 4"/>
          <p:cNvSpPr>
            <a:spLocks noGrp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/>
          <a:lstStyle/>
          <a:p>
            <a:pPr algn="ctr" eaLnBrk="1" fontAlgn="auto" hangingPunct="1">
              <a:defRPr/>
            </a:pPr>
            <a:r>
              <a:rPr lang="en-US" altLang="en-US" dirty="0" smtClean="0"/>
              <a:t>Department of Community Medicine</a:t>
            </a:r>
          </a:p>
          <a:p>
            <a:pPr algn="ctr" eaLnBrk="1" fontAlgn="auto" hangingPunct="1">
              <a:defRPr/>
            </a:pPr>
            <a:r>
              <a:rPr lang="en-US" altLang="en-US" dirty="0" smtClean="0"/>
              <a:t>International medical University</a:t>
            </a:r>
            <a:endParaRPr lang="en-MY" alt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0" t="1" r="52405" b="-5420"/>
          <a:stretch/>
        </p:blipFill>
        <p:spPr>
          <a:xfrm>
            <a:off x="7420028" y="5599113"/>
            <a:ext cx="1442484" cy="73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6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Inferential Statistics</a:t>
            </a:r>
          </a:p>
        </p:txBody>
      </p:sp>
      <p:sp>
        <p:nvSpPr>
          <p:cNvPr id="47108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Uses data from a sample to make comparisons and draw conclusions about a larger group that the sample represents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Inferential Statistics</a:t>
            </a:r>
          </a:p>
          <a:p>
            <a:pPr lvl="1">
              <a:buClr>
                <a:srgbClr val="FF0000"/>
              </a:buClr>
              <a:buSzPct val="75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Estimating population values from sample values</a:t>
            </a:r>
          </a:p>
          <a:p>
            <a:pPr lvl="1">
              <a:buClr>
                <a:srgbClr val="FF0000"/>
              </a:buClr>
              <a:buSzPct val="75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</a:t>
            </a:r>
            <a:r>
              <a:rPr lang="en-US" sz="2000" dirty="0" smtClean="0">
                <a:solidFill>
                  <a:schemeClr val="tx1"/>
                </a:solidFill>
              </a:rPr>
              <a:t>istinguish </a:t>
            </a:r>
            <a:r>
              <a:rPr lang="en-US" sz="2000" dirty="0">
                <a:solidFill>
                  <a:schemeClr val="tx1"/>
                </a:solidFill>
              </a:rPr>
              <a:t>true differences from </a:t>
            </a:r>
            <a:r>
              <a:rPr lang="en-US" sz="2000" dirty="0" smtClean="0">
                <a:solidFill>
                  <a:schemeClr val="tx1"/>
                </a:solidFill>
              </a:rPr>
              <a:t>random </a:t>
            </a:r>
            <a:r>
              <a:rPr lang="en-US" sz="2000" dirty="0">
                <a:solidFill>
                  <a:schemeClr val="tx1"/>
                </a:solidFill>
              </a:rPr>
              <a:t>variation</a:t>
            </a:r>
          </a:p>
          <a:p>
            <a:pPr lvl="1">
              <a:buClr>
                <a:srgbClr val="FF0000"/>
              </a:buClr>
              <a:buSzPct val="75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</a:t>
            </a:r>
            <a:r>
              <a:rPr lang="en-US" sz="2000" dirty="0" smtClean="0">
                <a:solidFill>
                  <a:schemeClr val="tx1"/>
                </a:solidFill>
              </a:rPr>
              <a:t>llows </a:t>
            </a:r>
            <a:r>
              <a:rPr lang="en-US" sz="2000" dirty="0">
                <a:solidFill>
                  <a:schemeClr val="tx1"/>
                </a:solidFill>
              </a:rPr>
              <a:t>hypothesis testing</a:t>
            </a:r>
            <a:endParaRPr lang="ar-SA" sz="2000" dirty="0">
              <a:solidFill>
                <a:schemeClr val="tx1"/>
              </a:solidFill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Inferential statistical methods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tx1"/>
                </a:solidFill>
              </a:rPr>
              <a:t>A procedure for making inferences or generalizations about a larger population from a sample of that population.</a:t>
            </a:r>
          </a:p>
          <a:p>
            <a:endParaRPr lang="en-MY" sz="2200" dirty="0"/>
          </a:p>
          <a:p>
            <a:pPr lvl="1"/>
            <a:endParaRPr lang="en-US" sz="2200" dirty="0" smtClean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3D617-A3E8-403A-9EA3-76CA980BCD7F}" type="slidenum">
              <a:rPr lang="en-US"/>
              <a:pPr/>
              <a:t>10</a:t>
            </a:fld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Inferential Statistics</a:t>
            </a:r>
            <a:br>
              <a:rPr lang="en-US" dirty="0" smtClean="0"/>
            </a:br>
            <a:r>
              <a:rPr lang="en-US" dirty="0" smtClean="0"/>
              <a:t>(Sample to Population)</a:t>
            </a:r>
            <a:endParaRPr lang="en-MY" dirty="0"/>
          </a:p>
        </p:txBody>
      </p:sp>
      <p:sp>
        <p:nvSpPr>
          <p:cNvPr id="10" name="Circular Arrow 9"/>
          <p:cNvSpPr/>
          <p:nvPr/>
        </p:nvSpPr>
        <p:spPr>
          <a:xfrm rot="15476309">
            <a:off x="1692004" y="3253679"/>
            <a:ext cx="2978691" cy="1689787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Circular Arrow 10"/>
          <p:cNvSpPr/>
          <p:nvPr/>
        </p:nvSpPr>
        <p:spPr>
          <a:xfrm rot="6241390">
            <a:off x="4206493" y="3309846"/>
            <a:ext cx="3000760" cy="1652133"/>
          </a:xfrm>
          <a:prstGeom prst="circularArrow">
            <a:avLst>
              <a:gd name="adj1" fmla="val 12500"/>
              <a:gd name="adj2" fmla="val 1142319"/>
              <a:gd name="adj3" fmla="val 20457678"/>
              <a:gd name="adj4" fmla="val 10800000"/>
              <a:gd name="adj5" fmla="val 12500"/>
            </a:avLst>
          </a:prstGeom>
          <a:solidFill>
            <a:srgbClr val="CF5964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2356783"/>
              <a:satOff val="-11270"/>
              <a:lumOff val="12353"/>
              <a:alphaOff val="0"/>
            </a:schemeClr>
          </a:fillRef>
          <a:effectRef idx="2">
            <a:schemeClr val="accent5">
              <a:hueOff val="2356783"/>
              <a:satOff val="-11270"/>
              <a:lumOff val="12353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81" name="Group 80"/>
          <p:cNvGrpSpPr/>
          <p:nvPr/>
        </p:nvGrpSpPr>
        <p:grpSpPr>
          <a:xfrm>
            <a:off x="3603991" y="4724400"/>
            <a:ext cx="1752600" cy="938591"/>
            <a:chOff x="3603991" y="4724400"/>
            <a:chExt cx="1752600" cy="938591"/>
          </a:xfrm>
        </p:grpSpPr>
        <p:sp>
          <p:nvSpPr>
            <p:cNvPr id="14" name="Oval 13"/>
            <p:cNvSpPr/>
            <p:nvPr/>
          </p:nvSpPr>
          <p:spPr>
            <a:xfrm>
              <a:off x="3603991" y="4724400"/>
              <a:ext cx="1752600" cy="938591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/>
                <a:t>Sample</a:t>
              </a:r>
              <a:endParaRPr lang="en-MY" sz="1600" b="1" dirty="0"/>
            </a:p>
          </p:txBody>
        </p:sp>
        <p:sp>
          <p:nvSpPr>
            <p:cNvPr id="66" name="Smiley Face 65"/>
            <p:cNvSpPr/>
            <p:nvPr/>
          </p:nvSpPr>
          <p:spPr>
            <a:xfrm>
              <a:off x="3866642" y="5179571"/>
              <a:ext cx="152400" cy="198897"/>
            </a:xfrm>
            <a:prstGeom prst="smileyFac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7" name="Smiley Face 66"/>
            <p:cNvSpPr/>
            <p:nvPr/>
          </p:nvSpPr>
          <p:spPr>
            <a:xfrm>
              <a:off x="4505325" y="4890321"/>
              <a:ext cx="152400" cy="198897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8" name="Smiley Face 67"/>
            <p:cNvSpPr/>
            <p:nvPr/>
          </p:nvSpPr>
          <p:spPr>
            <a:xfrm>
              <a:off x="4204052" y="4829437"/>
              <a:ext cx="152400" cy="198897"/>
            </a:xfrm>
            <a:prstGeom prst="smileyFac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9" name="Smiley Face 68"/>
            <p:cNvSpPr/>
            <p:nvPr/>
          </p:nvSpPr>
          <p:spPr>
            <a:xfrm>
              <a:off x="4486851" y="5413184"/>
              <a:ext cx="152400" cy="198897"/>
            </a:xfrm>
            <a:prstGeom prst="smileyFace">
              <a:avLst/>
            </a:prstGeom>
            <a:solidFill>
              <a:srgbClr val="CC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0" name="Smiley Face 69"/>
            <p:cNvSpPr/>
            <p:nvPr/>
          </p:nvSpPr>
          <p:spPr>
            <a:xfrm>
              <a:off x="4854304" y="5084046"/>
              <a:ext cx="152400" cy="198897"/>
            </a:xfrm>
            <a:prstGeom prst="smileyFac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1" name="Smiley Face 70"/>
            <p:cNvSpPr/>
            <p:nvPr/>
          </p:nvSpPr>
          <p:spPr>
            <a:xfrm>
              <a:off x="3927319" y="4911167"/>
              <a:ext cx="152400" cy="198897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2" name="Smiley Face 71"/>
            <p:cNvSpPr/>
            <p:nvPr/>
          </p:nvSpPr>
          <p:spPr>
            <a:xfrm>
              <a:off x="5114255" y="5046541"/>
              <a:ext cx="152400" cy="198897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3" name="Smiley Face 72"/>
            <p:cNvSpPr/>
            <p:nvPr/>
          </p:nvSpPr>
          <p:spPr>
            <a:xfrm>
              <a:off x="4140903" y="5355603"/>
              <a:ext cx="152400" cy="198897"/>
            </a:xfrm>
            <a:prstGeom prst="smileyFac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4" name="Smiley Face 73"/>
            <p:cNvSpPr/>
            <p:nvPr/>
          </p:nvSpPr>
          <p:spPr>
            <a:xfrm>
              <a:off x="4808159" y="4841276"/>
              <a:ext cx="152400" cy="198897"/>
            </a:xfrm>
            <a:prstGeom prst="smileyFac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5" name="Smiley Face 74"/>
            <p:cNvSpPr/>
            <p:nvPr/>
          </p:nvSpPr>
          <p:spPr>
            <a:xfrm>
              <a:off x="4784597" y="5355603"/>
              <a:ext cx="152400" cy="198897"/>
            </a:xfrm>
            <a:prstGeom prst="smileyFac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6540375" y="3594237"/>
            <a:ext cx="1536825" cy="461665"/>
          </a:xfrm>
          <a:prstGeom prst="rect">
            <a:avLst/>
          </a:prstGeom>
          <a:solidFill>
            <a:srgbClr val="CF596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Select a samples from the population</a:t>
            </a:r>
            <a:endParaRPr lang="en-MY" sz="12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822960" y="3564871"/>
            <a:ext cx="1539240" cy="5770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1050" b="1" dirty="0" err="1" smtClean="0"/>
              <a:t>Generalise</a:t>
            </a:r>
            <a:r>
              <a:rPr lang="en-US" sz="1050" b="1" dirty="0" smtClean="0"/>
              <a:t> conclusions from the sample to the population</a:t>
            </a:r>
            <a:endParaRPr lang="en-MY" sz="1050" b="1" dirty="0"/>
          </a:p>
        </p:txBody>
      </p:sp>
      <p:grpSp>
        <p:nvGrpSpPr>
          <p:cNvPr id="80" name="Group 79"/>
          <p:cNvGrpSpPr/>
          <p:nvPr/>
        </p:nvGrpSpPr>
        <p:grpSpPr>
          <a:xfrm>
            <a:off x="3036569" y="2033631"/>
            <a:ext cx="2819400" cy="1600200"/>
            <a:chOff x="3036569" y="2033631"/>
            <a:chExt cx="2819400" cy="1600200"/>
          </a:xfrm>
        </p:grpSpPr>
        <p:grpSp>
          <p:nvGrpSpPr>
            <p:cNvPr id="78" name="Group 77"/>
            <p:cNvGrpSpPr/>
            <p:nvPr/>
          </p:nvGrpSpPr>
          <p:grpSpPr>
            <a:xfrm>
              <a:off x="3036569" y="2033631"/>
              <a:ext cx="2819400" cy="1600200"/>
              <a:chOff x="2959658" y="1905000"/>
              <a:chExt cx="2819400" cy="160020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2959658" y="1905000"/>
                <a:ext cx="2819400" cy="1600200"/>
              </a:xfrm>
              <a:prstGeom prst="ellipse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/>
                  <a:t>Population</a:t>
                </a:r>
                <a:endParaRPr lang="en-MY" sz="2800" b="1" dirty="0"/>
              </a:p>
            </p:txBody>
          </p:sp>
          <p:sp>
            <p:nvSpPr>
              <p:cNvPr id="15" name="Smiley Face 14"/>
              <p:cNvSpPr/>
              <p:nvPr/>
            </p:nvSpPr>
            <p:spPr>
              <a:xfrm>
                <a:off x="3657600" y="2274299"/>
                <a:ext cx="152400" cy="198897"/>
              </a:xfrm>
              <a:prstGeom prst="smileyFac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6" name="Smiley Face 15"/>
              <p:cNvSpPr/>
              <p:nvPr/>
            </p:nvSpPr>
            <p:spPr>
              <a:xfrm>
                <a:off x="3886200" y="2227802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7" name="Smiley Face 16"/>
              <p:cNvSpPr/>
              <p:nvPr/>
            </p:nvSpPr>
            <p:spPr>
              <a:xfrm>
                <a:off x="3653790" y="2877046"/>
                <a:ext cx="152400" cy="198897"/>
              </a:xfrm>
              <a:prstGeom prst="smileyFac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8" name="Smiley Face 17"/>
              <p:cNvSpPr/>
              <p:nvPr/>
            </p:nvSpPr>
            <p:spPr>
              <a:xfrm>
                <a:off x="4107180" y="2394077"/>
                <a:ext cx="152400" cy="198897"/>
              </a:xfrm>
              <a:prstGeom prst="smileyFac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9" name="Smiley Face 18"/>
              <p:cNvSpPr/>
              <p:nvPr/>
            </p:nvSpPr>
            <p:spPr>
              <a:xfrm>
                <a:off x="4267200" y="2883899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0" name="Smiley Face 19"/>
              <p:cNvSpPr/>
              <p:nvPr/>
            </p:nvSpPr>
            <p:spPr>
              <a:xfrm>
                <a:off x="4419600" y="3036299"/>
                <a:ext cx="152400" cy="198897"/>
              </a:xfrm>
              <a:prstGeom prst="smileyFac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1" name="Smiley Face 20"/>
              <p:cNvSpPr/>
              <p:nvPr/>
            </p:nvSpPr>
            <p:spPr>
              <a:xfrm>
                <a:off x="4175521" y="2043648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3" name="Smiley Face 22"/>
              <p:cNvSpPr/>
              <p:nvPr/>
            </p:nvSpPr>
            <p:spPr>
              <a:xfrm>
                <a:off x="4560214" y="2202602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4" name="Smiley Face 23"/>
              <p:cNvSpPr/>
              <p:nvPr/>
            </p:nvSpPr>
            <p:spPr>
              <a:xfrm>
                <a:off x="4876800" y="2239898"/>
                <a:ext cx="152400" cy="198897"/>
              </a:xfrm>
              <a:prstGeom prst="smileyFac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5" name="Smiley Face 24"/>
              <p:cNvSpPr/>
              <p:nvPr/>
            </p:nvSpPr>
            <p:spPr>
              <a:xfrm>
                <a:off x="4601799" y="2857112"/>
                <a:ext cx="152400" cy="198897"/>
              </a:xfrm>
              <a:prstGeom prst="smileyFac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6" name="Smiley Face 25"/>
              <p:cNvSpPr/>
              <p:nvPr/>
            </p:nvSpPr>
            <p:spPr>
              <a:xfrm>
                <a:off x="4801074" y="3231690"/>
                <a:ext cx="152400" cy="198897"/>
              </a:xfrm>
              <a:prstGeom prst="smileyFac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7" name="Smiley Face 26"/>
              <p:cNvSpPr/>
              <p:nvPr/>
            </p:nvSpPr>
            <p:spPr>
              <a:xfrm>
                <a:off x="3401650" y="2318830"/>
                <a:ext cx="152400" cy="198897"/>
              </a:xfrm>
              <a:prstGeom prst="smileyFac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8" name="Smiley Face 27"/>
              <p:cNvSpPr/>
              <p:nvPr/>
            </p:nvSpPr>
            <p:spPr>
              <a:xfrm>
                <a:off x="4446269" y="2407954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9" name="Smiley Face 28"/>
              <p:cNvSpPr/>
              <p:nvPr/>
            </p:nvSpPr>
            <p:spPr>
              <a:xfrm>
                <a:off x="4800600" y="2391903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0" name="Smiley Face 29"/>
              <p:cNvSpPr/>
              <p:nvPr/>
            </p:nvSpPr>
            <p:spPr>
              <a:xfrm>
                <a:off x="4670556" y="2040017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1" name="Smiley Face 30"/>
              <p:cNvSpPr/>
              <p:nvPr/>
            </p:nvSpPr>
            <p:spPr>
              <a:xfrm>
                <a:off x="4903469" y="2865154"/>
                <a:ext cx="152400" cy="198897"/>
              </a:xfrm>
              <a:prstGeom prst="smileyFace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2" name="Smiley Face 31"/>
              <p:cNvSpPr/>
              <p:nvPr/>
            </p:nvSpPr>
            <p:spPr>
              <a:xfrm>
                <a:off x="5105400" y="2133600"/>
                <a:ext cx="152400" cy="198897"/>
              </a:xfrm>
              <a:prstGeom prst="smileyFace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3" name="Smiley Face 32"/>
              <p:cNvSpPr/>
              <p:nvPr/>
            </p:nvSpPr>
            <p:spPr>
              <a:xfrm>
                <a:off x="3844290" y="3025140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4" name="Smiley Face 33"/>
              <p:cNvSpPr/>
              <p:nvPr/>
            </p:nvSpPr>
            <p:spPr>
              <a:xfrm>
                <a:off x="4548261" y="3255759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5" name="Smiley Face 34"/>
              <p:cNvSpPr/>
              <p:nvPr/>
            </p:nvSpPr>
            <p:spPr>
              <a:xfrm>
                <a:off x="4167632" y="3122053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6" name="Smiley Face 35"/>
              <p:cNvSpPr/>
              <p:nvPr/>
            </p:nvSpPr>
            <p:spPr>
              <a:xfrm>
                <a:off x="5486400" y="2806718"/>
                <a:ext cx="152400" cy="198897"/>
              </a:xfrm>
              <a:prstGeom prst="smileyFac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7" name="Smiley Face 36"/>
              <p:cNvSpPr/>
              <p:nvPr/>
            </p:nvSpPr>
            <p:spPr>
              <a:xfrm>
                <a:off x="5277772" y="3037142"/>
                <a:ext cx="152400" cy="198897"/>
              </a:xfrm>
              <a:prstGeom prst="smileyFac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8" name="Smiley Face 37"/>
              <p:cNvSpPr/>
              <p:nvPr/>
            </p:nvSpPr>
            <p:spPr>
              <a:xfrm>
                <a:off x="5466698" y="2377778"/>
                <a:ext cx="152400" cy="198897"/>
              </a:xfrm>
              <a:prstGeom prst="smileyFac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0" name="Smiley Face 39"/>
              <p:cNvSpPr/>
              <p:nvPr/>
            </p:nvSpPr>
            <p:spPr>
              <a:xfrm>
                <a:off x="3195910" y="2950065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1" name="Smiley Face 40"/>
              <p:cNvSpPr/>
              <p:nvPr/>
            </p:nvSpPr>
            <p:spPr>
              <a:xfrm>
                <a:off x="3242457" y="2445249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2" name="Smiley Face 41"/>
              <p:cNvSpPr/>
              <p:nvPr/>
            </p:nvSpPr>
            <p:spPr>
              <a:xfrm>
                <a:off x="5242143" y="2816121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3" name="Smiley Face 42"/>
              <p:cNvSpPr/>
              <p:nvPr/>
            </p:nvSpPr>
            <p:spPr>
              <a:xfrm>
                <a:off x="5075697" y="2972761"/>
                <a:ext cx="152400" cy="198897"/>
              </a:xfrm>
              <a:prstGeom prst="smileyFac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4" name="Smiley Face 43"/>
              <p:cNvSpPr/>
              <p:nvPr/>
            </p:nvSpPr>
            <p:spPr>
              <a:xfrm>
                <a:off x="3048000" y="2696703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5" name="Smiley Face 44"/>
              <p:cNvSpPr/>
              <p:nvPr/>
            </p:nvSpPr>
            <p:spPr>
              <a:xfrm>
                <a:off x="5009935" y="3157119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6" name="Smiley Face 45"/>
              <p:cNvSpPr/>
              <p:nvPr/>
            </p:nvSpPr>
            <p:spPr>
              <a:xfrm>
                <a:off x="3527014" y="3092170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7" name="Smiley Face 46"/>
              <p:cNvSpPr/>
              <p:nvPr/>
            </p:nvSpPr>
            <p:spPr>
              <a:xfrm>
                <a:off x="5586206" y="2559463"/>
                <a:ext cx="152400" cy="198897"/>
              </a:xfrm>
              <a:prstGeom prst="smileyFac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8" name="Smiley Face 47"/>
              <p:cNvSpPr/>
              <p:nvPr/>
            </p:nvSpPr>
            <p:spPr>
              <a:xfrm>
                <a:off x="4012640" y="2907161"/>
                <a:ext cx="152400" cy="198897"/>
              </a:xfrm>
              <a:prstGeom prst="smileyFac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9" name="Smiley Face 48"/>
              <p:cNvSpPr/>
              <p:nvPr/>
            </p:nvSpPr>
            <p:spPr>
              <a:xfrm>
                <a:off x="5172734" y="2462610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0" name="Smiley Face 49"/>
              <p:cNvSpPr/>
              <p:nvPr/>
            </p:nvSpPr>
            <p:spPr>
              <a:xfrm>
                <a:off x="4321673" y="3284430"/>
                <a:ext cx="152400" cy="198897"/>
              </a:xfrm>
              <a:prstGeom prst="smileyFace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1" name="Smiley Face 50"/>
              <p:cNvSpPr/>
              <p:nvPr/>
            </p:nvSpPr>
            <p:spPr>
              <a:xfrm>
                <a:off x="3413905" y="2100847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2" name="Smiley Face 51"/>
              <p:cNvSpPr/>
              <p:nvPr/>
            </p:nvSpPr>
            <p:spPr>
              <a:xfrm>
                <a:off x="3657176" y="2055473"/>
                <a:ext cx="152400" cy="198897"/>
              </a:xfrm>
              <a:prstGeom prst="smileyFac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3" name="Smiley Face 52"/>
              <p:cNvSpPr/>
              <p:nvPr/>
            </p:nvSpPr>
            <p:spPr>
              <a:xfrm>
                <a:off x="3878365" y="1988750"/>
                <a:ext cx="152400" cy="198897"/>
              </a:xfrm>
              <a:prstGeom prst="smileyFac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5" name="Smiley Face 54"/>
              <p:cNvSpPr/>
              <p:nvPr/>
            </p:nvSpPr>
            <p:spPr>
              <a:xfrm>
                <a:off x="4909992" y="2005348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6" name="Smiley Face 55"/>
              <p:cNvSpPr/>
              <p:nvPr/>
            </p:nvSpPr>
            <p:spPr>
              <a:xfrm>
                <a:off x="5029200" y="2398270"/>
                <a:ext cx="152400" cy="198897"/>
              </a:xfrm>
              <a:prstGeom prst="smileyFace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7" name="Smiley Face 56"/>
              <p:cNvSpPr/>
              <p:nvPr/>
            </p:nvSpPr>
            <p:spPr>
              <a:xfrm>
                <a:off x="5294002" y="2184398"/>
                <a:ext cx="152400" cy="198897"/>
              </a:xfrm>
              <a:prstGeom prst="smileyFac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8" name="Smiley Face 57"/>
              <p:cNvSpPr/>
              <p:nvPr/>
            </p:nvSpPr>
            <p:spPr>
              <a:xfrm>
                <a:off x="4756192" y="3043212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9" name="Smiley Face 58"/>
              <p:cNvSpPr/>
              <p:nvPr/>
            </p:nvSpPr>
            <p:spPr>
              <a:xfrm>
                <a:off x="3710432" y="3207424"/>
                <a:ext cx="152400" cy="198897"/>
              </a:xfrm>
              <a:prstGeom prst="smileyFace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0" name="Smiley Face 59"/>
              <p:cNvSpPr/>
              <p:nvPr/>
            </p:nvSpPr>
            <p:spPr>
              <a:xfrm>
                <a:off x="3403756" y="2902258"/>
                <a:ext cx="152400" cy="198897"/>
              </a:xfrm>
              <a:prstGeom prst="smileyFac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1" name="Smiley Face 60"/>
              <p:cNvSpPr/>
              <p:nvPr/>
            </p:nvSpPr>
            <p:spPr>
              <a:xfrm>
                <a:off x="3993506" y="3250139"/>
                <a:ext cx="152400" cy="198897"/>
              </a:xfrm>
              <a:prstGeom prst="smileyFace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2" name="Smiley Face 61"/>
              <p:cNvSpPr/>
              <p:nvPr/>
            </p:nvSpPr>
            <p:spPr>
              <a:xfrm>
                <a:off x="3192333" y="2263713"/>
                <a:ext cx="152400" cy="198897"/>
              </a:xfrm>
              <a:prstGeom prst="smileyFac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3" name="Smiley Face 62"/>
              <p:cNvSpPr/>
              <p:nvPr/>
            </p:nvSpPr>
            <p:spPr>
              <a:xfrm>
                <a:off x="2994660" y="2491730"/>
                <a:ext cx="152400" cy="198897"/>
              </a:xfrm>
              <a:prstGeom prst="smileyFac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4" name="Smiley Face 63"/>
              <p:cNvSpPr/>
              <p:nvPr/>
            </p:nvSpPr>
            <p:spPr>
              <a:xfrm>
                <a:off x="3364450" y="2630822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5" name="Smiley Face 64"/>
              <p:cNvSpPr/>
              <p:nvPr/>
            </p:nvSpPr>
            <p:spPr>
              <a:xfrm>
                <a:off x="5364272" y="2607821"/>
                <a:ext cx="152400" cy="198897"/>
              </a:xfrm>
              <a:prstGeom prst="smileyFac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4364519" y="2041140"/>
              <a:ext cx="353002" cy="527977"/>
              <a:chOff x="4364519" y="2041140"/>
              <a:chExt cx="353002" cy="527977"/>
            </a:xfrm>
          </p:grpSpPr>
          <p:sp>
            <p:nvSpPr>
              <p:cNvPr id="22" name="Smiley Face 21"/>
              <p:cNvSpPr/>
              <p:nvPr/>
            </p:nvSpPr>
            <p:spPr>
              <a:xfrm>
                <a:off x="4455816" y="2209911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9" name="Smiley Face 38"/>
              <p:cNvSpPr/>
              <p:nvPr/>
            </p:nvSpPr>
            <p:spPr>
              <a:xfrm>
                <a:off x="4364519" y="2370220"/>
                <a:ext cx="152400" cy="198897"/>
              </a:xfrm>
              <a:prstGeom prst="smileyFac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4" name="Smiley Face 53"/>
              <p:cNvSpPr/>
              <p:nvPr/>
            </p:nvSpPr>
            <p:spPr>
              <a:xfrm>
                <a:off x="4565121" y="2041140"/>
                <a:ext cx="152400" cy="198897"/>
              </a:xfrm>
              <a:prstGeom prst="smileyFac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01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6" grpId="0" animBg="1"/>
      <p:bldP spid="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Samples to Populations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5496A0-8C2D-4FA4-A4CE-4E83E7BC66E2}" type="slidenum">
              <a:rPr lang="en-US" altLang="en-US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1037" name="Line 11"/>
          <p:cNvSpPr>
            <a:spLocks noChangeShapeType="1"/>
          </p:cNvSpPr>
          <p:nvPr/>
        </p:nvSpPr>
        <p:spPr bwMode="auto">
          <a:xfrm>
            <a:off x="4648200" y="28956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038" name="Line 12"/>
          <p:cNvSpPr>
            <a:spLocks noChangeShapeType="1"/>
          </p:cNvSpPr>
          <p:nvPr/>
        </p:nvSpPr>
        <p:spPr bwMode="auto">
          <a:xfrm>
            <a:off x="3124200" y="3886200"/>
            <a:ext cx="2971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039" name="Line 13"/>
          <p:cNvSpPr>
            <a:spLocks noChangeShapeType="1"/>
          </p:cNvSpPr>
          <p:nvPr/>
        </p:nvSpPr>
        <p:spPr bwMode="auto">
          <a:xfrm flipV="1">
            <a:off x="6096000" y="37338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040" name="Line 14"/>
          <p:cNvSpPr>
            <a:spLocks noChangeShapeType="1"/>
          </p:cNvSpPr>
          <p:nvPr/>
        </p:nvSpPr>
        <p:spPr bwMode="auto">
          <a:xfrm flipV="1">
            <a:off x="3124200" y="37338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041" name="Line 15"/>
          <p:cNvSpPr>
            <a:spLocks noChangeShapeType="1"/>
          </p:cNvSpPr>
          <p:nvPr/>
        </p:nvSpPr>
        <p:spPr bwMode="auto">
          <a:xfrm>
            <a:off x="4572000" y="4343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042" name="Line 16"/>
          <p:cNvSpPr>
            <a:spLocks noChangeShapeType="1"/>
          </p:cNvSpPr>
          <p:nvPr/>
        </p:nvSpPr>
        <p:spPr bwMode="auto">
          <a:xfrm>
            <a:off x="4572000" y="50292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MY"/>
          </a:p>
        </p:txBody>
      </p:sp>
      <p:graphicFrame>
        <p:nvGraphicFramePr>
          <p:cNvPr id="102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141069"/>
              </p:ext>
            </p:extLst>
          </p:nvPr>
        </p:nvGraphicFramePr>
        <p:xfrm>
          <a:off x="5246969" y="5192586"/>
          <a:ext cx="334495" cy="278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6" imgW="177480" imgH="203040" progId="Equation.3">
                  <p:embed/>
                </p:oleObj>
              </mc:Choice>
              <mc:Fallback>
                <p:oleObj name="Equation" r:id="rId6" imgW="177480" imgH="20304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6969" y="5192586"/>
                        <a:ext cx="334495" cy="2787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447800" y="2063439"/>
            <a:ext cx="6324600" cy="4195534"/>
            <a:chOff x="1295400" y="1447800"/>
            <a:chExt cx="6781800" cy="4481513"/>
          </a:xfrm>
        </p:grpSpPr>
        <p:sp>
          <p:nvSpPr>
            <p:cNvPr id="1030" name="Rectangle 4"/>
            <p:cNvSpPr>
              <a:spLocks noChangeArrowheads="1"/>
            </p:cNvSpPr>
            <p:nvPr/>
          </p:nvSpPr>
          <p:spPr bwMode="auto">
            <a:xfrm>
              <a:off x="5029200" y="3124200"/>
              <a:ext cx="3048000" cy="533400"/>
            </a:xfrm>
            <a:prstGeom prst="rect">
              <a:avLst/>
            </a:prstGeom>
            <a:solidFill>
              <a:srgbClr val="FFC000">
                <a:alpha val="45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r>
                <a:rPr lang="en-US" dirty="0"/>
                <a:t>Infinite Population</a:t>
              </a:r>
            </a:p>
          </p:txBody>
        </p:sp>
        <p:sp>
          <p:nvSpPr>
            <p:cNvPr id="1031" name="Rectangle 5"/>
            <p:cNvSpPr>
              <a:spLocks noChangeArrowheads="1"/>
            </p:cNvSpPr>
            <p:nvPr/>
          </p:nvSpPr>
          <p:spPr bwMode="auto">
            <a:xfrm>
              <a:off x="1295400" y="3124200"/>
              <a:ext cx="3048000" cy="533400"/>
            </a:xfrm>
            <a:prstGeom prst="rect">
              <a:avLst/>
            </a:prstGeom>
            <a:solidFill>
              <a:srgbClr val="FFC000">
                <a:alpha val="45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r>
                <a:rPr lang="en-US" dirty="0"/>
                <a:t>Finite Population</a:t>
              </a:r>
            </a:p>
          </p:txBody>
        </p:sp>
        <p:sp>
          <p:nvSpPr>
            <p:cNvPr id="1032" name="Rectangle 6"/>
            <p:cNvSpPr>
              <a:spLocks noChangeArrowheads="1"/>
            </p:cNvSpPr>
            <p:nvPr/>
          </p:nvSpPr>
          <p:spPr bwMode="auto">
            <a:xfrm>
              <a:off x="4953000" y="1447800"/>
              <a:ext cx="3048000" cy="533400"/>
            </a:xfrm>
            <a:prstGeom prst="rect">
              <a:avLst/>
            </a:prstGeom>
            <a:solidFill>
              <a:srgbClr val="FFC000">
                <a:alpha val="45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r>
                <a:rPr lang="en-US" dirty="0"/>
                <a:t>Infinite Population</a:t>
              </a:r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1295400" y="1447800"/>
              <a:ext cx="3048000" cy="533400"/>
            </a:xfrm>
            <a:prstGeom prst="rect">
              <a:avLst/>
            </a:prstGeom>
            <a:solidFill>
              <a:srgbClr val="FFC000">
                <a:alpha val="45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r>
                <a:rPr lang="en-US" dirty="0"/>
                <a:t>Finite Population</a:t>
              </a:r>
            </a:p>
          </p:txBody>
        </p:sp>
        <p:sp>
          <p:nvSpPr>
            <p:cNvPr id="1034" name="Line 8"/>
            <p:cNvSpPr>
              <a:spLocks noChangeShapeType="1"/>
            </p:cNvSpPr>
            <p:nvPr/>
          </p:nvSpPr>
          <p:spPr bwMode="auto">
            <a:xfrm>
              <a:off x="3124200" y="2209800"/>
              <a:ext cx="297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1035" name="Line 9"/>
            <p:cNvSpPr>
              <a:spLocks noChangeShapeType="1"/>
            </p:cNvSpPr>
            <p:nvPr/>
          </p:nvSpPr>
          <p:spPr bwMode="auto">
            <a:xfrm flipV="1">
              <a:off x="3124200" y="20574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1036" name="Line 10"/>
            <p:cNvSpPr>
              <a:spLocks noChangeShapeType="1"/>
            </p:cNvSpPr>
            <p:nvPr/>
          </p:nvSpPr>
          <p:spPr bwMode="auto">
            <a:xfrm flipV="1">
              <a:off x="6096000" y="20574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1043" name="Line 18"/>
            <p:cNvSpPr>
              <a:spLocks noChangeShapeType="1"/>
            </p:cNvSpPr>
            <p:nvPr/>
          </p:nvSpPr>
          <p:spPr bwMode="auto">
            <a:xfrm>
              <a:off x="3200400" y="37338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044" name="Line 19"/>
            <p:cNvSpPr>
              <a:spLocks noChangeShapeType="1"/>
            </p:cNvSpPr>
            <p:nvPr/>
          </p:nvSpPr>
          <p:spPr bwMode="auto">
            <a:xfrm>
              <a:off x="3200400" y="3962400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045" name="Line 20"/>
            <p:cNvSpPr>
              <a:spLocks noChangeShapeType="1"/>
            </p:cNvSpPr>
            <p:nvPr/>
          </p:nvSpPr>
          <p:spPr bwMode="auto">
            <a:xfrm flipV="1">
              <a:off x="6096000" y="37338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046" name="Text Box 21"/>
            <p:cNvSpPr txBox="1">
              <a:spLocks noChangeArrowheads="1"/>
            </p:cNvSpPr>
            <p:nvPr/>
          </p:nvSpPr>
          <p:spPr bwMode="auto">
            <a:xfrm>
              <a:off x="4419600" y="1524000"/>
              <a:ext cx="457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or</a:t>
              </a:r>
            </a:p>
          </p:txBody>
        </p:sp>
        <p:sp>
          <p:nvSpPr>
            <p:cNvPr id="1047" name="Text Box 22"/>
            <p:cNvSpPr txBox="1">
              <a:spLocks noChangeArrowheads="1"/>
            </p:cNvSpPr>
            <p:nvPr/>
          </p:nvSpPr>
          <p:spPr bwMode="auto">
            <a:xfrm>
              <a:off x="3124200" y="2286000"/>
              <a:ext cx="2971800" cy="69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00000"/>
                  </a:solidFill>
                </a:rPr>
                <a:t>Not possible to obtain data from all the members</a:t>
              </a:r>
            </a:p>
          </p:txBody>
        </p:sp>
        <p:sp>
          <p:nvSpPr>
            <p:cNvPr id="1048" name="Line 23"/>
            <p:cNvSpPr>
              <a:spLocks noChangeShapeType="1"/>
            </p:cNvSpPr>
            <p:nvPr/>
          </p:nvSpPr>
          <p:spPr bwMode="auto">
            <a:xfrm>
              <a:off x="4648200" y="2895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049" name="Text Box 24"/>
            <p:cNvSpPr txBox="1">
              <a:spLocks noChangeArrowheads="1"/>
            </p:cNvSpPr>
            <p:nvPr/>
          </p:nvSpPr>
          <p:spPr bwMode="auto">
            <a:xfrm>
              <a:off x="3429000" y="4114800"/>
              <a:ext cx="2438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Random samples</a:t>
              </a:r>
            </a:p>
          </p:txBody>
        </p:sp>
        <p:sp>
          <p:nvSpPr>
            <p:cNvPr id="1050" name="Text Box 25"/>
            <p:cNvSpPr txBox="1">
              <a:spLocks noChangeArrowheads="1"/>
            </p:cNvSpPr>
            <p:nvPr/>
          </p:nvSpPr>
          <p:spPr bwMode="auto">
            <a:xfrm>
              <a:off x="3015775" y="4738686"/>
              <a:ext cx="3276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Sample STATISTICS (       ,s)</a:t>
              </a:r>
            </a:p>
          </p:txBody>
        </p:sp>
        <p:sp>
          <p:nvSpPr>
            <p:cNvPr id="1051" name="Text Box 26"/>
            <p:cNvSpPr txBox="1">
              <a:spLocks noChangeArrowheads="1"/>
            </p:cNvSpPr>
            <p:nvPr/>
          </p:nvSpPr>
          <p:spPr bwMode="auto">
            <a:xfrm>
              <a:off x="2895600" y="5562600"/>
              <a:ext cx="3581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Population PARAMETERS (</a:t>
              </a:r>
              <a:r>
                <a:rPr lang="el-GR" dirty="0">
                  <a:cs typeface="Arial" charset="0"/>
                </a:rPr>
                <a:t>μ</a:t>
              </a:r>
              <a:r>
                <a:rPr lang="en-US" dirty="0">
                  <a:cs typeface="Arial" charset="0"/>
                </a:rPr>
                <a:t>,</a:t>
              </a:r>
              <a:r>
                <a:rPr lang="el-GR" dirty="0">
                  <a:cs typeface="Arial" charset="0"/>
                </a:rPr>
                <a:t>δ</a:t>
              </a:r>
              <a:r>
                <a:rPr lang="en-US" dirty="0">
                  <a:cs typeface="Arial" charset="0"/>
                </a:rPr>
                <a:t>)</a:t>
              </a:r>
              <a:endParaRPr lang="el-GR" dirty="0">
                <a:cs typeface="Arial" charset="0"/>
              </a:endParaRPr>
            </a:p>
          </p:txBody>
        </p:sp>
        <p:sp>
          <p:nvSpPr>
            <p:cNvPr id="1052" name="Line 27"/>
            <p:cNvSpPr>
              <a:spLocks noChangeShapeType="1"/>
            </p:cNvSpPr>
            <p:nvPr/>
          </p:nvSpPr>
          <p:spPr bwMode="auto">
            <a:xfrm>
              <a:off x="4648200" y="44958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053" name="Line 28"/>
            <p:cNvSpPr>
              <a:spLocks noChangeShapeType="1"/>
            </p:cNvSpPr>
            <p:nvPr/>
          </p:nvSpPr>
          <p:spPr bwMode="auto">
            <a:xfrm>
              <a:off x="4648200" y="5105400"/>
              <a:ext cx="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47800" y="2701182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do we need samples?</a:t>
            </a:r>
            <a:endParaRPr lang="en-MY" dirty="0"/>
          </a:p>
        </p:txBody>
      </p:sp>
      <p:sp>
        <p:nvSpPr>
          <p:cNvPr id="31" name="Line 23"/>
          <p:cNvSpPr>
            <a:spLocks noChangeShapeType="1"/>
          </p:cNvSpPr>
          <p:nvPr/>
        </p:nvSpPr>
        <p:spPr bwMode="auto">
          <a:xfrm>
            <a:off x="2442253" y="3124200"/>
            <a:ext cx="758147" cy="37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MY"/>
          </a:p>
        </p:txBody>
      </p:sp>
      <p:sp>
        <p:nvSpPr>
          <p:cNvPr id="3" name="TextBox 2"/>
          <p:cNvSpPr txBox="1"/>
          <p:nvPr/>
        </p:nvSpPr>
        <p:spPr>
          <a:xfrm>
            <a:off x="2486397" y="2848151"/>
            <a:ext cx="637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answer</a:t>
            </a:r>
            <a:endParaRPr lang="en-MY" sz="12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Statistic and Parameter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C9CA5-C19A-4016-9AD8-467CA947D161}" type="slidenum">
              <a:rPr lang="en-US" altLang="en-US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1447800" y="1675289"/>
            <a:ext cx="2209800" cy="588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ahoma" pitchFamily="34" charset="0"/>
              </a:rPr>
              <a:t>Population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6497135" y="1677029"/>
            <a:ext cx="2057400" cy="588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ahoma" pitchFamily="34" charset="0"/>
              </a:rPr>
              <a:t>Sample</a:t>
            </a:r>
          </a:p>
        </p:txBody>
      </p:sp>
      <p:sp>
        <p:nvSpPr>
          <p:cNvPr id="10249" name="Line 8"/>
          <p:cNvSpPr>
            <a:spLocks noChangeShapeType="1"/>
          </p:cNvSpPr>
          <p:nvPr/>
        </p:nvSpPr>
        <p:spPr bwMode="auto">
          <a:xfrm>
            <a:off x="3549015" y="198294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4251839" y="2067458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ahoma" pitchFamily="34" charset="0"/>
              </a:rPr>
              <a:t>(select)</a:t>
            </a:r>
          </a:p>
        </p:txBody>
      </p:sp>
      <p:sp>
        <p:nvSpPr>
          <p:cNvPr id="10251" name="Text Box 10"/>
          <p:cNvSpPr txBox="1">
            <a:spLocks noChangeArrowheads="1"/>
          </p:cNvSpPr>
          <p:nvPr/>
        </p:nvSpPr>
        <p:spPr bwMode="auto">
          <a:xfrm>
            <a:off x="6476714" y="5167947"/>
            <a:ext cx="2057400" cy="588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Statistic</a:t>
            </a:r>
          </a:p>
        </p:txBody>
      </p:sp>
      <p:sp>
        <p:nvSpPr>
          <p:cNvPr id="10252" name="Line 11"/>
          <p:cNvSpPr>
            <a:spLocks noChangeShapeType="1"/>
          </p:cNvSpPr>
          <p:nvPr/>
        </p:nvSpPr>
        <p:spPr bwMode="auto">
          <a:xfrm flipH="1">
            <a:off x="7309961" y="3519473"/>
            <a:ext cx="1227" cy="16940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>
            <a:off x="1371600" y="5179377"/>
            <a:ext cx="2057400" cy="588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Parameter</a:t>
            </a:r>
          </a:p>
        </p:txBody>
      </p:sp>
      <p:sp>
        <p:nvSpPr>
          <p:cNvPr id="10254" name="Line 13"/>
          <p:cNvSpPr>
            <a:spLocks noChangeShapeType="1"/>
          </p:cNvSpPr>
          <p:nvPr/>
        </p:nvSpPr>
        <p:spPr bwMode="auto">
          <a:xfrm flipH="1">
            <a:off x="3511868" y="5456045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064661" y="4862961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ahoma" pitchFamily="34" charset="0"/>
              </a:rPr>
              <a:t>(estimate)</a:t>
            </a:r>
          </a:p>
        </p:txBody>
      </p:sp>
      <p:sp>
        <p:nvSpPr>
          <p:cNvPr id="10257" name="Line 16"/>
          <p:cNvSpPr>
            <a:spLocks noChangeShapeType="1"/>
          </p:cNvSpPr>
          <p:nvPr/>
        </p:nvSpPr>
        <p:spPr bwMode="auto">
          <a:xfrm>
            <a:off x="1030432" y="1935480"/>
            <a:ext cx="41563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10258" name="Line 17"/>
          <p:cNvSpPr>
            <a:spLocks noChangeShapeType="1"/>
          </p:cNvSpPr>
          <p:nvPr/>
        </p:nvSpPr>
        <p:spPr bwMode="auto">
          <a:xfrm flipH="1">
            <a:off x="1014515" y="5486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10259" name="Text Box 18"/>
          <p:cNvSpPr txBox="1">
            <a:spLocks noChangeArrowheads="1"/>
          </p:cNvSpPr>
          <p:nvPr/>
        </p:nvSpPr>
        <p:spPr bwMode="auto">
          <a:xfrm>
            <a:off x="6414328" y="5670517"/>
            <a:ext cx="19676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ahoma" pitchFamily="34" charset="0"/>
              </a:rPr>
              <a:t>sample proportion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Tahoma" pitchFamily="34" charset="0"/>
              </a:rPr>
              <a:t>sample mean</a:t>
            </a:r>
          </a:p>
        </p:txBody>
      </p:sp>
      <p:sp>
        <p:nvSpPr>
          <p:cNvPr id="10260" name="Text Box 19"/>
          <p:cNvSpPr txBox="1">
            <a:spLocks noChangeArrowheads="1"/>
          </p:cNvSpPr>
          <p:nvPr/>
        </p:nvSpPr>
        <p:spPr bwMode="auto">
          <a:xfrm>
            <a:off x="1532675" y="5676900"/>
            <a:ext cx="1562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ahoma" pitchFamily="34" charset="0"/>
              </a:rPr>
              <a:t>true proportion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Tahoma" pitchFamily="34" charset="0"/>
              </a:rPr>
              <a:t>true mean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 rot="16200000">
            <a:off x="-170367" y="3850006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ahoma" pitchFamily="34" charset="0"/>
              </a:rPr>
              <a:t>(describes)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 rot="5400000">
            <a:off x="6853844" y="3850006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ahoma" pitchFamily="34" charset="0"/>
              </a:rPr>
              <a:t>(calculate)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238250" y="2208916"/>
            <a:ext cx="2819400" cy="1600200"/>
            <a:chOff x="3036569" y="2033631"/>
            <a:chExt cx="2819400" cy="1600200"/>
          </a:xfrm>
          <a:effectLst/>
        </p:grpSpPr>
        <p:grpSp>
          <p:nvGrpSpPr>
            <p:cNvPr id="25" name="Group 24"/>
            <p:cNvGrpSpPr/>
            <p:nvPr/>
          </p:nvGrpSpPr>
          <p:grpSpPr>
            <a:xfrm>
              <a:off x="3036569" y="2033631"/>
              <a:ext cx="2819400" cy="1600200"/>
              <a:chOff x="2959658" y="1905000"/>
              <a:chExt cx="2819400" cy="160020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959658" y="1905000"/>
                <a:ext cx="2819400" cy="1600200"/>
              </a:xfrm>
              <a:prstGeom prst="ellipse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/>
                  <a:t>Population</a:t>
                </a:r>
                <a:endParaRPr lang="en-MY" sz="2800" b="1" dirty="0"/>
              </a:p>
            </p:txBody>
          </p:sp>
          <p:sp>
            <p:nvSpPr>
              <p:cNvPr id="31" name="Smiley Face 30"/>
              <p:cNvSpPr/>
              <p:nvPr/>
            </p:nvSpPr>
            <p:spPr>
              <a:xfrm>
                <a:off x="3657600" y="2274299"/>
                <a:ext cx="152400" cy="198897"/>
              </a:xfrm>
              <a:prstGeom prst="smileyFac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2" name="Smiley Face 31"/>
              <p:cNvSpPr/>
              <p:nvPr/>
            </p:nvSpPr>
            <p:spPr>
              <a:xfrm>
                <a:off x="3886200" y="2227802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3" name="Smiley Face 32"/>
              <p:cNvSpPr/>
              <p:nvPr/>
            </p:nvSpPr>
            <p:spPr>
              <a:xfrm>
                <a:off x="3653790" y="2877046"/>
                <a:ext cx="152400" cy="198897"/>
              </a:xfrm>
              <a:prstGeom prst="smileyFac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4" name="Smiley Face 33"/>
              <p:cNvSpPr/>
              <p:nvPr/>
            </p:nvSpPr>
            <p:spPr>
              <a:xfrm>
                <a:off x="4107180" y="2394077"/>
                <a:ext cx="152400" cy="198897"/>
              </a:xfrm>
              <a:prstGeom prst="smileyFac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5" name="Smiley Face 34"/>
              <p:cNvSpPr/>
              <p:nvPr/>
            </p:nvSpPr>
            <p:spPr>
              <a:xfrm>
                <a:off x="4267200" y="2883899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6" name="Smiley Face 35"/>
              <p:cNvSpPr/>
              <p:nvPr/>
            </p:nvSpPr>
            <p:spPr>
              <a:xfrm>
                <a:off x="4419600" y="3036299"/>
                <a:ext cx="152400" cy="198897"/>
              </a:xfrm>
              <a:prstGeom prst="smileyFac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7" name="Smiley Face 36"/>
              <p:cNvSpPr/>
              <p:nvPr/>
            </p:nvSpPr>
            <p:spPr>
              <a:xfrm>
                <a:off x="4175521" y="2043648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8" name="Smiley Face 37"/>
              <p:cNvSpPr/>
              <p:nvPr/>
            </p:nvSpPr>
            <p:spPr>
              <a:xfrm>
                <a:off x="4560214" y="2202602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9" name="Smiley Face 38"/>
              <p:cNvSpPr/>
              <p:nvPr/>
            </p:nvSpPr>
            <p:spPr>
              <a:xfrm>
                <a:off x="4876800" y="2239898"/>
                <a:ext cx="152400" cy="198897"/>
              </a:xfrm>
              <a:prstGeom prst="smileyFac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0" name="Smiley Face 39"/>
              <p:cNvSpPr/>
              <p:nvPr/>
            </p:nvSpPr>
            <p:spPr>
              <a:xfrm>
                <a:off x="4601799" y="2857112"/>
                <a:ext cx="152400" cy="198897"/>
              </a:xfrm>
              <a:prstGeom prst="smileyFac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1" name="Smiley Face 40"/>
              <p:cNvSpPr/>
              <p:nvPr/>
            </p:nvSpPr>
            <p:spPr>
              <a:xfrm>
                <a:off x="4801074" y="3231690"/>
                <a:ext cx="152400" cy="198897"/>
              </a:xfrm>
              <a:prstGeom prst="smileyFac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2" name="Smiley Face 41"/>
              <p:cNvSpPr/>
              <p:nvPr/>
            </p:nvSpPr>
            <p:spPr>
              <a:xfrm>
                <a:off x="3401650" y="2318830"/>
                <a:ext cx="152400" cy="198897"/>
              </a:xfrm>
              <a:prstGeom prst="smileyFac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3" name="Smiley Face 42"/>
              <p:cNvSpPr/>
              <p:nvPr/>
            </p:nvSpPr>
            <p:spPr>
              <a:xfrm>
                <a:off x="4446269" y="2407954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4" name="Smiley Face 43"/>
              <p:cNvSpPr/>
              <p:nvPr/>
            </p:nvSpPr>
            <p:spPr>
              <a:xfrm>
                <a:off x="4800600" y="2391903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5" name="Smiley Face 44"/>
              <p:cNvSpPr/>
              <p:nvPr/>
            </p:nvSpPr>
            <p:spPr>
              <a:xfrm>
                <a:off x="4670556" y="2040017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6" name="Smiley Face 45"/>
              <p:cNvSpPr/>
              <p:nvPr/>
            </p:nvSpPr>
            <p:spPr>
              <a:xfrm>
                <a:off x="4903469" y="2865154"/>
                <a:ext cx="152400" cy="198897"/>
              </a:xfrm>
              <a:prstGeom prst="smileyFace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7" name="Smiley Face 46"/>
              <p:cNvSpPr/>
              <p:nvPr/>
            </p:nvSpPr>
            <p:spPr>
              <a:xfrm>
                <a:off x="5105400" y="2133600"/>
                <a:ext cx="152400" cy="198897"/>
              </a:xfrm>
              <a:prstGeom prst="smileyFace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8" name="Smiley Face 47"/>
              <p:cNvSpPr/>
              <p:nvPr/>
            </p:nvSpPr>
            <p:spPr>
              <a:xfrm>
                <a:off x="3844290" y="3025140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9" name="Smiley Face 48"/>
              <p:cNvSpPr/>
              <p:nvPr/>
            </p:nvSpPr>
            <p:spPr>
              <a:xfrm>
                <a:off x="4548261" y="3255759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0" name="Smiley Face 49"/>
              <p:cNvSpPr/>
              <p:nvPr/>
            </p:nvSpPr>
            <p:spPr>
              <a:xfrm>
                <a:off x="4167632" y="3122053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1" name="Smiley Face 50"/>
              <p:cNvSpPr/>
              <p:nvPr/>
            </p:nvSpPr>
            <p:spPr>
              <a:xfrm>
                <a:off x="5486400" y="2806718"/>
                <a:ext cx="152400" cy="198897"/>
              </a:xfrm>
              <a:prstGeom prst="smileyFac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2" name="Smiley Face 51"/>
              <p:cNvSpPr/>
              <p:nvPr/>
            </p:nvSpPr>
            <p:spPr>
              <a:xfrm>
                <a:off x="5277772" y="3037142"/>
                <a:ext cx="152400" cy="198897"/>
              </a:xfrm>
              <a:prstGeom prst="smileyFac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3" name="Smiley Face 52"/>
              <p:cNvSpPr/>
              <p:nvPr/>
            </p:nvSpPr>
            <p:spPr>
              <a:xfrm>
                <a:off x="5466698" y="2377778"/>
                <a:ext cx="152400" cy="198897"/>
              </a:xfrm>
              <a:prstGeom prst="smileyFac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4" name="Smiley Face 53"/>
              <p:cNvSpPr/>
              <p:nvPr/>
            </p:nvSpPr>
            <p:spPr>
              <a:xfrm>
                <a:off x="3195910" y="2950065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5" name="Smiley Face 54"/>
              <p:cNvSpPr/>
              <p:nvPr/>
            </p:nvSpPr>
            <p:spPr>
              <a:xfrm>
                <a:off x="3242457" y="2445249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6" name="Smiley Face 55"/>
              <p:cNvSpPr/>
              <p:nvPr/>
            </p:nvSpPr>
            <p:spPr>
              <a:xfrm>
                <a:off x="5242143" y="2816121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7" name="Smiley Face 56"/>
              <p:cNvSpPr/>
              <p:nvPr/>
            </p:nvSpPr>
            <p:spPr>
              <a:xfrm>
                <a:off x="5075697" y="2972761"/>
                <a:ext cx="152400" cy="198897"/>
              </a:xfrm>
              <a:prstGeom prst="smileyFac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8" name="Smiley Face 57"/>
              <p:cNvSpPr/>
              <p:nvPr/>
            </p:nvSpPr>
            <p:spPr>
              <a:xfrm>
                <a:off x="3048000" y="2696703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9" name="Smiley Face 58"/>
              <p:cNvSpPr/>
              <p:nvPr/>
            </p:nvSpPr>
            <p:spPr>
              <a:xfrm>
                <a:off x="5009935" y="3157119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0" name="Smiley Face 59"/>
              <p:cNvSpPr/>
              <p:nvPr/>
            </p:nvSpPr>
            <p:spPr>
              <a:xfrm>
                <a:off x="3527014" y="3092170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1" name="Smiley Face 60"/>
              <p:cNvSpPr/>
              <p:nvPr/>
            </p:nvSpPr>
            <p:spPr>
              <a:xfrm>
                <a:off x="5586206" y="2559463"/>
                <a:ext cx="152400" cy="198897"/>
              </a:xfrm>
              <a:prstGeom prst="smileyFac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2" name="Smiley Face 61"/>
              <p:cNvSpPr/>
              <p:nvPr/>
            </p:nvSpPr>
            <p:spPr>
              <a:xfrm>
                <a:off x="4012640" y="2907161"/>
                <a:ext cx="152400" cy="198897"/>
              </a:xfrm>
              <a:prstGeom prst="smileyFac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3" name="Smiley Face 62"/>
              <p:cNvSpPr/>
              <p:nvPr/>
            </p:nvSpPr>
            <p:spPr>
              <a:xfrm>
                <a:off x="5172734" y="2462610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4" name="Smiley Face 63"/>
              <p:cNvSpPr/>
              <p:nvPr/>
            </p:nvSpPr>
            <p:spPr>
              <a:xfrm>
                <a:off x="4321673" y="3284430"/>
                <a:ext cx="152400" cy="198897"/>
              </a:xfrm>
              <a:prstGeom prst="smileyFace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5" name="Smiley Face 64"/>
              <p:cNvSpPr/>
              <p:nvPr/>
            </p:nvSpPr>
            <p:spPr>
              <a:xfrm>
                <a:off x="3413905" y="2100847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6" name="Smiley Face 65"/>
              <p:cNvSpPr/>
              <p:nvPr/>
            </p:nvSpPr>
            <p:spPr>
              <a:xfrm>
                <a:off x="3657176" y="2055473"/>
                <a:ext cx="152400" cy="198897"/>
              </a:xfrm>
              <a:prstGeom prst="smileyFac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7" name="Smiley Face 66"/>
              <p:cNvSpPr/>
              <p:nvPr/>
            </p:nvSpPr>
            <p:spPr>
              <a:xfrm>
                <a:off x="3878365" y="1988750"/>
                <a:ext cx="152400" cy="198897"/>
              </a:xfrm>
              <a:prstGeom prst="smileyFac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8" name="Smiley Face 67"/>
              <p:cNvSpPr/>
              <p:nvPr/>
            </p:nvSpPr>
            <p:spPr>
              <a:xfrm>
                <a:off x="4909992" y="2005348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9" name="Smiley Face 68"/>
              <p:cNvSpPr/>
              <p:nvPr/>
            </p:nvSpPr>
            <p:spPr>
              <a:xfrm>
                <a:off x="5029200" y="2398270"/>
                <a:ext cx="152400" cy="198897"/>
              </a:xfrm>
              <a:prstGeom prst="smileyFace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70" name="Smiley Face 69"/>
              <p:cNvSpPr/>
              <p:nvPr/>
            </p:nvSpPr>
            <p:spPr>
              <a:xfrm>
                <a:off x="5294002" y="2184398"/>
                <a:ext cx="152400" cy="198897"/>
              </a:xfrm>
              <a:prstGeom prst="smileyFac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71" name="Smiley Face 70"/>
              <p:cNvSpPr/>
              <p:nvPr/>
            </p:nvSpPr>
            <p:spPr>
              <a:xfrm>
                <a:off x="4756192" y="3043212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72" name="Smiley Face 71"/>
              <p:cNvSpPr/>
              <p:nvPr/>
            </p:nvSpPr>
            <p:spPr>
              <a:xfrm>
                <a:off x="3710432" y="3207424"/>
                <a:ext cx="152400" cy="198897"/>
              </a:xfrm>
              <a:prstGeom prst="smileyFace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73" name="Smiley Face 72"/>
              <p:cNvSpPr/>
              <p:nvPr/>
            </p:nvSpPr>
            <p:spPr>
              <a:xfrm>
                <a:off x="3403756" y="2902258"/>
                <a:ext cx="152400" cy="198897"/>
              </a:xfrm>
              <a:prstGeom prst="smileyFac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74" name="Smiley Face 73"/>
              <p:cNvSpPr/>
              <p:nvPr/>
            </p:nvSpPr>
            <p:spPr>
              <a:xfrm>
                <a:off x="3993506" y="3250139"/>
                <a:ext cx="152400" cy="198897"/>
              </a:xfrm>
              <a:prstGeom prst="smileyFace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75" name="Smiley Face 74"/>
              <p:cNvSpPr/>
              <p:nvPr/>
            </p:nvSpPr>
            <p:spPr>
              <a:xfrm>
                <a:off x="3192333" y="2263713"/>
                <a:ext cx="152400" cy="198897"/>
              </a:xfrm>
              <a:prstGeom prst="smileyFac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76" name="Smiley Face 75"/>
              <p:cNvSpPr/>
              <p:nvPr/>
            </p:nvSpPr>
            <p:spPr>
              <a:xfrm>
                <a:off x="2994660" y="2491730"/>
                <a:ext cx="152400" cy="198897"/>
              </a:xfrm>
              <a:prstGeom prst="smileyFac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77" name="Smiley Face 76"/>
              <p:cNvSpPr/>
              <p:nvPr/>
            </p:nvSpPr>
            <p:spPr>
              <a:xfrm>
                <a:off x="3364450" y="2630822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78" name="Smiley Face 77"/>
              <p:cNvSpPr/>
              <p:nvPr/>
            </p:nvSpPr>
            <p:spPr>
              <a:xfrm>
                <a:off x="5364272" y="2607821"/>
                <a:ext cx="152400" cy="198897"/>
              </a:xfrm>
              <a:prstGeom prst="smileyFac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364519" y="2041140"/>
              <a:ext cx="353002" cy="527977"/>
              <a:chOff x="4364519" y="2041140"/>
              <a:chExt cx="353002" cy="527977"/>
            </a:xfrm>
          </p:grpSpPr>
          <p:sp>
            <p:nvSpPr>
              <p:cNvPr id="27" name="Smiley Face 26"/>
              <p:cNvSpPr/>
              <p:nvPr/>
            </p:nvSpPr>
            <p:spPr>
              <a:xfrm>
                <a:off x="4455816" y="2209911"/>
                <a:ext cx="152400" cy="198897"/>
              </a:xfrm>
              <a:prstGeom prst="smileyFac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8" name="Smiley Face 27"/>
              <p:cNvSpPr/>
              <p:nvPr/>
            </p:nvSpPr>
            <p:spPr>
              <a:xfrm>
                <a:off x="4364519" y="2370220"/>
                <a:ext cx="152400" cy="198897"/>
              </a:xfrm>
              <a:prstGeom prst="smileyFac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9" name="Smiley Face 28"/>
              <p:cNvSpPr/>
              <p:nvPr/>
            </p:nvSpPr>
            <p:spPr>
              <a:xfrm>
                <a:off x="4565121" y="2041140"/>
                <a:ext cx="152400" cy="198897"/>
              </a:xfrm>
              <a:prstGeom prst="smileyFac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6433661" y="2360851"/>
            <a:ext cx="1752600" cy="938591"/>
            <a:chOff x="3722728" y="4747360"/>
            <a:chExt cx="1752600" cy="938591"/>
          </a:xfrm>
          <a:effectLst/>
        </p:grpSpPr>
        <p:sp>
          <p:nvSpPr>
            <p:cNvPr id="80" name="Oval 79"/>
            <p:cNvSpPr/>
            <p:nvPr/>
          </p:nvSpPr>
          <p:spPr>
            <a:xfrm>
              <a:off x="3722728" y="4747360"/>
              <a:ext cx="1752600" cy="938591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/>
                <a:t>Sample</a:t>
              </a:r>
              <a:endParaRPr lang="en-MY" sz="1600" b="1" dirty="0"/>
            </a:p>
          </p:txBody>
        </p:sp>
        <p:sp>
          <p:nvSpPr>
            <p:cNvPr id="81" name="Smiley Face 80"/>
            <p:cNvSpPr/>
            <p:nvPr/>
          </p:nvSpPr>
          <p:spPr>
            <a:xfrm>
              <a:off x="3866642" y="5179571"/>
              <a:ext cx="152400" cy="198897"/>
            </a:xfrm>
            <a:prstGeom prst="smileyFac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2" name="Smiley Face 81"/>
            <p:cNvSpPr/>
            <p:nvPr/>
          </p:nvSpPr>
          <p:spPr>
            <a:xfrm>
              <a:off x="4505325" y="4890321"/>
              <a:ext cx="152400" cy="198897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3" name="Smiley Face 82"/>
            <p:cNvSpPr/>
            <p:nvPr/>
          </p:nvSpPr>
          <p:spPr>
            <a:xfrm>
              <a:off x="4204052" y="4829437"/>
              <a:ext cx="152400" cy="198897"/>
            </a:xfrm>
            <a:prstGeom prst="smileyFac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4" name="Smiley Face 83"/>
            <p:cNvSpPr/>
            <p:nvPr/>
          </p:nvSpPr>
          <p:spPr>
            <a:xfrm>
              <a:off x="4486851" y="5413184"/>
              <a:ext cx="152400" cy="198897"/>
            </a:xfrm>
            <a:prstGeom prst="smileyFace">
              <a:avLst/>
            </a:prstGeom>
            <a:solidFill>
              <a:srgbClr val="CC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5" name="Smiley Face 84"/>
            <p:cNvSpPr/>
            <p:nvPr/>
          </p:nvSpPr>
          <p:spPr>
            <a:xfrm>
              <a:off x="5031901" y="5266095"/>
              <a:ext cx="152400" cy="198897"/>
            </a:xfrm>
            <a:prstGeom prst="smileyFac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6" name="Smiley Face 85"/>
            <p:cNvSpPr/>
            <p:nvPr/>
          </p:nvSpPr>
          <p:spPr>
            <a:xfrm>
              <a:off x="3927319" y="4911167"/>
              <a:ext cx="152400" cy="198897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7" name="Smiley Face 86"/>
            <p:cNvSpPr/>
            <p:nvPr/>
          </p:nvSpPr>
          <p:spPr>
            <a:xfrm>
              <a:off x="5114255" y="5046541"/>
              <a:ext cx="152400" cy="198897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8" name="Smiley Face 87"/>
            <p:cNvSpPr/>
            <p:nvPr/>
          </p:nvSpPr>
          <p:spPr>
            <a:xfrm>
              <a:off x="4140903" y="5355603"/>
              <a:ext cx="152400" cy="198897"/>
            </a:xfrm>
            <a:prstGeom prst="smileyFac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9" name="Smiley Face 88"/>
            <p:cNvSpPr/>
            <p:nvPr/>
          </p:nvSpPr>
          <p:spPr>
            <a:xfrm>
              <a:off x="4808159" y="4869691"/>
              <a:ext cx="152400" cy="198897"/>
            </a:xfrm>
            <a:prstGeom prst="smileyFac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0" name="Smiley Face 89"/>
            <p:cNvSpPr/>
            <p:nvPr/>
          </p:nvSpPr>
          <p:spPr>
            <a:xfrm>
              <a:off x="4784597" y="5355603"/>
              <a:ext cx="152400" cy="198897"/>
            </a:xfrm>
            <a:prstGeom prst="smileyFac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cxnSp>
        <p:nvCxnSpPr>
          <p:cNvPr id="3" name="Straight Connector 2"/>
          <p:cNvCxnSpPr>
            <a:endCxn id="10258" idx="1"/>
          </p:cNvCxnSpPr>
          <p:nvPr/>
        </p:nvCxnSpPr>
        <p:spPr>
          <a:xfrm>
            <a:off x="1014515" y="1935480"/>
            <a:ext cx="0" cy="35509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51" grpId="0" animBg="1"/>
      <p:bldP spid="10253" grpId="0" animBg="1"/>
      <p:bldP spid="10259" grpId="0"/>
      <p:bldP spid="102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Inferential Statistics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sz="2600" dirty="0" smtClean="0"/>
              <a:t>Two ways to generalize from samples to populations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FF0000"/>
                </a:solidFill>
              </a:rPr>
              <a:t>Estimation of parameters (Confidence Interval, CI)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FF0000"/>
                </a:solidFill>
              </a:rPr>
              <a:t>Hypothesis testing (Test of significance, p value)</a:t>
            </a:r>
          </a:p>
          <a:p>
            <a:pPr marL="457200" lvl="1" indent="0" eaLnBrk="1" hangingPunct="1">
              <a:buNone/>
            </a:pPr>
            <a:endParaRPr lang="en-US" sz="2200" dirty="0" smtClean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sz="2600" dirty="0" smtClean="0"/>
              <a:t>Purpose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200" dirty="0" smtClean="0"/>
              <a:t>Make decisions about population characteristics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565F53-CDA9-4694-A5D5-A19F1FA3B654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Population Parameter vs Sample Statistic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r>
              <a:rPr lang="en-US" sz="2400" b="1" dirty="0"/>
              <a:t>Population Parameter</a:t>
            </a:r>
          </a:p>
          <a:p>
            <a:endParaRPr lang="en-MY" sz="2400" dirty="0"/>
          </a:p>
        </p:txBody>
      </p:sp>
      <p:sp>
        <p:nvSpPr>
          <p:cNvPr id="2054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822960" y="2582334"/>
            <a:ext cx="3703320" cy="3589865"/>
          </a:xfrm>
          <a:noFill/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Is a number describing the population.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Example: </a:t>
            </a:r>
            <a:r>
              <a:rPr lang="en-US" sz="2400" dirty="0" smtClean="0">
                <a:sym typeface="Symbol" pitchFamily="18" charset="2"/>
              </a:rPr>
              <a:t>,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dirty="0" smtClean="0">
                <a:sym typeface="Symbol" pitchFamily="18" charset="2"/>
              </a:rPr>
              <a:t>It is a fixed number.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dirty="0" smtClean="0">
                <a:sym typeface="Symbol" pitchFamily="18" charset="2"/>
              </a:rPr>
              <a:t>Usually we do not know their values.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r>
              <a:rPr lang="en-US" sz="2400" b="1" dirty="0"/>
              <a:t>Sample Statistic</a:t>
            </a:r>
          </a:p>
          <a:p>
            <a:endParaRPr lang="en-MY" sz="2400" dirty="0"/>
          </a:p>
        </p:txBody>
      </p:sp>
      <p:sp>
        <p:nvSpPr>
          <p:cNvPr id="2055" name="Rectangle 8"/>
          <p:cNvSpPr>
            <a:spLocks noGrp="1" noChangeArrowheads="1"/>
          </p:cNvSpPr>
          <p:nvPr>
            <p:ph sz="quarter" idx="4"/>
          </p:nvPr>
        </p:nvSpPr>
        <p:spPr>
          <a:xfrm>
            <a:off x="4663440" y="2582334"/>
            <a:ext cx="3703320" cy="3589866"/>
          </a:xfrm>
          <a:noFill/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Is a number describing the sample data.</a:t>
            </a:r>
          </a:p>
          <a:p>
            <a:pPr marL="742950" lvl="1" indent="-398463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Example:         , 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The value varies from sample to sample (sampling variation).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Use observed result to get information about the population parameter.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2E4EF-71DD-4815-89BD-526BE7CBB73C}" type="slidenum">
              <a:rPr lang="en-US" altLang="en-US"/>
              <a:pPr>
                <a:defRPr/>
              </a:pPr>
              <a:t>15</a:t>
            </a:fld>
            <a:endParaRPr lang="en-US" altLang="en-US" dirty="0"/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266863"/>
              </p:ext>
            </p:extLst>
          </p:nvPr>
        </p:nvGraphicFramePr>
        <p:xfrm>
          <a:off x="6705600" y="3314806"/>
          <a:ext cx="411353" cy="342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Equation" r:id="rId6" imgW="177480" imgH="203040" progId="Equation.3">
                  <p:embed/>
                </p:oleObj>
              </mc:Choice>
              <mc:Fallback>
                <p:oleObj name="Equation" r:id="rId6" imgW="177480" imgH="2030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314806"/>
                        <a:ext cx="411353" cy="34279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Population and samples</a:t>
            </a:r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6860DC-134A-47CB-A6CD-3B5070235B9B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  <p:graphicFrame>
        <p:nvGraphicFramePr>
          <p:cNvPr id="24629" name="Group 53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3216845"/>
              </p:ext>
            </p:extLst>
          </p:nvPr>
        </p:nvGraphicFramePr>
        <p:xfrm>
          <a:off x="480060" y="2025298"/>
          <a:ext cx="8229600" cy="4146550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Symbols for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Population parameter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Sample statistic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Standard Deviation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Variance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Proportion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Product-moment correlation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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Rank-order correlation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  <a:r>
                        <a:rPr kumimoji="0" lang="en-US" sz="22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</a:t>
                      </a:r>
                      <a:r>
                        <a:rPr kumimoji="0" lang="en-US" sz="2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648200" y="2514600"/>
            <a:ext cx="3124200" cy="1295400"/>
            <a:chOff x="4648200" y="2133600"/>
            <a:chExt cx="3124200" cy="1295400"/>
          </a:xfrm>
        </p:grpSpPr>
        <p:graphicFrame>
          <p:nvGraphicFramePr>
            <p:cNvPr id="307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7249900"/>
                </p:ext>
              </p:extLst>
            </p:nvPr>
          </p:nvGraphicFramePr>
          <p:xfrm>
            <a:off x="4648200" y="2133600"/>
            <a:ext cx="35242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58" name="Equation" r:id="rId6" imgW="152280" imgH="164880" progId="Equation.3">
                    <p:embed/>
                  </p:oleObj>
                </mc:Choice>
                <mc:Fallback>
                  <p:oleObj name="Equation" r:id="rId6" imgW="152280" imgH="164880" progId="Equation.3">
                    <p:embed/>
                    <p:pic>
                      <p:nvPicPr>
                        <p:cNvPr id="0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200" y="2133600"/>
                          <a:ext cx="352425" cy="3810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5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5055560"/>
                </p:ext>
              </p:extLst>
            </p:nvPr>
          </p:nvGraphicFramePr>
          <p:xfrm>
            <a:off x="4648200" y="2590800"/>
            <a:ext cx="3810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59" name="Equation" r:id="rId8" imgW="152280" imgH="139680" progId="Equation.3">
                    <p:embed/>
                  </p:oleObj>
                </mc:Choice>
                <mc:Fallback>
                  <p:oleObj name="Equation" r:id="rId8" imgW="152280" imgH="139680" progId="Equation.3">
                    <p:embed/>
                    <p:pic>
                      <p:nvPicPr>
                        <p:cNvPr id="0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200" y="2590800"/>
                          <a:ext cx="381000" cy="34925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6" name="Object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2709536"/>
                </p:ext>
              </p:extLst>
            </p:nvPr>
          </p:nvGraphicFramePr>
          <p:xfrm>
            <a:off x="4648200" y="3048000"/>
            <a:ext cx="3810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0" name="Equation" r:id="rId10" imgW="203040" imgH="203040" progId="Equation.3">
                    <p:embed/>
                  </p:oleObj>
                </mc:Choice>
                <mc:Fallback>
                  <p:oleObj name="Equation" r:id="rId10" imgW="203040" imgH="203040" progId="Equation.3">
                    <p:embed/>
                    <p:pic>
                      <p:nvPicPr>
                        <p:cNvPr id="0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200" y="3048000"/>
                          <a:ext cx="381000" cy="3810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7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4773473"/>
                </p:ext>
              </p:extLst>
            </p:nvPr>
          </p:nvGraphicFramePr>
          <p:xfrm>
            <a:off x="7315200" y="2133600"/>
            <a:ext cx="3810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1" name="Equation" r:id="rId12" imgW="177480" imgH="203040" progId="Equation.3">
                    <p:embed/>
                  </p:oleObj>
                </mc:Choice>
                <mc:Fallback>
                  <p:oleObj name="Equation" r:id="rId12" imgW="177480" imgH="203040" progId="Equation.3">
                    <p:embed/>
                    <p:pic>
                      <p:nvPicPr>
                        <p:cNvPr id="0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2133600"/>
                          <a:ext cx="381000" cy="3810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8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832503"/>
                </p:ext>
              </p:extLst>
            </p:nvPr>
          </p:nvGraphicFramePr>
          <p:xfrm>
            <a:off x="7315200" y="2590800"/>
            <a:ext cx="4572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2" name="Equation" r:id="rId14" imgW="114120" imgH="139680" progId="Equation.3">
                    <p:embed/>
                  </p:oleObj>
                </mc:Choice>
                <mc:Fallback>
                  <p:oleObj name="Equation" r:id="rId14" imgW="114120" imgH="139680" progId="Equation.3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2590800"/>
                          <a:ext cx="457200" cy="3810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093518"/>
                </p:ext>
              </p:extLst>
            </p:nvPr>
          </p:nvGraphicFramePr>
          <p:xfrm>
            <a:off x="7315200" y="3048000"/>
            <a:ext cx="4572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3" name="Equation" r:id="rId16" imgW="164880" imgH="203040" progId="Equation.3">
                    <p:embed/>
                  </p:oleObj>
                </mc:Choice>
                <mc:Fallback>
                  <p:oleObj name="Equation" r:id="rId16" imgW="164880" imgH="203040" progId="Equation.3">
                    <p:embed/>
                    <p:pic>
                      <p:nvPicPr>
                        <p:cNvPr id="0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048000"/>
                          <a:ext cx="457200" cy="3810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06027932"/>
              </p:ext>
            </p:extLst>
          </p:nvPr>
        </p:nvGraphicFramePr>
        <p:xfrm>
          <a:off x="0" y="0"/>
          <a:ext cx="9144000" cy="647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Basic Statistical Terms</a:t>
                      </a:r>
                      <a:endParaRPr lang="en-MY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20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Population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A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collection or set </a:t>
                      </a:r>
                      <a:r>
                        <a:rPr lang="en-US" sz="1800" dirty="0" smtClean="0"/>
                        <a:t>of individual , objects or events whose properties are to be analyzed.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Not only individuals , it could be any thing.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All women between ages 30–40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All patients with a particular disease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7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Sample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A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subset</a:t>
                      </a:r>
                      <a:r>
                        <a:rPr lang="en-US" sz="1800" dirty="0" smtClean="0"/>
                        <a:t> of a population selected by the collector.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The </a:t>
                      </a:r>
                      <a:r>
                        <a:rPr lang="en-US" sz="1800" i="1" dirty="0" smtClean="0">
                          <a:solidFill>
                            <a:schemeClr val="tx2"/>
                          </a:solidFill>
                        </a:rPr>
                        <a:t>population</a:t>
                      </a:r>
                      <a:r>
                        <a:rPr lang="en-US" sz="1800" dirty="0" smtClean="0"/>
                        <a:t> of interest could be: people</a:t>
                      </a:r>
                      <a:r>
                        <a:rPr lang="en-US" sz="1800" baseline="0" dirty="0" smtClean="0"/>
                        <a:t> who have chronic heart diseases</a:t>
                      </a:r>
                      <a:endParaRPr lang="en-US" sz="18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The </a:t>
                      </a:r>
                      <a:r>
                        <a:rPr lang="en-US" sz="1800" i="1" dirty="0" smtClean="0">
                          <a:solidFill>
                            <a:schemeClr val="tx2"/>
                          </a:solidFill>
                        </a:rPr>
                        <a:t>sample</a:t>
                      </a:r>
                      <a:r>
                        <a:rPr lang="en-US" sz="1800" dirty="0" smtClean="0"/>
                        <a:t> is a small number of individuals from the 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Parameters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A numerical value summarizing all the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data of a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population.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E.g. mean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sym typeface="Symbol"/>
                        </a:rPr>
                        <a:t>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Statistics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 smtClean="0"/>
                        <a:t>A numerical value summarizing the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sample data.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E.g. mean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Variable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 smtClean="0"/>
                        <a:t>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characteristic</a:t>
                      </a:r>
                      <a:r>
                        <a:rPr lang="en-US" sz="1800" dirty="0" smtClean="0"/>
                        <a:t> measured on individuals drawn from a population under study. age, gender, height, weight,</a:t>
                      </a:r>
                      <a:r>
                        <a:rPr lang="en-US" sz="1800" baseline="0" dirty="0" smtClean="0"/>
                        <a:t> etc</a:t>
                      </a:r>
                      <a:r>
                        <a:rPr lang="en-US" sz="1800" dirty="0" smtClean="0"/>
                        <a:t>.</a:t>
                      </a:r>
                    </a:p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87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>
                            <a:lumMod val="95000"/>
                            <a:lumOff val="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Measurements</a:t>
                      </a:r>
                      <a:r>
                        <a:rPr lang="en-US" sz="1800" dirty="0" smtClean="0"/>
                        <a:t> of one or more variables made on a collection of individuals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Data (singular): The value of the variable of one element of the individuals. E.g. age = 22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Data (plural): A set of values from the elements of the individuals. </a:t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E.g. age = 22, 23, 25, 21,…..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459565"/>
              </p:ext>
            </p:extLst>
          </p:nvPr>
        </p:nvGraphicFramePr>
        <p:xfrm>
          <a:off x="7287923" y="3581400"/>
          <a:ext cx="274841" cy="270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Equation" r:id="rId7" imgW="139680" imgH="203040" progId="Equation.3">
                  <p:embed/>
                </p:oleObj>
              </mc:Choice>
              <mc:Fallback>
                <p:oleObj name="Equation" r:id="rId7" imgW="1396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7923" y="3581400"/>
                        <a:ext cx="274841" cy="270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0877-3031-4AAA-ACD8-0B34D5184EEF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822960" y="2133600"/>
            <a:ext cx="7668578" cy="3505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1428" tIns="45714" rIns="91428" bIns="45714" anchor="ctr"/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Key component of a study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It is important as different statistical methods are used based on type of data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One cannot have a good study without good data.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Types of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Scales of measurement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Quantitative data (Numerical)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Qualitative data (Categorical)</a:t>
            </a:r>
          </a:p>
          <a:p>
            <a:pPr marL="0" indent="0">
              <a:buNone/>
            </a:pPr>
            <a:endParaRPr lang="en-US" sz="3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smtClean="0"/>
              <a:t>Definition 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b="1" dirty="0" smtClean="0"/>
              <a:t>“Biostatistics</a:t>
            </a:r>
            <a:r>
              <a:rPr lang="en-US" sz="2400" dirty="0" smtClean="0"/>
              <a:t> </a:t>
            </a:r>
            <a:r>
              <a:rPr lang="en-US" sz="2400" i="1" dirty="0" smtClean="0"/>
              <a:t>is defined as the application of statistical principles in medicine, public health, or biology”</a:t>
            </a:r>
          </a:p>
          <a:p>
            <a:pPr algn="ctr"/>
            <a:endParaRPr lang="en-US" sz="2400" i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Principles based in applied mathematics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Includes tools and techniques for </a:t>
            </a:r>
            <a:br>
              <a:rPr lang="en-US" sz="2400" dirty="0" smtClean="0"/>
            </a:br>
            <a:r>
              <a:rPr lang="en-US" sz="2400" dirty="0" smtClean="0"/>
              <a:t>data collection, </a:t>
            </a:r>
            <a:br>
              <a:rPr lang="en-US" sz="2400" dirty="0" smtClean="0"/>
            </a:br>
            <a:r>
              <a:rPr lang="en-US" sz="2400" dirty="0" smtClean="0"/>
              <a:t>summarizing, </a:t>
            </a:r>
            <a:br>
              <a:rPr lang="en-US" sz="2400" dirty="0" smtClean="0"/>
            </a:br>
            <a:r>
              <a:rPr lang="en-US" sz="2400" dirty="0" smtClean="0"/>
              <a:t>analyzing and </a:t>
            </a:r>
            <a:br>
              <a:rPr lang="en-US" sz="2400" dirty="0" smtClean="0"/>
            </a:br>
            <a:r>
              <a:rPr lang="en-US" sz="2400" dirty="0" smtClean="0"/>
              <a:t>interpreting those results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Make inferences and draw conclusions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 algn="ctr"/>
            <a:endParaRPr lang="en-MY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Types of </a:t>
            </a:r>
            <a:r>
              <a:rPr lang="en-US" dirty="0" smtClean="0"/>
              <a:t>Data</a:t>
            </a:r>
            <a:br>
              <a:rPr lang="en-US" dirty="0" smtClean="0"/>
            </a:br>
            <a:r>
              <a:rPr lang="en-US" dirty="0" smtClean="0"/>
              <a:t>1. Quantitative (Numerical)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/>
          </a:bodyPr>
          <a:lstStyle/>
          <a:p>
            <a:pPr marL="446088" indent="-354013">
              <a:buFont typeface="+mj-lt"/>
              <a:buAutoNum type="romanUcPeriod"/>
            </a:pPr>
            <a:r>
              <a:rPr lang="en-US" sz="2800" dirty="0" smtClean="0"/>
              <a:t>Continuous</a:t>
            </a:r>
          </a:p>
          <a:p>
            <a:pPr marL="446088" indent="-354013">
              <a:buFont typeface="+mj-lt"/>
              <a:buAutoNum type="romanUcPeriod"/>
            </a:pPr>
            <a:r>
              <a:rPr lang="en-US" sz="2800" dirty="0" smtClean="0"/>
              <a:t>Discrete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522088"/>
              </p:ext>
            </p:extLst>
          </p:nvPr>
        </p:nvGraphicFramePr>
        <p:xfrm>
          <a:off x="609600" y="3124200"/>
          <a:ext cx="8153400" cy="3056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10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Continuous</a:t>
                      </a:r>
                      <a:endParaRPr lang="en-MY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Discrete</a:t>
                      </a:r>
                      <a:endParaRPr lang="en-MY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8563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smtClean="0"/>
                        <a:t>Continuous</a:t>
                      </a:r>
                      <a:r>
                        <a:rPr lang="en-US" sz="2400" baseline="0" dirty="0" smtClean="0"/>
                        <a:t> values on proper numeric line or scale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baseline="0" dirty="0" smtClean="0"/>
                        <a:t>Measured unit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 smtClean="0"/>
                        <a:t>E.g</a:t>
                      </a:r>
                      <a:r>
                        <a:rPr lang="en-US" sz="2400" dirty="0" smtClean="0"/>
                        <a:t>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Age, Height,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Blood pressure,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Time,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Body temperature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smtClean="0"/>
                        <a:t>It is integer values on proper numeric line or scale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smtClean="0"/>
                        <a:t>Counted units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 smtClean="0"/>
                        <a:t>E.g</a:t>
                      </a:r>
                      <a:r>
                        <a:rPr lang="en-US" sz="2400" dirty="0" smtClean="0"/>
                        <a:t>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Number of</a:t>
                      </a:r>
                      <a:r>
                        <a:rPr lang="en-US" sz="2400" baseline="0" dirty="0" smtClean="0"/>
                        <a:t> siblings, Number of children in the family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390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Data</a:t>
            </a:r>
            <a:br>
              <a:rPr lang="en-US" dirty="0"/>
            </a:br>
            <a:r>
              <a:rPr lang="en-US" dirty="0"/>
              <a:t>2. Qualitative </a:t>
            </a:r>
            <a:r>
              <a:rPr lang="en-US" dirty="0" smtClean="0"/>
              <a:t>(Categorical)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Binary (dichotomous) : 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Categorical: 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Ordinal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092119"/>
              </p:ext>
            </p:extLst>
          </p:nvPr>
        </p:nvGraphicFramePr>
        <p:xfrm>
          <a:off x="6096" y="3216396"/>
          <a:ext cx="9138557" cy="3705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4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2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Binary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Categorical or Nominal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Ordinal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90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dirty="0" smtClean="0"/>
                        <a:t>used to classify participants as possessing or not possessing a particular characteristics or attribute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smtClean="0"/>
                        <a:t>Disease present or absent</a:t>
                      </a:r>
                      <a:endParaRPr lang="en-US" sz="20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baseline="0" dirty="0" smtClean="0"/>
                        <a:t>Male or Female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baseline="0" dirty="0" smtClean="0"/>
                        <a:t>Treatment or no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smtClean="0"/>
                        <a:t>Values in arbitrary</a:t>
                      </a:r>
                      <a:r>
                        <a:rPr lang="en-US" sz="2000" baseline="0" dirty="0" smtClean="0"/>
                        <a:t> categories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baseline="0" dirty="0" smtClean="0"/>
                        <a:t>No units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baseline="0" dirty="0" err="1" smtClean="0"/>
                        <a:t>E.g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dirty="0" smtClean="0"/>
                        <a:t>Race:</a:t>
                      </a:r>
                      <a:r>
                        <a:rPr lang="en-US" sz="2000" baseline="0" dirty="0" smtClean="0"/>
                        <a:t> Malay or Chinese or Indian, Blood groups, </a:t>
                      </a:r>
                      <a:r>
                        <a:rPr lang="en-US" sz="2000" dirty="0" smtClean="0"/>
                        <a:t>Education:</a:t>
                      </a:r>
                      <a:r>
                        <a:rPr lang="en-US" sz="2000" baseline="0" dirty="0" smtClean="0"/>
                        <a:t> primary or secondary or graduate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smtClean="0"/>
                        <a:t>Values in ordered categories.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smtClean="0"/>
                        <a:t>It has intrinsic</a:t>
                      </a:r>
                      <a:r>
                        <a:rPr lang="en-US" sz="2000" baseline="0" dirty="0" smtClean="0"/>
                        <a:t> value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baseline="0" dirty="0" smtClean="0"/>
                        <a:t>No units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baseline="0" dirty="0" err="1" smtClean="0"/>
                        <a:t>E.g</a:t>
                      </a:r>
                      <a:r>
                        <a:rPr lang="en-US" sz="2000" baseline="0" dirty="0" smtClean="0"/>
                        <a:t>, BMI: Underweight, normal, overweight, obese, </a:t>
                      </a:r>
                      <a:r>
                        <a:rPr lang="en-US" sz="2000" dirty="0" smtClean="0"/>
                        <a:t>Scores: Grade</a:t>
                      </a:r>
                      <a:r>
                        <a:rPr lang="en-US" sz="2000" baseline="0" dirty="0" smtClean="0"/>
                        <a:t> A, B or C, Age group: Young, middle, elderly</a:t>
                      </a:r>
                      <a:endParaRPr lang="en-MY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307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Types of Data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0C6E3-82DE-4E9F-82E6-531EEDB59291}" type="slidenum">
              <a:rPr lang="en-US" altLang="en-US"/>
              <a:pPr>
                <a:defRPr/>
              </a:pPr>
              <a:t>22</a:t>
            </a:fld>
            <a:endParaRPr lang="en-US" alt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47439" y="2055398"/>
            <a:ext cx="3629943" cy="2503364"/>
            <a:chOff x="15986" y="2055398"/>
            <a:chExt cx="3629943" cy="2503364"/>
          </a:xfrm>
        </p:grpSpPr>
        <p:sp>
          <p:nvSpPr>
            <p:cNvPr id="8199" name="Rectangle 7"/>
            <p:cNvSpPr>
              <a:spLocks noChangeArrowheads="1"/>
            </p:cNvSpPr>
            <p:nvPr/>
          </p:nvSpPr>
          <p:spPr bwMode="auto">
            <a:xfrm>
              <a:off x="671476" y="2055398"/>
              <a:ext cx="2438400" cy="914400"/>
            </a:xfrm>
            <a:prstGeom prst="rect">
              <a:avLst/>
            </a:prstGeom>
            <a:solidFill>
              <a:srgbClr val="CF5964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dirty="0" smtClean="0"/>
                <a:t>Quantitative (Numerical)</a:t>
              </a:r>
              <a:endParaRPr lang="en-US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5986" y="3949162"/>
              <a:ext cx="1310980" cy="609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Continuous</a:t>
              </a:r>
              <a:endParaRPr lang="en-MY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71965" y="3939223"/>
              <a:ext cx="1373964" cy="609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Discrete</a:t>
              </a:r>
              <a:endParaRPr lang="en-MY" dirty="0">
                <a:solidFill>
                  <a:schemeClr val="tx1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71476" y="2969798"/>
              <a:ext cx="2300324" cy="979364"/>
              <a:chOff x="671476" y="2969798"/>
              <a:chExt cx="2300324" cy="979364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1828800" y="2969798"/>
                <a:ext cx="0" cy="45920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671476" y="3429000"/>
                <a:ext cx="230032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684728" y="3429000"/>
                <a:ext cx="0" cy="52016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2971800" y="3429000"/>
                <a:ext cx="0" cy="52016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/>
          <p:cNvGrpSpPr/>
          <p:nvPr/>
        </p:nvGrpSpPr>
        <p:grpSpPr>
          <a:xfrm>
            <a:off x="4129202" y="2042146"/>
            <a:ext cx="4850937" cy="2506677"/>
            <a:chOff x="4256620" y="2055398"/>
            <a:chExt cx="4850937" cy="2506677"/>
          </a:xfrm>
        </p:grpSpPr>
        <p:sp>
          <p:nvSpPr>
            <p:cNvPr id="8198" name="Rectangle 5"/>
            <p:cNvSpPr>
              <a:spLocks noChangeArrowheads="1"/>
            </p:cNvSpPr>
            <p:nvPr/>
          </p:nvSpPr>
          <p:spPr bwMode="auto">
            <a:xfrm>
              <a:off x="5693858" y="2055398"/>
              <a:ext cx="2383341" cy="914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dirty="0" smtClean="0"/>
                <a:t>Qualitative (Categorical)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56620" y="3939223"/>
              <a:ext cx="1505545" cy="609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Binary</a:t>
              </a:r>
              <a:endParaRPr lang="en-MY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77913" y="3952475"/>
              <a:ext cx="1365493" cy="609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Nominal</a:t>
              </a:r>
              <a:endParaRPr lang="en-MY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746342" y="3949162"/>
              <a:ext cx="1361215" cy="609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Ordinal</a:t>
              </a:r>
              <a:endParaRPr lang="en-MY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953000" y="2969798"/>
              <a:ext cx="3581400" cy="992602"/>
              <a:chOff x="4953000" y="2969798"/>
              <a:chExt cx="3581400" cy="992602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6781800" y="2969798"/>
                <a:ext cx="0" cy="45920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4953000" y="3429000"/>
                <a:ext cx="35814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4966252" y="3442238"/>
                <a:ext cx="0" cy="52016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6781800" y="3429000"/>
                <a:ext cx="0" cy="52016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8534400" y="3429000"/>
                <a:ext cx="0" cy="52016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/>
          <p:cNvSpPr txBox="1"/>
          <p:nvPr/>
        </p:nvSpPr>
        <p:spPr>
          <a:xfrm>
            <a:off x="2004060" y="5034197"/>
            <a:ext cx="5181600" cy="14773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Same property can be measured in different scale.</a:t>
            </a:r>
          </a:p>
          <a:p>
            <a:endParaRPr lang="en-US" dirty="0"/>
          </a:p>
          <a:p>
            <a:r>
              <a:rPr lang="en-US" dirty="0" smtClean="0"/>
              <a:t>Example: Age</a:t>
            </a:r>
          </a:p>
          <a:p>
            <a:endParaRPr lang="en-US" dirty="0"/>
          </a:p>
          <a:p>
            <a:endParaRPr lang="en-MY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72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819400" y="331068"/>
            <a:ext cx="37338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Has the variable got units?</a:t>
            </a:r>
            <a:endParaRPr lang="en-MY" dirty="0"/>
          </a:p>
        </p:txBody>
      </p:sp>
      <p:sp>
        <p:nvSpPr>
          <p:cNvPr id="6" name="Rounded Rectangle 5"/>
          <p:cNvSpPr/>
          <p:nvPr/>
        </p:nvSpPr>
        <p:spPr>
          <a:xfrm>
            <a:off x="685800" y="2130969"/>
            <a:ext cx="31242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the data be put in meaningful order?</a:t>
            </a:r>
            <a:endParaRPr lang="en-MY" dirty="0"/>
          </a:p>
        </p:txBody>
      </p:sp>
      <p:sp>
        <p:nvSpPr>
          <p:cNvPr id="7" name="Rounded Rectangle 6"/>
          <p:cNvSpPr/>
          <p:nvPr/>
        </p:nvSpPr>
        <p:spPr>
          <a:xfrm>
            <a:off x="5361363" y="2092869"/>
            <a:ext cx="3048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the data come from measuring or counting?</a:t>
            </a:r>
            <a:endParaRPr lang="en-MY" dirty="0"/>
          </a:p>
        </p:txBody>
      </p:sp>
      <p:sp>
        <p:nvSpPr>
          <p:cNvPr id="8" name="Rounded Rectangle 7"/>
          <p:cNvSpPr/>
          <p:nvPr/>
        </p:nvSpPr>
        <p:spPr>
          <a:xfrm>
            <a:off x="82769" y="4850524"/>
            <a:ext cx="2015144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Categorical nominal</a:t>
            </a:r>
            <a:endParaRPr lang="en-MY" dirty="0"/>
          </a:p>
        </p:txBody>
      </p:sp>
      <p:sp>
        <p:nvSpPr>
          <p:cNvPr id="9" name="Rounded Rectangle 8"/>
          <p:cNvSpPr/>
          <p:nvPr/>
        </p:nvSpPr>
        <p:spPr>
          <a:xfrm>
            <a:off x="2400301" y="4866290"/>
            <a:ext cx="20574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Categorical ordinal</a:t>
            </a:r>
            <a:endParaRPr lang="en-MY" dirty="0"/>
          </a:p>
        </p:txBody>
      </p:sp>
      <p:sp>
        <p:nvSpPr>
          <p:cNvPr id="10" name="Rounded Rectangle 9"/>
          <p:cNvSpPr/>
          <p:nvPr/>
        </p:nvSpPr>
        <p:spPr>
          <a:xfrm>
            <a:off x="4824780" y="4876800"/>
            <a:ext cx="1862744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Discrete metric</a:t>
            </a:r>
            <a:endParaRPr lang="en-MY" dirty="0"/>
          </a:p>
        </p:txBody>
      </p:sp>
      <p:sp>
        <p:nvSpPr>
          <p:cNvPr id="11" name="Rounded Rectangle 10"/>
          <p:cNvSpPr/>
          <p:nvPr/>
        </p:nvSpPr>
        <p:spPr>
          <a:xfrm>
            <a:off x="7146462" y="4876800"/>
            <a:ext cx="1862958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Continuous metric</a:t>
            </a:r>
            <a:endParaRPr lang="en-MY" dirty="0"/>
          </a:p>
        </p:txBody>
      </p:sp>
      <p:cxnSp>
        <p:nvCxnSpPr>
          <p:cNvPr id="13" name="Straight Arrow Connector 12"/>
          <p:cNvCxnSpPr>
            <a:stCxn id="5" idx="2"/>
          </p:cNvCxnSpPr>
          <p:nvPr/>
        </p:nvCxnSpPr>
        <p:spPr>
          <a:xfrm flipH="1">
            <a:off x="2400301" y="1245468"/>
            <a:ext cx="2285999" cy="8474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2"/>
          </p:cNvCxnSpPr>
          <p:nvPr/>
        </p:nvCxnSpPr>
        <p:spPr>
          <a:xfrm>
            <a:off x="4686300" y="1245468"/>
            <a:ext cx="2199063" cy="8474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2"/>
            <a:endCxn id="8" idx="0"/>
          </p:cNvCxnSpPr>
          <p:nvPr/>
        </p:nvCxnSpPr>
        <p:spPr>
          <a:xfrm flipH="1">
            <a:off x="1090341" y="3121569"/>
            <a:ext cx="1157559" cy="17289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2"/>
            <a:endCxn id="9" idx="0"/>
          </p:cNvCxnSpPr>
          <p:nvPr/>
        </p:nvCxnSpPr>
        <p:spPr>
          <a:xfrm>
            <a:off x="2247900" y="3121569"/>
            <a:ext cx="1181101" cy="1744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2"/>
            <a:endCxn id="10" idx="0"/>
          </p:cNvCxnSpPr>
          <p:nvPr/>
        </p:nvCxnSpPr>
        <p:spPr>
          <a:xfrm flipH="1">
            <a:off x="5756152" y="3159669"/>
            <a:ext cx="1129211" cy="17171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2"/>
            <a:endCxn id="11" idx="0"/>
          </p:cNvCxnSpPr>
          <p:nvPr/>
        </p:nvCxnSpPr>
        <p:spPr>
          <a:xfrm>
            <a:off x="6885363" y="3159669"/>
            <a:ext cx="1192578" cy="17171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097913" y="1371600"/>
            <a:ext cx="797687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</a:t>
            </a:r>
            <a:endParaRPr lang="en-MY" dirty="0"/>
          </a:p>
        </p:txBody>
      </p:sp>
      <p:sp>
        <p:nvSpPr>
          <p:cNvPr id="27" name="Oval 26"/>
          <p:cNvSpPr/>
          <p:nvPr/>
        </p:nvSpPr>
        <p:spPr>
          <a:xfrm>
            <a:off x="6486519" y="1402468"/>
            <a:ext cx="797687" cy="533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Yes</a:t>
            </a:r>
            <a:endParaRPr lang="en-MY" dirty="0"/>
          </a:p>
        </p:txBody>
      </p:sp>
      <p:sp>
        <p:nvSpPr>
          <p:cNvPr id="28" name="Oval 27"/>
          <p:cNvSpPr/>
          <p:nvPr/>
        </p:nvSpPr>
        <p:spPr>
          <a:xfrm>
            <a:off x="472590" y="4088524"/>
            <a:ext cx="797687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</a:t>
            </a:r>
            <a:endParaRPr lang="en-MY" dirty="0"/>
          </a:p>
        </p:txBody>
      </p:sp>
      <p:sp>
        <p:nvSpPr>
          <p:cNvPr id="29" name="Oval 28"/>
          <p:cNvSpPr/>
          <p:nvPr/>
        </p:nvSpPr>
        <p:spPr>
          <a:xfrm>
            <a:off x="3275180" y="4112169"/>
            <a:ext cx="797687" cy="533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Yes</a:t>
            </a:r>
            <a:endParaRPr lang="en-MY" dirty="0"/>
          </a:p>
        </p:txBody>
      </p:sp>
      <p:sp>
        <p:nvSpPr>
          <p:cNvPr id="30" name="Oval 29"/>
          <p:cNvSpPr/>
          <p:nvPr/>
        </p:nvSpPr>
        <p:spPr>
          <a:xfrm>
            <a:off x="4456281" y="4112169"/>
            <a:ext cx="1497603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Counting</a:t>
            </a:r>
            <a:endParaRPr lang="en-MY" dirty="0"/>
          </a:p>
        </p:txBody>
      </p:sp>
      <p:sp>
        <p:nvSpPr>
          <p:cNvPr id="31" name="Oval 30"/>
          <p:cNvSpPr/>
          <p:nvPr/>
        </p:nvSpPr>
        <p:spPr>
          <a:xfrm>
            <a:off x="7261759" y="4122676"/>
            <a:ext cx="1891665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Measuring</a:t>
            </a:r>
            <a:endParaRPr lang="en-MY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196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Variables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8402" y="2104814"/>
            <a:ext cx="7668578" cy="3505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1428" tIns="45714" rIns="91428" bIns="45714" anchor="ctr"/>
          <a:lstStyle/>
          <a:p>
            <a:pPr marL="342900" lvl="1" indent="-34290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Variables are the characteristics of the units measured or observed.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06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variables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4068" lvl="1" indent="-342900">
              <a:buFont typeface="+mj-lt"/>
              <a:buAutoNum type="arabicPeriod"/>
            </a:pPr>
            <a:r>
              <a:rPr lang="en-US" sz="2400" dirty="0" smtClean="0"/>
              <a:t>Dependent Variable (Outcome)</a:t>
            </a:r>
            <a:endParaRPr lang="en-US" sz="2400" dirty="0"/>
          </a:p>
          <a:p>
            <a:pPr marL="544068" lvl="1" indent="-342900">
              <a:buFont typeface="+mj-lt"/>
              <a:buAutoNum type="arabicPeriod" startAt="2"/>
            </a:pPr>
            <a:r>
              <a:rPr lang="en-US" sz="2400" dirty="0" smtClean="0"/>
              <a:t>Independent Variable</a:t>
            </a:r>
            <a:endParaRPr lang="en-US" sz="2400" dirty="0"/>
          </a:p>
          <a:p>
            <a:pPr marL="201168" lvl="1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1540" y="3314549"/>
            <a:ext cx="737522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01168" lvl="1" indent="0">
              <a:buNone/>
            </a:pPr>
            <a:r>
              <a:rPr lang="en-US" sz="2200" b="1" dirty="0"/>
              <a:t>Example: </a:t>
            </a:r>
            <a:r>
              <a:rPr lang="en-US" sz="2200" dirty="0"/>
              <a:t>In a study of hypertension among 500 school children, investigator measures systolic (SBP) and diastolic blood pressure (DBP) for each pupil. Pupil’s age, height and weight are </a:t>
            </a:r>
            <a:r>
              <a:rPr lang="en-US" sz="2200" dirty="0" smtClean="0"/>
              <a:t>recorded </a:t>
            </a:r>
            <a:r>
              <a:rPr lang="en-US" sz="2200" dirty="0"/>
              <a:t>in addition to the SBP and DBP readings</a:t>
            </a:r>
            <a:r>
              <a:rPr lang="en-US" sz="2200" dirty="0" smtClean="0"/>
              <a:t>.</a:t>
            </a:r>
          </a:p>
          <a:p>
            <a:pPr marL="201168" lvl="1" indent="0">
              <a:buNone/>
            </a:pP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- How many variables are there?</a:t>
            </a:r>
            <a:br>
              <a:rPr lang="en-US" sz="2200" dirty="0"/>
            </a:br>
            <a:r>
              <a:rPr lang="en-US" sz="2200" dirty="0"/>
              <a:t>- What are dependent variables?</a:t>
            </a:r>
            <a:br>
              <a:rPr lang="en-US" sz="2200" dirty="0"/>
            </a:br>
            <a:r>
              <a:rPr lang="en-US" sz="2200" dirty="0"/>
              <a:t>- What are independent variables?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13121862"/>
              </p:ext>
            </p:extLst>
          </p:nvPr>
        </p:nvGraphicFramePr>
        <p:xfrm>
          <a:off x="685800" y="0"/>
          <a:ext cx="8001000" cy="6324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586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Variable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Breast Cancer Group (n=106) %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Control Group (n=226) %</a:t>
                      </a:r>
                      <a:endParaRPr lang="en-MY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38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Age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61.6 (10.9)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51.0 (8.5)</a:t>
                      </a:r>
                      <a:endParaRPr lang="en-MY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800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400" dirty="0" err="1" smtClean="0"/>
                        <a:t>Ethicity</a:t>
                      </a:r>
                      <a:endParaRPr lang="en-US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Malay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Chinese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Indian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Others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15 (14)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16 (15)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42 (40)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32 (31)</a:t>
                      </a:r>
                      <a:endParaRPr lang="en-MY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31 (14)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31 (13.7)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84 (37)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80 (35)</a:t>
                      </a:r>
                      <a:endParaRPr lang="en-MY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800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Social Class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-    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II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III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IV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10 (10)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38 (36)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28 (26)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11</a:t>
                      </a:r>
                      <a:r>
                        <a:rPr lang="en-US" sz="1400" baseline="0" dirty="0" smtClean="0"/>
                        <a:t> (10)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20 (9)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82 (36)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72 (32)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21 (9)</a:t>
                      </a:r>
                      <a:endParaRPr lang="en-MY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800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No.</a:t>
                      </a:r>
                      <a:r>
                        <a:rPr lang="en-US" sz="1400" baseline="0" dirty="0" smtClean="0"/>
                        <a:t> of children</a:t>
                      </a:r>
                      <a:br>
                        <a:rPr lang="en-US" sz="1400" baseline="0" dirty="0" smtClean="0"/>
                      </a:br>
                      <a:r>
                        <a:rPr lang="en-US" sz="1400" baseline="0" dirty="0" smtClean="0"/>
                        <a:t>-    0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1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2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&gt;= 3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15 (14)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16 (15)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42 (40)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32 (31)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31 (14)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31 (13.7)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84 (37)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80 (35)</a:t>
                      </a:r>
                      <a:endParaRPr lang="en-MY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395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Meno</a:t>
                      </a:r>
                      <a:r>
                        <a:rPr lang="en-US" sz="1400" baseline="0" dirty="0" smtClean="0"/>
                        <a:t>pausal state (%)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Premenopausal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err="1" smtClean="0"/>
                        <a:t>Perimenopausal</a:t>
                      </a:r>
                      <a:endParaRPr lang="en-US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Postmenopausal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14 (13)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9 (9)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83 (78)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66 (29)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43 (19)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117 (52)</a:t>
                      </a:r>
                      <a:endParaRPr lang="en-MY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38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Body</a:t>
                      </a:r>
                      <a:r>
                        <a:rPr lang="en-US" sz="1400" baseline="0" dirty="0" smtClean="0"/>
                        <a:t> mass index (kg/m2)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</a:t>
                      </a:r>
                      <a:r>
                        <a:rPr lang="en-US" sz="1400" baseline="0" dirty="0" smtClean="0"/>
                        <a:t> (5.5)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24.8 (4.2)</a:t>
                      </a:r>
                      <a:endParaRPr lang="en-MY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01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40047" y="2967335"/>
            <a:ext cx="3263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42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Applications</a:t>
            </a:r>
          </a:p>
        </p:txBody>
      </p:sp>
      <p:sp>
        <p:nvSpPr>
          <p:cNvPr id="44036" name="Content Placeholder 3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614052"/>
          </a:xfrm>
        </p:spPr>
        <p:txBody>
          <a:bodyPr>
            <a:noAutofit/>
          </a:bodyPr>
          <a:lstStyle/>
          <a:p>
            <a:pPr marL="544068" lvl="1" indent="-342900">
              <a:buFont typeface="+mj-lt"/>
              <a:buAutoNum type="arabicPeriod"/>
            </a:pPr>
            <a:r>
              <a:rPr lang="en-US" dirty="0" smtClean="0"/>
              <a:t>Collection of data</a:t>
            </a:r>
          </a:p>
          <a:p>
            <a:pPr lvl="2">
              <a:buClr>
                <a:srgbClr val="FF0000"/>
              </a:buClr>
            </a:pPr>
            <a:r>
              <a:rPr lang="en-US" sz="1800" dirty="0" smtClean="0"/>
              <a:t>E.g. Vital statistics (e.g. mortality rates) to inform and monitor the health status of the population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US" dirty="0" smtClean="0"/>
              <a:t>Analysis of data</a:t>
            </a:r>
            <a:endParaRPr lang="en-US" dirty="0"/>
          </a:p>
          <a:p>
            <a:pPr lvl="2">
              <a:buClr>
                <a:srgbClr val="FF0000"/>
              </a:buClr>
            </a:pPr>
            <a:r>
              <a:rPr lang="en-US" sz="1800" dirty="0"/>
              <a:t>E.g. </a:t>
            </a:r>
            <a:r>
              <a:rPr lang="en-US" sz="1800" dirty="0" smtClean="0"/>
              <a:t>Accidents records to find out the times during the year when the highest number of accidents occurred and decide when the safety instruction is the highest</a:t>
            </a:r>
            <a:endParaRPr lang="en-US" sz="1800" dirty="0"/>
          </a:p>
          <a:p>
            <a:pPr marL="544068" lvl="1" indent="-342900">
              <a:buFont typeface="+mj-lt"/>
              <a:buAutoNum type="arabicPeriod"/>
            </a:pPr>
            <a:r>
              <a:rPr lang="en-US" dirty="0" smtClean="0"/>
              <a:t>Clinical trials</a:t>
            </a:r>
            <a:endParaRPr lang="en-US" dirty="0"/>
          </a:p>
          <a:p>
            <a:pPr lvl="2">
              <a:buClr>
                <a:srgbClr val="FF0000"/>
              </a:buClr>
            </a:pPr>
            <a:r>
              <a:rPr lang="en-US" sz="1800" dirty="0" smtClean="0"/>
              <a:t>E.g. To determine whether or not a new antihypertensive medication performs better than the standard treatment</a:t>
            </a:r>
            <a:endParaRPr lang="en-US" sz="1800" dirty="0"/>
          </a:p>
          <a:p>
            <a:pPr marL="544068" lvl="1" indent="-342900">
              <a:buFont typeface="+mj-lt"/>
              <a:buAutoNum type="arabicPeriod"/>
            </a:pPr>
            <a:r>
              <a:rPr lang="en-US" dirty="0" smtClean="0"/>
              <a:t>Surveys</a:t>
            </a:r>
            <a:endParaRPr lang="en-US" dirty="0"/>
          </a:p>
          <a:p>
            <a:pPr lvl="2">
              <a:buClr>
                <a:srgbClr val="FF0000"/>
              </a:buClr>
            </a:pPr>
            <a:r>
              <a:rPr lang="en-US" sz="1800" dirty="0"/>
              <a:t>E.g. </a:t>
            </a:r>
            <a:r>
              <a:rPr lang="en-US" sz="1800" dirty="0" smtClean="0"/>
              <a:t>To estimate the proportion of low-income women of child birth</a:t>
            </a:r>
            <a:endParaRPr lang="en-US" sz="1800" dirty="0"/>
          </a:p>
          <a:p>
            <a:pPr marL="544068" lvl="1" indent="-342900">
              <a:buFont typeface="+mj-lt"/>
              <a:buAutoNum type="arabicPeriod"/>
            </a:pPr>
            <a:r>
              <a:rPr lang="en-US" dirty="0" smtClean="0"/>
              <a:t>Studies</a:t>
            </a:r>
            <a:endParaRPr lang="en-US" dirty="0"/>
          </a:p>
          <a:p>
            <a:pPr lvl="2">
              <a:buClr>
                <a:srgbClr val="FF0000"/>
              </a:buClr>
            </a:pPr>
            <a:r>
              <a:rPr lang="en-US" sz="1800" dirty="0"/>
              <a:t>E.g. </a:t>
            </a:r>
            <a:r>
              <a:rPr lang="en-US" sz="1800" dirty="0" smtClean="0"/>
              <a:t>To investigate whether or not exposure to EMF is a risk factor for leukemia</a:t>
            </a:r>
            <a:endParaRPr lang="en-US" sz="1800" dirty="0"/>
          </a:p>
          <a:p>
            <a:pPr lvl="2"/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1F30-9B42-4A28-B7D5-0721C46BAC10}" type="slidenum">
              <a:rPr lang="en-US"/>
              <a:pPr/>
              <a:t>3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76200" y="108915"/>
            <a:ext cx="9768840" cy="1450757"/>
          </a:xfrm>
        </p:spPr>
        <p:txBody>
          <a:bodyPr anchor="t"/>
          <a:lstStyle/>
          <a:p>
            <a:r>
              <a:rPr lang="en-US" dirty="0" smtClean="0"/>
              <a:t>How are we going to handle this data?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-1539" r="3174" b="4616"/>
          <a:stretch/>
        </p:blipFill>
        <p:spPr>
          <a:xfrm>
            <a:off x="36576" y="1066800"/>
            <a:ext cx="9065855" cy="51054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33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Collection of Data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Presentation of Data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Data Analysis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Interpretation</a:t>
            </a:r>
          </a:p>
          <a:p>
            <a:pPr>
              <a:buFont typeface="Wingdings" panose="05000000000000000000" pitchFamily="2" charset="2"/>
              <a:buChar char="q"/>
            </a:pPr>
            <a:endParaRPr lang="en-MY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CC49-C129-40EA-9CE5-589BA9EFB94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Types of Statistics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0C6E3-82DE-4E9F-82E6-531EEDB59291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1219200" y="1905000"/>
            <a:ext cx="6858000" cy="3200400"/>
            <a:chOff x="1219200" y="1905000"/>
            <a:chExt cx="6858000" cy="3200400"/>
          </a:xfrm>
        </p:grpSpPr>
        <p:sp>
          <p:nvSpPr>
            <p:cNvPr id="8197" name="Rectangle 4"/>
            <p:cNvSpPr>
              <a:spLocks noChangeArrowheads="1"/>
            </p:cNvSpPr>
            <p:nvPr/>
          </p:nvSpPr>
          <p:spPr bwMode="auto">
            <a:xfrm>
              <a:off x="4038600" y="1905000"/>
              <a:ext cx="1219200" cy="1066800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r>
                <a:rPr lang="en-US" dirty="0"/>
                <a:t>Statistical</a:t>
              </a:r>
            </a:p>
            <a:p>
              <a:pPr algn="ctr"/>
              <a:r>
                <a:rPr lang="en-US" dirty="0"/>
                <a:t>Methods</a:t>
              </a:r>
            </a:p>
          </p:txBody>
        </p:sp>
        <p:sp>
          <p:nvSpPr>
            <p:cNvPr id="8198" name="Rectangle 5"/>
            <p:cNvSpPr>
              <a:spLocks noChangeArrowheads="1"/>
            </p:cNvSpPr>
            <p:nvPr/>
          </p:nvSpPr>
          <p:spPr bwMode="auto">
            <a:xfrm>
              <a:off x="5943600" y="4191000"/>
              <a:ext cx="2133600" cy="914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r>
                <a:rPr lang="en-US" dirty="0"/>
                <a:t>Inferential</a:t>
              </a:r>
            </a:p>
            <a:p>
              <a:pPr algn="ctr"/>
              <a:r>
                <a:rPr lang="en-US" dirty="0"/>
                <a:t>Statistics</a:t>
              </a:r>
            </a:p>
          </p:txBody>
        </p:sp>
        <p:sp>
          <p:nvSpPr>
            <p:cNvPr id="8199" name="Rectangle 7"/>
            <p:cNvSpPr>
              <a:spLocks noChangeArrowheads="1"/>
            </p:cNvSpPr>
            <p:nvPr/>
          </p:nvSpPr>
          <p:spPr bwMode="auto">
            <a:xfrm>
              <a:off x="1219200" y="4191000"/>
              <a:ext cx="2133600" cy="914400"/>
            </a:xfrm>
            <a:prstGeom prst="rect">
              <a:avLst/>
            </a:prstGeom>
            <a:solidFill>
              <a:srgbClr val="CF5964"/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r>
                <a:rPr lang="en-US" dirty="0"/>
                <a:t>Descriptive</a:t>
              </a:r>
            </a:p>
            <a:p>
              <a:pPr algn="ctr"/>
              <a:r>
                <a:rPr lang="en-US" dirty="0"/>
                <a:t>Statistics</a:t>
              </a:r>
            </a:p>
          </p:txBody>
        </p:sp>
        <p:sp>
          <p:nvSpPr>
            <p:cNvPr id="8200" name="Line 8"/>
            <p:cNvSpPr>
              <a:spLocks noChangeShapeType="1"/>
            </p:cNvSpPr>
            <p:nvPr/>
          </p:nvSpPr>
          <p:spPr bwMode="auto">
            <a:xfrm>
              <a:off x="4648200" y="2971800"/>
              <a:ext cx="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8201" name="Line 9"/>
            <p:cNvSpPr>
              <a:spLocks noChangeShapeType="1"/>
            </p:cNvSpPr>
            <p:nvPr/>
          </p:nvSpPr>
          <p:spPr bwMode="auto">
            <a:xfrm>
              <a:off x="2209800" y="3505200"/>
              <a:ext cx="4876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8202" name="Line 10"/>
            <p:cNvSpPr>
              <a:spLocks noChangeShapeType="1"/>
            </p:cNvSpPr>
            <p:nvPr/>
          </p:nvSpPr>
          <p:spPr bwMode="auto">
            <a:xfrm>
              <a:off x="2209800" y="3505200"/>
              <a:ext cx="0" cy="685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8203" name="Line 11"/>
            <p:cNvSpPr>
              <a:spLocks noChangeShapeType="1"/>
            </p:cNvSpPr>
            <p:nvPr/>
          </p:nvSpPr>
          <p:spPr bwMode="auto">
            <a:xfrm>
              <a:off x="7086600" y="3505200"/>
              <a:ext cx="0" cy="685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MY"/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Descriptive Statistics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25026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It is a set of observation that describe the characteristics of a sample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Does not make any conclusions using statistical tests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For informational purpose only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Summarization and display of data numerically or graphically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i="1" dirty="0" smtClean="0"/>
              <a:t>E.g. Mean</a:t>
            </a:r>
            <a:r>
              <a:rPr lang="en-US" sz="2200" i="1" dirty="0"/>
              <a:t>, median, mode, </a:t>
            </a:r>
            <a:r>
              <a:rPr lang="en-US" sz="2200" i="1" dirty="0" smtClean="0"/>
              <a:t>standard deviation, etc</a:t>
            </a:r>
            <a:r>
              <a:rPr lang="en-US" sz="2200" i="1" dirty="0"/>
              <a:t>.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i="1" dirty="0" smtClean="0"/>
              <a:t>E.g. Bar charts, histograms, boxplots, stem and leaf</a:t>
            </a:r>
          </a:p>
          <a:p>
            <a:pPr lvl="1">
              <a:buClr>
                <a:srgbClr val="FF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200" i="1" dirty="0" smtClean="0"/>
              <a:t>identify </a:t>
            </a:r>
            <a:r>
              <a:rPr lang="en-US" sz="2200" i="1" dirty="0"/>
              <a:t>patterns </a:t>
            </a:r>
          </a:p>
          <a:p>
            <a:pPr lvl="1">
              <a:buClr>
                <a:srgbClr val="FF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200" i="1" dirty="0"/>
              <a:t>leads to hypothesis </a:t>
            </a:r>
            <a:r>
              <a:rPr lang="en-US" sz="2200" i="1" dirty="0" smtClean="0"/>
              <a:t>generating</a:t>
            </a:r>
          </a:p>
          <a:p>
            <a:pPr lvl="1">
              <a:buSzPct val="75000"/>
              <a:buFontTx/>
              <a:buChar char="•"/>
            </a:pPr>
            <a:endParaRPr lang="en-US" i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0C6E3-82DE-4E9F-82E6-531EEDB59291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30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286604"/>
            <a:ext cx="7940039" cy="14507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Examples: Graphical display of Descriptive Data (Bar graphs, tables)</a:t>
            </a:r>
            <a:endParaRPr lang="en-MY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767567"/>
              </p:ext>
            </p:extLst>
          </p:nvPr>
        </p:nvGraphicFramePr>
        <p:xfrm>
          <a:off x="811530" y="1756411"/>
          <a:ext cx="3760470" cy="2815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931305"/>
              </p:ext>
            </p:extLst>
          </p:nvPr>
        </p:nvGraphicFramePr>
        <p:xfrm>
          <a:off x="4800599" y="3657603"/>
          <a:ext cx="3962400" cy="2590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9987">
                <a:tc gridSpan="3"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Frequency of age group for 40 patients</a:t>
                      </a:r>
                      <a:r>
                        <a:rPr lang="en-US" sz="1050" baseline="0" dirty="0" smtClean="0"/>
                        <a:t> in  ICU</a:t>
                      </a:r>
                      <a:endParaRPr lang="en-MY" sz="105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889">
                <a:tc>
                  <a:txBody>
                    <a:bodyPr/>
                    <a:lstStyle/>
                    <a:p>
                      <a:pPr algn="l"/>
                      <a:r>
                        <a:rPr lang="en-US" sz="1050" dirty="0" smtClean="0"/>
                        <a:t>Age group</a:t>
                      </a:r>
                      <a:endParaRPr lang="en-MY" sz="105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Number of patients</a:t>
                      </a:r>
                      <a:endParaRPr lang="en-MY" sz="105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Percentage %</a:t>
                      </a:r>
                      <a:endParaRPr lang="en-MY" sz="105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987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Under 40</a:t>
                      </a:r>
                      <a:endParaRPr lang="en-MY" sz="105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</a:t>
                      </a:r>
                      <a:endParaRPr lang="en-MY" sz="105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7.5</a:t>
                      </a:r>
                      <a:endParaRPr lang="en-MY" sz="105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987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40-49</a:t>
                      </a:r>
                      <a:endParaRPr lang="en-MY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6</a:t>
                      </a:r>
                      <a:endParaRPr lang="en-MY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15.0</a:t>
                      </a:r>
                      <a:endParaRPr lang="en-MY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987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50-59</a:t>
                      </a:r>
                      <a:endParaRPr lang="en-MY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8</a:t>
                      </a:r>
                      <a:endParaRPr lang="en-MY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20.0</a:t>
                      </a:r>
                      <a:endParaRPr lang="en-MY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987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60-69</a:t>
                      </a:r>
                      <a:endParaRPr lang="en-MY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11</a:t>
                      </a:r>
                      <a:endParaRPr lang="en-MY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27.5</a:t>
                      </a:r>
                      <a:endParaRPr lang="en-MY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987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70-79</a:t>
                      </a:r>
                      <a:endParaRPr lang="en-MY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12</a:t>
                      </a:r>
                      <a:endParaRPr lang="en-MY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30.0</a:t>
                      </a:r>
                      <a:endParaRPr lang="en-MY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987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Total</a:t>
                      </a:r>
                      <a:endParaRPr lang="en-MY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40</a:t>
                      </a:r>
                      <a:endParaRPr lang="en-MY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100.0</a:t>
                      </a:r>
                      <a:endParaRPr lang="en-MY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0" y="1756411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 smtClean="0"/>
              <a:t>A.</a:t>
            </a:r>
            <a:endParaRPr lang="en-MY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326155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B</a:t>
            </a:r>
            <a:r>
              <a:rPr lang="en-MY" dirty="0" smtClean="0"/>
              <a:t>.</a:t>
            </a:r>
            <a:endParaRPr lang="en-MY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33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016240" cy="14507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Examples: Graphical display of Descriptive Data (Box and whiskers, line graphs)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9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1563524"/>
              </p:ext>
            </p:extLst>
          </p:nvPr>
        </p:nvGraphicFramePr>
        <p:xfrm>
          <a:off x="4472124" y="3188118"/>
          <a:ext cx="4671876" cy="3271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7360"/>
            <a:ext cx="4267199" cy="3267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" y="1737359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 smtClean="0"/>
              <a:t>C.</a:t>
            </a:r>
            <a:endParaRPr lang="en-MY" dirty="0"/>
          </a:p>
        </p:txBody>
      </p:sp>
      <p:sp>
        <p:nvSpPr>
          <p:cNvPr id="10" name="TextBox 9"/>
          <p:cNvSpPr txBox="1"/>
          <p:nvPr/>
        </p:nvSpPr>
        <p:spPr>
          <a:xfrm>
            <a:off x="4724998" y="300178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D</a:t>
            </a:r>
            <a:r>
              <a:rPr lang="en-MY" dirty="0" smtClean="0"/>
              <a:t>.</a:t>
            </a:r>
            <a:endParaRPr lang="en-MY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95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1779</TotalTime>
  <Words>1442</Words>
  <Application>Microsoft Office PowerPoint</Application>
  <PresentationFormat>On-screen Show (4:3)</PresentationFormat>
  <Paragraphs>347</Paragraphs>
  <Slides>27</Slides>
  <Notes>10</Notes>
  <HiddenSlides>0</HiddenSlides>
  <MMClips>28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Symbol</vt:lpstr>
      <vt:lpstr>Tahoma</vt:lpstr>
      <vt:lpstr>Wingdings</vt:lpstr>
      <vt:lpstr>Retrospect</vt:lpstr>
      <vt:lpstr>Equation</vt:lpstr>
      <vt:lpstr>INTRODUCTION TO BIOSTATISTICS</vt:lpstr>
      <vt:lpstr>Definition </vt:lpstr>
      <vt:lpstr>Applications</vt:lpstr>
      <vt:lpstr>How are we going to handle this data?</vt:lpstr>
      <vt:lpstr>Statistical Process</vt:lpstr>
      <vt:lpstr>Types of Statistics</vt:lpstr>
      <vt:lpstr>Descriptive Statistics</vt:lpstr>
      <vt:lpstr>Examples: Graphical display of Descriptive Data (Bar graphs, tables)</vt:lpstr>
      <vt:lpstr>Examples: Graphical display of Descriptive Data (Box and whiskers, line graphs)</vt:lpstr>
      <vt:lpstr>Inferential Statistics</vt:lpstr>
      <vt:lpstr>Inferential Statistics (Sample to Population)</vt:lpstr>
      <vt:lpstr>Samples to Populations</vt:lpstr>
      <vt:lpstr>Statistic and Parameter</vt:lpstr>
      <vt:lpstr>Inferential Statistics</vt:lpstr>
      <vt:lpstr>Population Parameter vs Sample Statistic</vt:lpstr>
      <vt:lpstr>Population and samples</vt:lpstr>
      <vt:lpstr>PowerPoint Presentation</vt:lpstr>
      <vt:lpstr>Data</vt:lpstr>
      <vt:lpstr>Types of Data</vt:lpstr>
      <vt:lpstr>Types of Data 1. Quantitative (Numerical)</vt:lpstr>
      <vt:lpstr>Types of Data 2. Qualitative (Categorical)</vt:lpstr>
      <vt:lpstr>Types of Data</vt:lpstr>
      <vt:lpstr>PowerPoint Presentation</vt:lpstr>
      <vt:lpstr>Variables</vt:lpstr>
      <vt:lpstr>Type of variables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biostatistics</dc:title>
  <dc:creator>LMA</dc:creator>
  <cp:lastModifiedBy>Lwin Mie Aye</cp:lastModifiedBy>
  <cp:revision>110</cp:revision>
  <dcterms:created xsi:type="dcterms:W3CDTF">2006-08-16T00:00:00Z</dcterms:created>
  <dcterms:modified xsi:type="dcterms:W3CDTF">2017-11-20T01:47:04Z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58BBDE06-7AA9-4544-81E3-F091505263A9</vt:lpwstr>
  </property>
  <property fmtid="{D5CDD505-2E9C-101B-9397-08002B2CF9AE}" pid="3" name="ArticulatePath">
    <vt:lpwstr>1_introduction_to_biostatistics</vt:lpwstr>
  </property>
</Properties>
</file>