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handoutMasterIdLst>
    <p:handoutMasterId r:id="rId51"/>
  </p:handoutMasterIdLst>
  <p:sldIdLst>
    <p:sldId id="256" r:id="rId2"/>
    <p:sldId id="279" r:id="rId3"/>
    <p:sldId id="258" r:id="rId4"/>
    <p:sldId id="257" r:id="rId5"/>
    <p:sldId id="309" r:id="rId6"/>
    <p:sldId id="307" r:id="rId7"/>
    <p:sldId id="303" r:id="rId8"/>
    <p:sldId id="260" r:id="rId9"/>
    <p:sldId id="270" r:id="rId10"/>
    <p:sldId id="271" r:id="rId11"/>
    <p:sldId id="272" r:id="rId12"/>
    <p:sldId id="293" r:id="rId13"/>
    <p:sldId id="273" r:id="rId14"/>
    <p:sldId id="304" r:id="rId15"/>
    <p:sldId id="308" r:id="rId16"/>
    <p:sldId id="261" r:id="rId17"/>
    <p:sldId id="306" r:id="rId18"/>
    <p:sldId id="262" r:id="rId19"/>
    <p:sldId id="264" r:id="rId20"/>
    <p:sldId id="283" r:id="rId21"/>
    <p:sldId id="265" r:id="rId22"/>
    <p:sldId id="266" r:id="rId23"/>
    <p:sldId id="267" r:id="rId24"/>
    <p:sldId id="310" r:id="rId25"/>
    <p:sldId id="263" r:id="rId26"/>
    <p:sldId id="292" r:id="rId27"/>
    <p:sldId id="313" r:id="rId28"/>
    <p:sldId id="282" r:id="rId29"/>
    <p:sldId id="280" r:id="rId30"/>
    <p:sldId id="311" r:id="rId31"/>
    <p:sldId id="312" r:id="rId32"/>
    <p:sldId id="285" r:id="rId33"/>
    <p:sldId id="281" r:id="rId34"/>
    <p:sldId id="290" r:id="rId35"/>
    <p:sldId id="286" r:id="rId36"/>
    <p:sldId id="287" r:id="rId37"/>
    <p:sldId id="288" r:id="rId38"/>
    <p:sldId id="289" r:id="rId39"/>
    <p:sldId id="276" r:id="rId40"/>
    <p:sldId id="268" r:id="rId41"/>
    <p:sldId id="274" r:id="rId42"/>
    <p:sldId id="314" r:id="rId43"/>
    <p:sldId id="315" r:id="rId44"/>
    <p:sldId id="316" r:id="rId45"/>
    <p:sldId id="317" r:id="rId46"/>
    <p:sldId id="301" r:id="rId47"/>
    <p:sldId id="269" r:id="rId48"/>
    <p:sldId id="275" r:id="rId49"/>
    <p:sldId id="277" r:id="rId50"/>
  </p:sldIdLst>
  <p:sldSz cx="9144000" cy="6858000" type="screen4x3"/>
  <p:notesSz cx="6858000" cy="9144000"/>
  <p:custDataLst>
    <p:tags r:id="rId5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25" autoAdjust="0"/>
    <p:restoredTop sz="94660"/>
  </p:normalViewPr>
  <p:slideViewPr>
    <p:cSldViewPr showGuides="1">
      <p:cViewPr varScale="1">
        <p:scale>
          <a:sx n="74" d="100"/>
          <a:sy n="74" d="100"/>
        </p:scale>
        <p:origin x="-84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865F68C-430E-4888-A4D4-94F45CAD64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702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panose="05000000000000000000" pitchFamily="2" charset="2"/>
              <a:buNone/>
              <a:defRPr sz="33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91275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5B5872-493F-47E9-971A-AB64D2D51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733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143CD-2EDA-43FC-96A6-A669DFF0FE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642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CF01E-4075-49E9-A4A6-09B32A7C31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017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/>
          <a:lstStyle/>
          <a:p>
            <a:pPr lvl="0"/>
            <a:endParaRPr lang="en-MY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C2F05-5205-41E7-9640-058A478FAE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238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48186-9653-40E1-BAA1-83C0963A3C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01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2FBF3-E4C8-4BA9-A7DB-028EF7C174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64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2FE13-1638-4CC1-99AE-8D7111D148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53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7C862-984E-431E-AC04-4CC0D34CE8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971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0AAC1-9A90-4B46-BB07-27B870DAAF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802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FDD52-C4AB-4E63-B674-83EF4CFAB3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98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CA46A-9ACB-4A67-8574-30386ACCB1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39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285D8-33C7-4E83-B8B4-0C7E705498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411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MY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8AD77-6409-4286-8974-62FE0C50D6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764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397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fld id="{2847FC6B-3AF4-4446-ABD0-1FE5C5FA83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168275" y="228600"/>
            <a:ext cx="8823325" cy="6096000"/>
            <a:chOff x="106" y="144"/>
            <a:chExt cx="5558" cy="3840"/>
          </a:xfrm>
        </p:grpSpPr>
        <p:sp>
          <p:nvSpPr>
            <p:cNvPr id="1032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033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MY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l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2" Type="http://schemas.microsoft.com/office/2007/relationships/media" Target="../media/media1.wm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1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2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2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2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2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2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2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2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2" Type="http://schemas.microsoft.com/office/2007/relationships/media" Target="../media/media26.wma"/><Relationship Id="rId1" Type="http://schemas.openxmlformats.org/officeDocument/2006/relationships/tags" Target="../tags/tag2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2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2" Type="http://schemas.microsoft.com/office/2007/relationships/media" Target="../media/media28.wma"/><Relationship Id="rId1" Type="http://schemas.openxmlformats.org/officeDocument/2006/relationships/tags" Target="../tags/tag2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2" Type="http://schemas.microsoft.com/office/2007/relationships/media" Target="../media/media29.wma"/><Relationship Id="rId1" Type="http://schemas.openxmlformats.org/officeDocument/2006/relationships/tags" Target="../tags/tag30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tags" Target="../tags/tag3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ma"/><Relationship Id="rId2" Type="http://schemas.microsoft.com/office/2007/relationships/media" Target="../media/media31.wma"/><Relationship Id="rId1" Type="http://schemas.openxmlformats.org/officeDocument/2006/relationships/tags" Target="../tags/tag32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ma"/><Relationship Id="rId2" Type="http://schemas.microsoft.com/office/2007/relationships/media" Target="../media/media32.wma"/><Relationship Id="rId1" Type="http://schemas.openxmlformats.org/officeDocument/2006/relationships/tags" Target="../tags/tag3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ma"/><Relationship Id="rId2" Type="http://schemas.microsoft.com/office/2007/relationships/media" Target="../media/media33.wma"/><Relationship Id="rId1" Type="http://schemas.openxmlformats.org/officeDocument/2006/relationships/tags" Target="../tags/tag34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ma"/><Relationship Id="rId2" Type="http://schemas.microsoft.com/office/2007/relationships/media" Target="../media/media34.wma"/><Relationship Id="rId1" Type="http://schemas.openxmlformats.org/officeDocument/2006/relationships/tags" Target="../tags/tag3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ma"/><Relationship Id="rId2" Type="http://schemas.microsoft.com/office/2007/relationships/media" Target="../media/media35.wma"/><Relationship Id="rId1" Type="http://schemas.openxmlformats.org/officeDocument/2006/relationships/tags" Target="../tags/tag3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ma"/><Relationship Id="rId2" Type="http://schemas.microsoft.com/office/2007/relationships/media" Target="../media/media36.wma"/><Relationship Id="rId1" Type="http://schemas.openxmlformats.org/officeDocument/2006/relationships/tags" Target="../tags/tag37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ma"/><Relationship Id="rId2" Type="http://schemas.microsoft.com/office/2007/relationships/media" Target="../media/media37.wma"/><Relationship Id="rId1" Type="http://schemas.openxmlformats.org/officeDocument/2006/relationships/tags" Target="../tags/tag3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ma"/><Relationship Id="rId2" Type="http://schemas.microsoft.com/office/2007/relationships/media" Target="../media/media38.wma"/><Relationship Id="rId1" Type="http://schemas.openxmlformats.org/officeDocument/2006/relationships/tags" Target="../tags/tag3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ma"/><Relationship Id="rId2" Type="http://schemas.microsoft.com/office/2007/relationships/media" Target="../media/media39.wma"/><Relationship Id="rId1" Type="http://schemas.openxmlformats.org/officeDocument/2006/relationships/tags" Target="../tags/tag4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ma"/><Relationship Id="rId2" Type="http://schemas.microsoft.com/office/2007/relationships/media" Target="../media/media40.wma"/><Relationship Id="rId1" Type="http://schemas.openxmlformats.org/officeDocument/2006/relationships/tags" Target="../tags/tag4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wma"/><Relationship Id="rId2" Type="http://schemas.microsoft.com/office/2007/relationships/media" Target="../media/media41.wma"/><Relationship Id="rId1" Type="http://schemas.openxmlformats.org/officeDocument/2006/relationships/tags" Target="../tags/tag4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ma"/><Relationship Id="rId2" Type="http://schemas.microsoft.com/office/2007/relationships/media" Target="../media/media42.wma"/><Relationship Id="rId1" Type="http://schemas.openxmlformats.org/officeDocument/2006/relationships/tags" Target="../tags/tag4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ma"/><Relationship Id="rId2" Type="http://schemas.microsoft.com/office/2007/relationships/media" Target="../media/media43.wma"/><Relationship Id="rId1" Type="http://schemas.openxmlformats.org/officeDocument/2006/relationships/tags" Target="../tags/tag4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ma"/><Relationship Id="rId2" Type="http://schemas.microsoft.com/office/2007/relationships/media" Target="../media/media44.wma"/><Relationship Id="rId1" Type="http://schemas.openxmlformats.org/officeDocument/2006/relationships/tags" Target="../tags/tag45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ma"/><Relationship Id="rId2" Type="http://schemas.microsoft.com/office/2007/relationships/media" Target="../media/media45.wma"/><Relationship Id="rId1" Type="http://schemas.openxmlformats.org/officeDocument/2006/relationships/tags" Target="../tags/tag46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wma"/><Relationship Id="rId2" Type="http://schemas.microsoft.com/office/2007/relationships/media" Target="../media/media46.wma"/><Relationship Id="rId1" Type="http://schemas.openxmlformats.org/officeDocument/2006/relationships/tags" Target="../tags/tag47.xml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wma"/><Relationship Id="rId2" Type="http://schemas.microsoft.com/office/2007/relationships/media" Target="../media/media47.wma"/><Relationship Id="rId1" Type="http://schemas.openxmlformats.org/officeDocument/2006/relationships/tags" Target="../tags/tag48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wma"/><Relationship Id="rId2" Type="http://schemas.microsoft.com/office/2007/relationships/media" Target="../media/media48.wma"/><Relationship Id="rId1" Type="http://schemas.openxmlformats.org/officeDocument/2006/relationships/tags" Target="../tags/tag4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wma"/><Relationship Id="rId2" Type="http://schemas.microsoft.com/office/2007/relationships/media" Target="../media/media49.wma"/><Relationship Id="rId1" Type="http://schemas.openxmlformats.org/officeDocument/2006/relationships/tags" Target="../tags/tag5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</a:rPr>
              <a:t>DYNAMICS OF POPULATION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3581400"/>
            <a:ext cx="7543800" cy="144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Department of Community Medicine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International Medical University</a:t>
            </a:r>
          </a:p>
        </p:txBody>
      </p:sp>
      <p:pic>
        <p:nvPicPr>
          <p:cNvPr id="2" name="1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GENERAL FERTILITY RATE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133600"/>
            <a:ext cx="8534400" cy="4191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700" smtClean="0"/>
              <a:t>GFR =     </a:t>
            </a:r>
            <a:r>
              <a:rPr lang="en-US" altLang="en-US" sz="2000" u="sng" smtClean="0"/>
              <a:t>Total no. of births in year         </a:t>
            </a:r>
            <a:r>
              <a:rPr lang="en-US" altLang="en-US" sz="2000" smtClean="0"/>
              <a:t>           X   1000</a:t>
            </a:r>
            <a:endParaRPr lang="en-US" altLang="en-US" sz="2000" u="sng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smtClean="0"/>
              <a:t>             Total mid-year pop. of women aged 15-49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000" smtClean="0"/>
          </a:p>
          <a:p>
            <a:pPr lvl="3" eaLnBrk="1" hangingPunct="1">
              <a:buFontTx/>
              <a:buNone/>
            </a:pPr>
            <a:r>
              <a:rPr lang="en-US" altLang="en-US" sz="1800" b="1" smtClean="0"/>
              <a:t>e.g. General Fertility Rate (GFR)= </a:t>
            </a:r>
            <a:r>
              <a:rPr lang="en-US" altLang="en-US" sz="1800" b="1" u="sng" smtClean="0"/>
              <a:t>500,000   </a:t>
            </a:r>
            <a:r>
              <a:rPr lang="en-US" altLang="en-US" sz="1800" b="1" smtClean="0"/>
              <a:t> x 1000 = 20.8/1000 			     	      	     24,000,000</a:t>
            </a:r>
            <a:endParaRPr lang="en-US" altLang="en-US" sz="1800" smtClean="0"/>
          </a:p>
          <a:p>
            <a:pPr eaLnBrk="1" hangingPunct="1"/>
            <a:r>
              <a:rPr lang="en-US" altLang="en-US" sz="2800" smtClean="0"/>
              <a:t>More precise than CBR</a:t>
            </a:r>
          </a:p>
          <a:p>
            <a:pPr eaLnBrk="1" hangingPunct="1"/>
            <a:r>
              <a:rPr lang="en-US" altLang="en-US" sz="2700" smtClean="0"/>
              <a:t>Need to be adjusted to reflect proportion of women in reproductive age</a:t>
            </a:r>
          </a:p>
          <a:p>
            <a:pPr eaLnBrk="1" hangingPunct="1"/>
            <a:r>
              <a:rPr lang="en-US" altLang="en-US" sz="2700" smtClean="0"/>
              <a:t>Does not reflect the distribution of fertility among child bearing women</a:t>
            </a:r>
          </a:p>
        </p:txBody>
      </p:sp>
      <p:pic>
        <p:nvPicPr>
          <p:cNvPr id="2" name="10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900" b="1" dirty="0" smtClean="0">
                <a:solidFill>
                  <a:srgbClr val="FF0000"/>
                </a:solidFill>
              </a:rPr>
              <a:t>AGE-SPECIFIC FERTILITY RATE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106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ASFR = </a:t>
            </a:r>
            <a:r>
              <a:rPr lang="en-US" altLang="en-US" u="sng" smtClean="0"/>
              <a:t>Birth in year to women aged </a:t>
            </a:r>
            <a:r>
              <a:rPr lang="en-US" altLang="en-US" u="sng" smtClean="0">
                <a:solidFill>
                  <a:srgbClr val="FF0000"/>
                </a:solidFill>
              </a:rPr>
              <a:t>X</a:t>
            </a:r>
            <a:r>
              <a:rPr lang="en-US" altLang="en-US" smtClean="0"/>
              <a:t>  x 1000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            Women aged </a:t>
            </a:r>
            <a:r>
              <a:rPr lang="en-US" altLang="en-US" smtClean="0">
                <a:solidFill>
                  <a:srgbClr val="FF0000"/>
                </a:solidFill>
              </a:rPr>
              <a:t>X</a:t>
            </a:r>
            <a:r>
              <a:rPr lang="en-US" altLang="en-US" smtClean="0"/>
              <a:t> at mid-year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ASFR not a single number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Calculated for each age group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Comparison complex between countries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Rapid rise after 15 years to a peak in early to mid twenties and declines to low levels after 40 years</a:t>
            </a:r>
          </a:p>
        </p:txBody>
      </p:sp>
      <p:pic>
        <p:nvPicPr>
          <p:cNvPr id="2" name="Untitled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Age Specific Fertility Rate (ASFR) Bangladesh, 1974 </a:t>
            </a:r>
          </a:p>
        </p:txBody>
      </p:sp>
      <p:graphicFrame>
        <p:nvGraphicFramePr>
          <p:cNvPr id="134225" name="Group 81"/>
          <p:cNvGraphicFramePr>
            <a:graphicFrameLocks noGrp="1"/>
          </p:cNvGraphicFramePr>
          <p:nvPr>
            <p:ph idx="1"/>
          </p:nvPr>
        </p:nvGraphicFramePr>
        <p:xfrm>
          <a:off x="457200" y="1828800"/>
          <a:ext cx="8077200" cy="4526226"/>
        </p:xfrm>
        <a:graphic>
          <a:graphicData uri="http://schemas.openxmlformats.org/drawingml/2006/table">
            <a:tbl>
              <a:tblPr/>
              <a:tblGrid>
                <a:gridCol w="2019300"/>
                <a:gridCol w="2019300"/>
                <a:gridCol w="1828800"/>
                <a:gridCol w="2209800"/>
              </a:tblGrid>
              <a:tr h="502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Age group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Women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Births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ASFR(1000)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15-19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3,777,000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756,900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200.4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20-24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3,101,000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1,046,000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337.3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25-29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2,636,000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819,500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310.9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30-34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2,161,000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565,100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261.5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35-39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1,793,000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353,200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197.0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40-44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1,481,000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141,600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95.4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45-49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1,222,000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16500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13.5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28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16,171,000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3,698,800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defRPr sz="27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150000"/>
                        <a:defRPr sz="2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5000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15000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1416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1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TOTAL FERTILITY RATE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305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200" smtClean="0"/>
              <a:t>Average number of children per woman that would be borne to a group of women experiencing the given age-specific fertility rate if they survived to 50 years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2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200" smtClean="0">
                <a:solidFill>
                  <a:srgbClr val="FF0000"/>
                </a:solidFill>
              </a:rPr>
              <a:t>TFR = </a:t>
            </a:r>
            <a:r>
              <a:rPr lang="en-US" altLang="en-US" sz="2200" u="sng" smtClean="0">
                <a:solidFill>
                  <a:srgbClr val="FF0000"/>
                </a:solidFill>
              </a:rPr>
              <a:t>Sums of ASFR   X   5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200" smtClean="0">
                <a:solidFill>
                  <a:srgbClr val="FF0000"/>
                </a:solidFill>
              </a:rPr>
              <a:t>                  1000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20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200" smtClean="0"/>
              <a:t>Measure of fertility that is most widely used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smtClean="0"/>
              <a:t>Expressed as per woman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smtClean="0"/>
              <a:t>One index number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smtClean="0"/>
              <a:t>Independent of age structure of the women in the reproductive age group</a:t>
            </a:r>
          </a:p>
        </p:txBody>
      </p:sp>
      <p:pic>
        <p:nvPicPr>
          <p:cNvPr id="2" name="13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TFR for Bangladesh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905000"/>
            <a:ext cx="8077200" cy="426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300" b="1" smtClean="0"/>
              <a:t>TFR= </a:t>
            </a:r>
            <a:r>
              <a:rPr lang="en-US" altLang="en-US" sz="2300" b="1" u="sng" smtClean="0"/>
              <a:t>Sum of ASFR</a:t>
            </a:r>
            <a:r>
              <a:rPr lang="en-US" altLang="en-US" sz="2300" b="1" smtClean="0"/>
              <a:t> x 5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smtClean="0"/>
              <a:t>		1000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r>
              <a:rPr lang="en-US" altLang="en-US" b="1" u="sng" smtClean="0"/>
              <a:t>(200+337.3+310.9+261.5+197+95.4 + 13.5) x 5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r>
              <a:rPr lang="en-US" altLang="en-US" b="1" smtClean="0"/>
              <a:t>				1000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smtClean="0"/>
              <a:t>=</a:t>
            </a:r>
            <a:r>
              <a:rPr lang="en-US" altLang="en-US" sz="2400" b="1" u="sng" smtClean="0"/>
              <a:t>1416x 5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r>
              <a:rPr lang="en-US" altLang="en-US" sz="2400" smtClean="0"/>
              <a:t>	</a:t>
            </a:r>
            <a:r>
              <a:rPr lang="en-US" altLang="en-US" sz="2400" b="1" smtClean="0"/>
              <a:t>1000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smtClean="0"/>
              <a:t>=7.08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r>
              <a:rPr lang="en-US" altLang="en-US" sz="2400" b="1" smtClean="0"/>
              <a:t>	Average number of children a woman  would have in her life time on condition that the given age-specific fertility rates remain the same during her life time</a:t>
            </a:r>
          </a:p>
          <a:p>
            <a:pPr lvl="3" eaLnBrk="1" hangingPunct="1">
              <a:lnSpc>
                <a:spcPct val="90000"/>
              </a:lnSpc>
              <a:buFontTx/>
              <a:buNone/>
            </a:pPr>
            <a:endParaRPr lang="en-US" altLang="en-US" sz="2400" b="1" smtClean="0"/>
          </a:p>
        </p:txBody>
      </p:sp>
      <p:pic>
        <p:nvPicPr>
          <p:cNvPr id="2" name="14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Mortality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15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MORTALITY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 smtClean="0"/>
              <a:t>Crude Death Rate</a:t>
            </a:r>
          </a:p>
          <a:p>
            <a:pPr marL="609600" indent="-609600" eaLnBrk="1" hangingPunct="1">
              <a:buFontTx/>
              <a:buAutoNum type="arabicPeriod"/>
            </a:pPr>
            <a:endParaRPr lang="en-US" altLang="en-US" smtClean="0"/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mtClean="0"/>
              <a:t>Age-Specific Mortality Rate</a:t>
            </a:r>
          </a:p>
          <a:p>
            <a:pPr marL="609600" indent="-609600" eaLnBrk="1" hangingPunct="1">
              <a:buFontTx/>
              <a:buAutoNum type="arabicPeriod"/>
            </a:pPr>
            <a:endParaRPr lang="en-US" altLang="en-US" smtClean="0"/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mtClean="0"/>
              <a:t>Expectation of Life at Birth</a:t>
            </a:r>
          </a:p>
        </p:txBody>
      </p:sp>
      <p:pic>
        <p:nvPicPr>
          <p:cNvPr id="2" name="16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Crude Death Rate (CDR)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7848600" cy="4038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CDR = </a:t>
            </a:r>
            <a:r>
              <a:rPr lang="en-US" altLang="en-US" u="sng" smtClean="0"/>
              <a:t>Total no. of deaths in year </a:t>
            </a:r>
            <a:r>
              <a:rPr lang="en-US" altLang="en-US" smtClean="0"/>
              <a:t> x   1000</a:t>
            </a:r>
            <a:endParaRPr lang="en-US" altLang="en-US" u="sng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          Total mid-year population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  <a:p>
            <a:pPr eaLnBrk="1" hangingPunct="1"/>
            <a:r>
              <a:rPr lang="en-US" altLang="en-US" smtClean="0"/>
              <a:t>Commonly used measure of mortality</a:t>
            </a:r>
          </a:p>
          <a:p>
            <a:pPr eaLnBrk="1" hangingPunct="1"/>
            <a:r>
              <a:rPr lang="en-US" altLang="en-US" smtClean="0"/>
              <a:t>Expressed as ‘</a:t>
            </a:r>
            <a:r>
              <a:rPr lang="en-US" altLang="en-US" i="1" smtClean="0"/>
              <a:t>deaths per 1000 population</a:t>
            </a:r>
            <a:r>
              <a:rPr lang="en-US" altLang="en-US" smtClean="0"/>
              <a:t>’</a:t>
            </a:r>
          </a:p>
          <a:p>
            <a:pPr eaLnBrk="1" hangingPunct="1"/>
            <a:r>
              <a:rPr lang="en-US" altLang="en-US" smtClean="0"/>
              <a:t>Crude measure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2" name="17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MIGRATION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001000" cy="4038600"/>
          </a:xfrm>
        </p:spPr>
        <p:txBody>
          <a:bodyPr/>
          <a:lstStyle/>
          <a:p>
            <a:pPr eaLnBrk="1" hangingPunct="1"/>
            <a:r>
              <a:rPr lang="en-US" altLang="en-US" smtClean="0"/>
              <a:t>Movements of population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	</a:t>
            </a:r>
            <a:r>
              <a:rPr lang="en-US" altLang="en-US" b="1" smtClean="0"/>
              <a:t>External migration</a:t>
            </a:r>
            <a:r>
              <a:rPr lang="en-US" altLang="en-US" smtClean="0"/>
              <a:t> refers to movements across national boundaries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	</a:t>
            </a:r>
            <a:r>
              <a:rPr lang="en-US" altLang="en-US" b="1" smtClean="0"/>
              <a:t>Internal migration</a:t>
            </a:r>
            <a:r>
              <a:rPr lang="en-US" altLang="en-US" smtClean="0"/>
              <a:t> refers to movements within a country (rural to urban)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	Net migration = Immigration – Emigration </a:t>
            </a:r>
          </a:p>
        </p:txBody>
      </p:sp>
      <p:pic>
        <p:nvPicPr>
          <p:cNvPr id="2" name="18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900" b="1" smtClean="0">
                <a:solidFill>
                  <a:srgbClr val="FF0000"/>
                </a:solidFill>
              </a:rPr>
              <a:t>RATES OF POPULATION GROWTH</a:t>
            </a:r>
            <a:r>
              <a:rPr lang="en-US" altLang="en-US" sz="290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305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smtClean="0"/>
              <a:t>Population change= Fertility – mortality +nett migration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800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Rate of population growth=CBR- CDR+CNMR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CNMR=Crude nett migration rate or (Immigration –migration)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We sometimes assume nett migration is zero</a:t>
            </a:r>
          </a:p>
        </p:txBody>
      </p:sp>
      <p:pic>
        <p:nvPicPr>
          <p:cNvPr id="2" name="19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(world_pop_growth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6553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700" b="1" smtClean="0"/>
              <a:t>Rate of natural increase (RNI)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700" smtClean="0"/>
              <a:t>   RNI=CBR-CDR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700" smtClean="0"/>
              <a:t>		e.g. 33.7- 3.17= 30.5	</a:t>
            </a:r>
          </a:p>
          <a:p>
            <a:pPr eaLnBrk="1" hangingPunct="1"/>
            <a:endParaRPr lang="en-US" altLang="en-US" sz="2700" smtClean="0"/>
          </a:p>
          <a:p>
            <a:pPr eaLnBrk="1" hangingPunct="1"/>
            <a:r>
              <a:rPr lang="en-US" altLang="en-US" sz="2700" b="1" smtClean="0"/>
              <a:t>Population growth rate(%)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700" smtClean="0"/>
              <a:t>		(CBR-CDR)/10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700" smtClean="0"/>
              <a:t>		(assuming net migration is 0)</a:t>
            </a:r>
          </a:p>
          <a:p>
            <a:pPr eaLnBrk="1" hangingPunct="1"/>
            <a:r>
              <a:rPr lang="en-US" altLang="en-US" sz="2700" smtClean="0"/>
              <a:t> e.g.  (33.7-3.17) /10  =3% per year</a:t>
            </a:r>
          </a:p>
        </p:txBody>
      </p:sp>
      <p:pic>
        <p:nvPicPr>
          <p:cNvPr id="2" name="20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REPRODUCTION RATES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828800"/>
            <a:ext cx="7696200" cy="4343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700" smtClean="0"/>
              <a:t>Another way to look at population is replacement basis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7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Replacement is the number of  children each generation must produce in order to replace itself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At replacement level, each couple has on the average, 2 children to replace themselves</a:t>
            </a:r>
          </a:p>
          <a:p>
            <a:pPr eaLnBrk="1" hangingPunct="1">
              <a:lnSpc>
                <a:spcPct val="80000"/>
              </a:lnSpc>
            </a:pPr>
            <a:endParaRPr lang="en-US" alt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800" smtClean="0"/>
              <a:t>Consider only female births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2200" smtClean="0"/>
          </a:p>
        </p:txBody>
      </p:sp>
      <p:pic>
        <p:nvPicPr>
          <p:cNvPr id="2" name="21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900" b="1" smtClean="0">
                <a:solidFill>
                  <a:srgbClr val="FF0000"/>
                </a:solidFill>
              </a:rPr>
              <a:t/>
            </a:r>
            <a:br>
              <a:rPr lang="en-US" altLang="en-US" sz="2900" b="1" smtClean="0">
                <a:solidFill>
                  <a:srgbClr val="FF0000"/>
                </a:solidFill>
              </a:rPr>
            </a:br>
            <a:r>
              <a:rPr lang="en-US" altLang="en-US" sz="2900" b="1" smtClean="0">
                <a:solidFill>
                  <a:srgbClr val="FF0000"/>
                </a:solidFill>
              </a:rPr>
              <a:t>GROSS REPRODUCTION RATE</a:t>
            </a:r>
            <a:br>
              <a:rPr lang="en-US" altLang="en-US" sz="2900" b="1" smtClean="0">
                <a:solidFill>
                  <a:srgbClr val="FF0000"/>
                </a:solidFill>
              </a:rPr>
            </a:br>
            <a:r>
              <a:rPr lang="en-US" altLang="en-US" sz="2900" b="1" smtClean="0">
                <a:solidFill>
                  <a:srgbClr val="FF0000"/>
                </a:solidFill>
              </a:rPr>
              <a:t>(GRR)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	Number of female babies that would be born per woman in a group of women subjected to current fertility but not to mortality rates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	GRR = TFR X % of births that are female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		    7.08 x 0.55 = </a:t>
            </a:r>
            <a:r>
              <a:rPr lang="en-US" altLang="en-US" smtClean="0">
                <a:solidFill>
                  <a:srgbClr val="FF0000"/>
                </a:solidFill>
              </a:rPr>
              <a:t>3.9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		    3.5 x 0.55= 1.95	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mtClean="0"/>
          </a:p>
        </p:txBody>
      </p:sp>
      <p:pic>
        <p:nvPicPr>
          <p:cNvPr id="2" name="2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NETT REPRODUCTION RATE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76962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smtClean="0"/>
              <a:t>	Number of female babies who will live to reproductive age that the woman bears, given current fertility and mortality.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smtClean="0"/>
              <a:t>	This is adjusted as some of the babies die before their reproductive age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smtClean="0"/>
              <a:t>	NRR = GRR X Probability of surviving to average child-bearing age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smtClean="0"/>
              <a:t>	e. g.   NRR = 3.9 x 0.5 = </a:t>
            </a:r>
            <a:r>
              <a:rPr lang="en-US" altLang="en-US" sz="2800" smtClean="0">
                <a:solidFill>
                  <a:srgbClr val="FF0000"/>
                </a:solidFill>
              </a:rPr>
              <a:t>1.95 (growing pop)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 smtClean="0">
                <a:solidFill>
                  <a:srgbClr val="FF0000"/>
                </a:solidFill>
              </a:rPr>
              <a:t>		    </a:t>
            </a:r>
            <a:r>
              <a:rPr lang="en-US" altLang="en-US" sz="2800" smtClean="0"/>
              <a:t>NRR = 1.95 x 0.5 =</a:t>
            </a:r>
            <a:r>
              <a:rPr lang="en-US" altLang="en-US" sz="2800" smtClean="0">
                <a:solidFill>
                  <a:srgbClr val="FF0000"/>
                </a:solidFill>
              </a:rPr>
              <a:t> 0.975	(declining)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smtClean="0"/>
          </a:p>
        </p:txBody>
      </p:sp>
      <p:pic>
        <p:nvPicPr>
          <p:cNvPr id="2" name="23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The NRR  is the number of female babies who will live to reproductive age that the average women bears, given current fertility and mortality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NRR &gt;1 The population is intrinsically growing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NRR &lt; 1  The population is declining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NRR=1 the population is constant</a:t>
            </a:r>
          </a:p>
        </p:txBody>
      </p:sp>
      <p:pic>
        <p:nvPicPr>
          <p:cNvPr id="2" name="24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THE DOUBLING TIME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800100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  	The doubling time is the number of years required for their population to double in size if they grow continuously at their current rates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  Doubling time= </a:t>
            </a:r>
            <a:r>
              <a:rPr lang="en-US" altLang="en-US" u="sng" smtClean="0"/>
              <a:t>Log 2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				Population growth rate (3%)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				=</a:t>
            </a:r>
            <a:r>
              <a:rPr lang="en-US" altLang="en-US" u="sng" smtClean="0"/>
              <a:t>0.693</a:t>
            </a:r>
            <a:r>
              <a:rPr lang="en-US" altLang="en-US" smtClean="0"/>
              <a:t>	= 23 years		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886200" y="5486400"/>
            <a:ext cx="8778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/>
              <a:t>0.03</a:t>
            </a:r>
          </a:p>
        </p:txBody>
      </p:sp>
      <p:pic>
        <p:nvPicPr>
          <p:cNvPr id="2" name="25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Doubling time</a:t>
            </a:r>
          </a:p>
        </p:txBody>
      </p:sp>
      <p:sp>
        <p:nvSpPr>
          <p:cNvPr id="2969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8077200" cy="4038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800" b="1" smtClean="0"/>
              <a:t>Pop Growth rate (%)     Doubling time (yrs)</a:t>
            </a:r>
          </a:p>
          <a:p>
            <a:pPr eaLnBrk="1" hangingPunct="1"/>
            <a:r>
              <a:rPr lang="en-US" altLang="en-US" sz="2800" smtClean="0"/>
              <a:t>1				     	69</a:t>
            </a:r>
          </a:p>
          <a:p>
            <a:pPr eaLnBrk="1" hangingPunct="1"/>
            <a:r>
              <a:rPr lang="en-US" altLang="en-US" sz="2800" smtClean="0"/>
              <a:t>2.5					28</a:t>
            </a:r>
          </a:p>
          <a:p>
            <a:pPr eaLnBrk="1" hangingPunct="1"/>
            <a:r>
              <a:rPr lang="en-US" altLang="en-US" sz="2800" smtClean="0"/>
              <a:t>2					35			</a:t>
            </a:r>
          </a:p>
          <a:p>
            <a:pPr eaLnBrk="1" hangingPunct="1"/>
            <a:r>
              <a:rPr lang="en-US" altLang="en-US" sz="2800" smtClean="0"/>
              <a:t>3					23</a:t>
            </a:r>
          </a:p>
          <a:p>
            <a:pPr eaLnBrk="1" hangingPunct="1"/>
            <a:r>
              <a:rPr lang="en-US" altLang="en-US" sz="2800" smtClean="0"/>
              <a:t>4					17</a:t>
            </a:r>
            <a:r>
              <a:rPr lang="en-US" altLang="en-US" smtClean="0"/>
              <a:t>	</a:t>
            </a:r>
          </a:p>
        </p:txBody>
      </p:sp>
      <p:pic>
        <p:nvPicPr>
          <p:cNvPr id="2" name="26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Population pyramid</a:t>
            </a:r>
          </a:p>
        </p:txBody>
      </p:sp>
      <p:sp>
        <p:nvSpPr>
          <p:cNvPr id="3072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27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Population Pyramid</a:t>
            </a:r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It is the graphical representation of the population in the country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Basically it is histogram for the males and the females category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In developed countries the structure is more barrel shaped and in developing countries it is more  pyramid shape with a widening at the bottom of the pyramid</a:t>
            </a:r>
          </a:p>
        </p:txBody>
      </p:sp>
      <p:pic>
        <p:nvPicPr>
          <p:cNvPr id="2" name="28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idbpyr 20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019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9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900" b="1" smtClean="0">
                <a:solidFill>
                  <a:srgbClr val="FF0000"/>
                </a:solidFill>
              </a:rPr>
              <a:t>DEFINITION OF DEMOGRAPHY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Scientific study of human population primarily with respect to:</a:t>
            </a:r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Size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Structure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Development and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Composition and geographic distribution of population and changes over time</a:t>
            </a:r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</p:txBody>
      </p:sp>
      <p:pic>
        <p:nvPicPr>
          <p:cNvPr id="2" name="3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idbpy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6324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0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idbpyr 20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6400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1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Measures of age- sex structure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8001000" cy="4038600"/>
          </a:xfrm>
        </p:spPr>
        <p:txBody>
          <a:bodyPr/>
          <a:lstStyle/>
          <a:p>
            <a:pPr eaLnBrk="1" hangingPunct="1"/>
            <a:r>
              <a:rPr lang="en-US" altLang="en-US" smtClean="0"/>
              <a:t>Population pyramid</a:t>
            </a:r>
          </a:p>
          <a:p>
            <a:pPr eaLnBrk="1" hangingPunct="1"/>
            <a:r>
              <a:rPr lang="en-US" altLang="en-US" smtClean="0"/>
              <a:t>Median –half above and half below</a:t>
            </a:r>
          </a:p>
          <a:p>
            <a:pPr eaLnBrk="1" hangingPunct="1"/>
            <a:r>
              <a:rPr lang="en-US" altLang="en-US" smtClean="0"/>
              <a:t>Mean -sum of ages divided by population</a:t>
            </a:r>
          </a:p>
          <a:p>
            <a:pPr eaLnBrk="1" hangingPunct="1"/>
            <a:r>
              <a:rPr lang="en-US" altLang="en-US" smtClean="0"/>
              <a:t>Dependency ratio</a:t>
            </a:r>
          </a:p>
          <a:p>
            <a:pPr eaLnBrk="1" hangingPunct="1"/>
            <a:r>
              <a:rPr lang="en-US" altLang="en-US" smtClean="0"/>
              <a:t>Sex ratio</a:t>
            </a:r>
          </a:p>
        </p:txBody>
      </p:sp>
      <p:pic>
        <p:nvPicPr>
          <p:cNvPr id="2" name="3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p324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390525"/>
            <a:ext cx="776287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3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Dependency ratio</a:t>
            </a:r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34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Dependency ratio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Total dependency ratio refers to the ratio of number of dependents (population    0-14 and population aged 65 and over) to the total population aged 15-64. The total dependency ratio is calculated as follows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	</a:t>
            </a:r>
            <a:r>
              <a:rPr lang="en-US" altLang="en-US" u="sng" smtClean="0"/>
              <a:t>Pop aged 0-14 + pop aged &gt;65  </a:t>
            </a:r>
            <a:r>
              <a:rPr lang="en-US" altLang="en-US" smtClean="0"/>
              <a:t>x 100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			Pop aged 15-64</a:t>
            </a:r>
          </a:p>
        </p:txBody>
      </p:sp>
      <p:pic>
        <p:nvPicPr>
          <p:cNvPr id="2" name="35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Aged dependency ratio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The aged dependency ratio refers to the ratio of the number of the aged population (pop aged 65 and over) to the total population aged 15-64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The aged dependency ratio is calculated as follows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	</a:t>
            </a:r>
            <a:r>
              <a:rPr lang="en-US" altLang="en-US" u="sng" smtClean="0"/>
              <a:t>Pop aged &gt;65 </a:t>
            </a:r>
            <a:r>
              <a:rPr lang="en-US" altLang="en-US" smtClean="0"/>
              <a:t>x100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	Pop aged 15-64</a:t>
            </a:r>
          </a:p>
        </p:txBody>
      </p:sp>
      <p:pic>
        <p:nvPicPr>
          <p:cNvPr id="2" name="36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Child dependency ratio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The child dependency ratio refers to the ratio of the number of the children population (pop aged 0-14) to the total population aged 15-64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The aged dependency ratio is calculated as follows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	</a:t>
            </a:r>
            <a:r>
              <a:rPr lang="en-US" altLang="en-US" u="sng" smtClean="0"/>
              <a:t>Pop aged 0-14 </a:t>
            </a:r>
            <a:r>
              <a:rPr lang="en-US" altLang="en-US" smtClean="0"/>
              <a:t>x100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	Pop aged 15-64</a:t>
            </a:r>
          </a:p>
          <a:p>
            <a:pPr eaLnBrk="1" hangingPunct="1">
              <a:lnSpc>
                <a:spcPct val="90000"/>
              </a:lnSpc>
            </a:pPr>
            <a:endParaRPr lang="en-US" altLang="en-US" smtClean="0"/>
          </a:p>
        </p:txBody>
      </p:sp>
      <p:pic>
        <p:nvPicPr>
          <p:cNvPr id="2" name="37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Factors that affect disease patterns</a:t>
            </a:r>
          </a:p>
        </p:txBody>
      </p:sp>
      <p:sp>
        <p:nvSpPr>
          <p:cNvPr id="4198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38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FACTORS THAT INFLUENCE DISEASES PATTERNS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27275"/>
            <a:ext cx="7010400" cy="3159125"/>
          </a:xfrm>
        </p:spPr>
        <p:txBody>
          <a:bodyPr/>
          <a:lstStyle/>
          <a:p>
            <a:pPr eaLnBrk="1" hangingPunct="1"/>
            <a:r>
              <a:rPr lang="en-US" altLang="en-US" sz="3500" smtClean="0"/>
              <a:t>Demographic transition</a:t>
            </a:r>
          </a:p>
          <a:p>
            <a:pPr eaLnBrk="1" hangingPunct="1"/>
            <a:r>
              <a:rPr lang="en-US" altLang="en-US" sz="3500" smtClean="0"/>
              <a:t>Epidemiologic transition</a:t>
            </a:r>
          </a:p>
          <a:p>
            <a:pPr eaLnBrk="1" hangingPunct="1"/>
            <a:r>
              <a:rPr lang="en-US" altLang="en-US" sz="3500" smtClean="0"/>
              <a:t>Changing risks pattern</a:t>
            </a:r>
          </a:p>
          <a:p>
            <a:pPr eaLnBrk="1" hangingPunct="1"/>
            <a:r>
              <a:rPr lang="en-US" altLang="en-US" sz="3500" smtClean="0"/>
              <a:t>Epidemiological polarization</a:t>
            </a:r>
          </a:p>
          <a:p>
            <a:pPr eaLnBrk="1" hangingPunct="1"/>
            <a:endParaRPr lang="en-US" altLang="en-US" sz="3500" smtClean="0"/>
          </a:p>
        </p:txBody>
      </p:sp>
      <p:pic>
        <p:nvPicPr>
          <p:cNvPr id="2" name="39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685800"/>
            <a:ext cx="6934200" cy="731838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DYNAMICS OF POPULATION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1905000"/>
            <a:ext cx="7239000" cy="3962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Economic, Social and Demographic characteristics of the population influence health status of individuals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Population size changes according to fertility, mortality and migration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 smtClean="0"/>
              <a:t>Population is DYNAMIC and NOT STATIC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 smtClean="0"/>
          </a:p>
        </p:txBody>
      </p:sp>
      <p:pic>
        <p:nvPicPr>
          <p:cNvPr id="3" name="4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DEMOGRAPHIC TRANSITION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5344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b="1" i="1" u="sng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smtClean="0">
                <a:solidFill>
                  <a:srgbClr val="FF0000"/>
                </a:solidFill>
              </a:rPr>
              <a:t>	</a:t>
            </a:r>
            <a:r>
              <a:rPr lang="en-US" altLang="en-US" b="1" i="1" u="sng" smtClean="0">
                <a:solidFill>
                  <a:srgbClr val="FF0000"/>
                </a:solidFill>
              </a:rPr>
              <a:t>Demographic Transition Theory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	Population’s fertility and mortality will both decline from high to low level as a result of economic and social development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mtClean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mtClean="0"/>
              <a:t>	Decline in mortality usually precedes the decline in fertility, resulting in high population growth during the transition period</a:t>
            </a:r>
          </a:p>
        </p:txBody>
      </p:sp>
      <p:pic>
        <p:nvPicPr>
          <p:cNvPr id="2" name="40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DEMOGRAPHIC TRANSITION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458200" cy="453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         </a:t>
            </a:r>
          </a:p>
        </p:txBody>
      </p:sp>
      <p:sp>
        <p:nvSpPr>
          <p:cNvPr id="45060" name="Line 5"/>
          <p:cNvSpPr>
            <a:spLocks noChangeShapeType="1"/>
          </p:cNvSpPr>
          <p:nvPr/>
        </p:nvSpPr>
        <p:spPr bwMode="auto">
          <a:xfrm>
            <a:off x="2362200" y="39624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5061" name="Line 6"/>
          <p:cNvSpPr>
            <a:spLocks noChangeShapeType="1"/>
          </p:cNvSpPr>
          <p:nvPr/>
        </p:nvSpPr>
        <p:spPr bwMode="auto">
          <a:xfrm>
            <a:off x="5257800" y="40386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5062" name="Line 7"/>
          <p:cNvSpPr>
            <a:spLocks noChangeShapeType="1"/>
          </p:cNvSpPr>
          <p:nvPr/>
        </p:nvSpPr>
        <p:spPr bwMode="auto">
          <a:xfrm>
            <a:off x="1219200" y="52578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5063" name="Line 8"/>
          <p:cNvSpPr>
            <a:spLocks noChangeShapeType="1"/>
          </p:cNvSpPr>
          <p:nvPr/>
        </p:nvSpPr>
        <p:spPr bwMode="auto">
          <a:xfrm flipV="1">
            <a:off x="1143000" y="5562600"/>
            <a:ext cx="617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5064" name="Line 9"/>
          <p:cNvSpPr>
            <a:spLocks noChangeShapeType="1"/>
          </p:cNvSpPr>
          <p:nvPr/>
        </p:nvSpPr>
        <p:spPr bwMode="auto">
          <a:xfrm flipV="1">
            <a:off x="7239000" y="45720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5065" name="Text Box 14"/>
          <p:cNvSpPr txBox="1">
            <a:spLocks noChangeArrowheads="1"/>
          </p:cNvSpPr>
          <p:nvPr/>
        </p:nvSpPr>
        <p:spPr bwMode="auto">
          <a:xfrm>
            <a:off x="381000" y="2819400"/>
            <a:ext cx="1981200" cy="2320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/>
              <a:t>Education</a:t>
            </a:r>
          </a:p>
          <a:p>
            <a:r>
              <a:rPr lang="en-US" altLang="en-US" sz="2400"/>
              <a:t>Income</a:t>
            </a:r>
          </a:p>
          <a:p>
            <a:r>
              <a:rPr lang="en-US" altLang="en-US" sz="2400"/>
              <a:t>Public health</a:t>
            </a:r>
          </a:p>
          <a:p>
            <a:r>
              <a:rPr lang="en-US" altLang="en-US" sz="2400"/>
              <a:t>Urbanization</a:t>
            </a:r>
          </a:p>
          <a:p>
            <a:r>
              <a:rPr lang="en-US" altLang="en-US" sz="2400"/>
              <a:t>Industrialization</a:t>
            </a:r>
          </a:p>
        </p:txBody>
      </p:sp>
      <p:sp>
        <p:nvSpPr>
          <p:cNvPr id="45066" name="Text Box 15"/>
          <p:cNvSpPr txBox="1">
            <a:spLocks noChangeArrowheads="1"/>
          </p:cNvSpPr>
          <p:nvPr/>
        </p:nvSpPr>
        <p:spPr bwMode="auto">
          <a:xfrm>
            <a:off x="3352800" y="3429000"/>
            <a:ext cx="1873250" cy="1104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/>
              <a:t>Mortality decline</a:t>
            </a:r>
          </a:p>
        </p:txBody>
      </p:sp>
      <p:sp>
        <p:nvSpPr>
          <p:cNvPr id="45067" name="Text Box 17"/>
          <p:cNvSpPr txBox="1">
            <a:spLocks noChangeArrowheads="1"/>
          </p:cNvSpPr>
          <p:nvPr/>
        </p:nvSpPr>
        <p:spPr bwMode="auto">
          <a:xfrm>
            <a:off x="6172200" y="3581400"/>
            <a:ext cx="1676400" cy="974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/>
              <a:t>Fertility decline</a:t>
            </a:r>
          </a:p>
        </p:txBody>
      </p:sp>
      <p:pic>
        <p:nvPicPr>
          <p:cNvPr id="2" name="41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Demographic transition developed world</a:t>
            </a:r>
          </a:p>
        </p:txBody>
      </p:sp>
      <p:sp>
        <p:nvSpPr>
          <p:cNvPr id="46083" name="Line 5"/>
          <p:cNvSpPr>
            <a:spLocks noChangeShapeType="1"/>
          </p:cNvSpPr>
          <p:nvPr/>
        </p:nvSpPr>
        <p:spPr bwMode="auto">
          <a:xfrm>
            <a:off x="1524000" y="1676400"/>
            <a:ext cx="0" cy="411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084" name="Line 6"/>
          <p:cNvSpPr>
            <a:spLocks noChangeShapeType="1"/>
          </p:cNvSpPr>
          <p:nvPr/>
        </p:nvSpPr>
        <p:spPr bwMode="auto">
          <a:xfrm>
            <a:off x="1600200" y="5791200"/>
            <a:ext cx="5715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085" name="Freeform 8"/>
          <p:cNvSpPr>
            <a:spLocks/>
          </p:cNvSpPr>
          <p:nvPr/>
        </p:nvSpPr>
        <p:spPr bwMode="auto">
          <a:xfrm>
            <a:off x="1524000" y="2286000"/>
            <a:ext cx="482600" cy="317500"/>
          </a:xfrm>
          <a:custGeom>
            <a:avLst/>
            <a:gdLst>
              <a:gd name="T0" fmla="*/ 0 w 304"/>
              <a:gd name="T1" fmla="*/ 304800 h 200"/>
              <a:gd name="T2" fmla="*/ 76200 w 304"/>
              <a:gd name="T3" fmla="*/ 0 h 200"/>
              <a:gd name="T4" fmla="*/ 152400 w 304"/>
              <a:gd name="T5" fmla="*/ 304800 h 200"/>
              <a:gd name="T6" fmla="*/ 152400 w 304"/>
              <a:gd name="T7" fmla="*/ 0 h 200"/>
              <a:gd name="T8" fmla="*/ 304800 w 304"/>
              <a:gd name="T9" fmla="*/ 304800 h 200"/>
              <a:gd name="T10" fmla="*/ 304800 w 304"/>
              <a:gd name="T11" fmla="*/ 76200 h 200"/>
              <a:gd name="T12" fmla="*/ 457200 w 304"/>
              <a:gd name="T13" fmla="*/ 304800 h 200"/>
              <a:gd name="T14" fmla="*/ 457200 w 304"/>
              <a:gd name="T15" fmla="*/ 76200 h 2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4" h="200">
                <a:moveTo>
                  <a:pt x="0" y="192"/>
                </a:moveTo>
                <a:cubicBezTo>
                  <a:pt x="16" y="96"/>
                  <a:pt x="32" y="0"/>
                  <a:pt x="48" y="0"/>
                </a:cubicBezTo>
                <a:cubicBezTo>
                  <a:pt x="64" y="0"/>
                  <a:pt x="88" y="192"/>
                  <a:pt x="96" y="192"/>
                </a:cubicBezTo>
                <a:cubicBezTo>
                  <a:pt x="104" y="192"/>
                  <a:pt x="80" y="0"/>
                  <a:pt x="96" y="0"/>
                </a:cubicBezTo>
                <a:cubicBezTo>
                  <a:pt x="112" y="0"/>
                  <a:pt x="176" y="184"/>
                  <a:pt x="192" y="192"/>
                </a:cubicBezTo>
                <a:cubicBezTo>
                  <a:pt x="208" y="200"/>
                  <a:pt x="176" y="48"/>
                  <a:pt x="192" y="48"/>
                </a:cubicBezTo>
                <a:cubicBezTo>
                  <a:pt x="208" y="48"/>
                  <a:pt x="272" y="192"/>
                  <a:pt x="288" y="192"/>
                </a:cubicBezTo>
                <a:cubicBezTo>
                  <a:pt x="304" y="192"/>
                  <a:pt x="288" y="72"/>
                  <a:pt x="288" y="4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086" name="Freeform 10"/>
          <p:cNvSpPr>
            <a:spLocks/>
          </p:cNvSpPr>
          <p:nvPr/>
        </p:nvSpPr>
        <p:spPr bwMode="auto">
          <a:xfrm>
            <a:off x="2057400" y="2514600"/>
            <a:ext cx="5435600" cy="2806700"/>
          </a:xfrm>
          <a:custGeom>
            <a:avLst/>
            <a:gdLst>
              <a:gd name="T0" fmla="*/ 0 w 2944"/>
              <a:gd name="T1" fmla="*/ 0 h 1816"/>
              <a:gd name="T2" fmla="*/ 1683854 w 2944"/>
              <a:gd name="T3" fmla="*/ 1854648 h 1816"/>
              <a:gd name="T4" fmla="*/ 4874315 w 2944"/>
              <a:gd name="T5" fmla="*/ 2670693 h 1816"/>
              <a:gd name="T6" fmla="*/ 5051563 w 2944"/>
              <a:gd name="T7" fmla="*/ 2670693 h 181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44" h="1816">
                <a:moveTo>
                  <a:pt x="0" y="0"/>
                </a:moveTo>
                <a:cubicBezTo>
                  <a:pt x="236" y="456"/>
                  <a:pt x="472" y="912"/>
                  <a:pt x="912" y="1200"/>
                </a:cubicBezTo>
                <a:cubicBezTo>
                  <a:pt x="1352" y="1488"/>
                  <a:pt x="2336" y="1640"/>
                  <a:pt x="2640" y="1728"/>
                </a:cubicBezTo>
                <a:cubicBezTo>
                  <a:pt x="2944" y="1816"/>
                  <a:pt x="2840" y="1772"/>
                  <a:pt x="2736" y="172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087" name="Freeform 13"/>
          <p:cNvSpPr>
            <a:spLocks/>
          </p:cNvSpPr>
          <p:nvPr/>
        </p:nvSpPr>
        <p:spPr bwMode="auto">
          <a:xfrm>
            <a:off x="2057400" y="1828800"/>
            <a:ext cx="5143500" cy="3378200"/>
          </a:xfrm>
          <a:custGeom>
            <a:avLst/>
            <a:gdLst>
              <a:gd name="T0" fmla="*/ 0 w 3240"/>
              <a:gd name="T1" fmla="*/ 419100 h 2128"/>
              <a:gd name="T2" fmla="*/ 2362200 w 3240"/>
              <a:gd name="T3" fmla="*/ 419100 h 2128"/>
              <a:gd name="T4" fmla="*/ 4724400 w 3240"/>
              <a:gd name="T5" fmla="*/ 2933700 h 2128"/>
              <a:gd name="T6" fmla="*/ 4876800 w 3240"/>
              <a:gd name="T7" fmla="*/ 3086100 h 21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40" h="2128">
                <a:moveTo>
                  <a:pt x="0" y="264"/>
                </a:moveTo>
                <a:cubicBezTo>
                  <a:pt x="496" y="132"/>
                  <a:pt x="992" y="0"/>
                  <a:pt x="1488" y="264"/>
                </a:cubicBezTo>
                <a:cubicBezTo>
                  <a:pt x="1984" y="528"/>
                  <a:pt x="2712" y="1568"/>
                  <a:pt x="2976" y="1848"/>
                </a:cubicBezTo>
                <a:cubicBezTo>
                  <a:pt x="3240" y="2128"/>
                  <a:pt x="3056" y="1920"/>
                  <a:pt x="3072" y="1944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088" name="Freeform 15"/>
          <p:cNvSpPr>
            <a:spLocks/>
          </p:cNvSpPr>
          <p:nvPr/>
        </p:nvSpPr>
        <p:spPr bwMode="auto">
          <a:xfrm>
            <a:off x="7010400" y="4864100"/>
            <a:ext cx="635000" cy="254000"/>
          </a:xfrm>
          <a:custGeom>
            <a:avLst/>
            <a:gdLst>
              <a:gd name="T0" fmla="*/ 0 w 400"/>
              <a:gd name="T1" fmla="*/ 88900 h 160"/>
              <a:gd name="T2" fmla="*/ 76200 w 400"/>
              <a:gd name="T3" fmla="*/ 12700 h 160"/>
              <a:gd name="T4" fmla="*/ 152400 w 400"/>
              <a:gd name="T5" fmla="*/ 165100 h 160"/>
              <a:gd name="T6" fmla="*/ 228600 w 400"/>
              <a:gd name="T7" fmla="*/ 88900 h 160"/>
              <a:gd name="T8" fmla="*/ 381000 w 400"/>
              <a:gd name="T9" fmla="*/ 241300 h 160"/>
              <a:gd name="T10" fmla="*/ 381000 w 400"/>
              <a:gd name="T11" fmla="*/ 88900 h 160"/>
              <a:gd name="T12" fmla="*/ 609600 w 400"/>
              <a:gd name="T13" fmla="*/ 241300 h 160"/>
              <a:gd name="T14" fmla="*/ 533400 w 400"/>
              <a:gd name="T15" fmla="*/ 165100 h 1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00" h="160">
                <a:moveTo>
                  <a:pt x="0" y="56"/>
                </a:moveTo>
                <a:cubicBezTo>
                  <a:pt x="16" y="28"/>
                  <a:pt x="32" y="0"/>
                  <a:pt x="48" y="8"/>
                </a:cubicBezTo>
                <a:cubicBezTo>
                  <a:pt x="64" y="16"/>
                  <a:pt x="80" y="96"/>
                  <a:pt x="96" y="104"/>
                </a:cubicBezTo>
                <a:cubicBezTo>
                  <a:pt x="112" y="112"/>
                  <a:pt x="120" y="48"/>
                  <a:pt x="144" y="56"/>
                </a:cubicBezTo>
                <a:cubicBezTo>
                  <a:pt x="168" y="64"/>
                  <a:pt x="224" y="152"/>
                  <a:pt x="240" y="152"/>
                </a:cubicBezTo>
                <a:cubicBezTo>
                  <a:pt x="256" y="152"/>
                  <a:pt x="216" y="56"/>
                  <a:pt x="240" y="56"/>
                </a:cubicBezTo>
                <a:cubicBezTo>
                  <a:pt x="264" y="56"/>
                  <a:pt x="368" y="144"/>
                  <a:pt x="384" y="152"/>
                </a:cubicBezTo>
                <a:cubicBezTo>
                  <a:pt x="400" y="160"/>
                  <a:pt x="368" y="132"/>
                  <a:pt x="336" y="10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089" name="Freeform 18"/>
          <p:cNvSpPr>
            <a:spLocks/>
          </p:cNvSpPr>
          <p:nvPr/>
        </p:nvSpPr>
        <p:spPr bwMode="auto">
          <a:xfrm>
            <a:off x="1524000" y="2209800"/>
            <a:ext cx="533400" cy="1588"/>
          </a:xfrm>
          <a:custGeom>
            <a:avLst/>
            <a:gdLst>
              <a:gd name="T0" fmla="*/ 0 w 336"/>
              <a:gd name="T1" fmla="*/ 0 h 1"/>
              <a:gd name="T2" fmla="*/ 533400 w 336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36" h="1">
                <a:moveTo>
                  <a:pt x="0" y="0"/>
                </a:moveTo>
                <a:cubicBezTo>
                  <a:pt x="140" y="0"/>
                  <a:pt x="280" y="0"/>
                  <a:pt x="33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090" name="Text Box 19"/>
          <p:cNvSpPr txBox="1">
            <a:spLocks noChangeArrowheads="1"/>
          </p:cNvSpPr>
          <p:nvPr/>
        </p:nvSpPr>
        <p:spPr bwMode="auto">
          <a:xfrm>
            <a:off x="4953000" y="2170113"/>
            <a:ext cx="1323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Birth rate</a:t>
            </a:r>
          </a:p>
        </p:txBody>
      </p:sp>
      <p:sp>
        <p:nvSpPr>
          <p:cNvPr id="46091" name="Text Box 20"/>
          <p:cNvSpPr txBox="1">
            <a:spLocks noChangeArrowheads="1"/>
          </p:cNvSpPr>
          <p:nvPr/>
        </p:nvSpPr>
        <p:spPr bwMode="auto">
          <a:xfrm>
            <a:off x="2590800" y="4419600"/>
            <a:ext cx="130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Death</a:t>
            </a:r>
            <a:r>
              <a:rPr lang="en-US" altLang="en-US"/>
              <a:t> </a:t>
            </a:r>
            <a:r>
              <a:rPr lang="en-US" altLang="en-US" b="1"/>
              <a:t>rate</a:t>
            </a:r>
          </a:p>
        </p:txBody>
      </p:sp>
      <p:sp>
        <p:nvSpPr>
          <p:cNvPr id="46092" name="Line 21"/>
          <p:cNvSpPr>
            <a:spLocks noChangeShapeType="1"/>
          </p:cNvSpPr>
          <p:nvPr/>
        </p:nvSpPr>
        <p:spPr bwMode="auto">
          <a:xfrm flipV="1">
            <a:off x="2514600" y="57150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093" name="Text Box 22"/>
          <p:cNvSpPr txBox="1">
            <a:spLocks noChangeArrowheads="1"/>
          </p:cNvSpPr>
          <p:nvPr/>
        </p:nvSpPr>
        <p:spPr bwMode="auto">
          <a:xfrm>
            <a:off x="2346325" y="582771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1850</a:t>
            </a:r>
          </a:p>
        </p:txBody>
      </p:sp>
      <p:sp>
        <p:nvSpPr>
          <p:cNvPr id="46094" name="Line 23"/>
          <p:cNvSpPr>
            <a:spLocks noChangeShapeType="1"/>
          </p:cNvSpPr>
          <p:nvPr/>
        </p:nvSpPr>
        <p:spPr bwMode="auto">
          <a:xfrm>
            <a:off x="5867400" y="5791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095" name="Text Box 24"/>
          <p:cNvSpPr txBox="1">
            <a:spLocks noChangeArrowheads="1"/>
          </p:cNvSpPr>
          <p:nvPr/>
        </p:nvSpPr>
        <p:spPr bwMode="auto">
          <a:xfrm>
            <a:off x="5622925" y="590391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1950</a:t>
            </a:r>
          </a:p>
        </p:txBody>
      </p:sp>
      <p:sp>
        <p:nvSpPr>
          <p:cNvPr id="46096" name="Line 25"/>
          <p:cNvSpPr>
            <a:spLocks noChangeShapeType="1"/>
          </p:cNvSpPr>
          <p:nvPr/>
        </p:nvSpPr>
        <p:spPr bwMode="auto">
          <a:xfrm>
            <a:off x="7010400" y="57912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097" name="Text Box 26"/>
          <p:cNvSpPr txBox="1">
            <a:spLocks noChangeArrowheads="1"/>
          </p:cNvSpPr>
          <p:nvPr/>
        </p:nvSpPr>
        <p:spPr bwMode="auto">
          <a:xfrm>
            <a:off x="6918325" y="598011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1988</a:t>
            </a:r>
          </a:p>
        </p:txBody>
      </p:sp>
      <p:sp>
        <p:nvSpPr>
          <p:cNvPr id="46098" name="Line 27"/>
          <p:cNvSpPr>
            <a:spLocks noChangeShapeType="1"/>
          </p:cNvSpPr>
          <p:nvPr/>
        </p:nvSpPr>
        <p:spPr bwMode="auto">
          <a:xfrm>
            <a:off x="1524000" y="50292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099" name="Line 28"/>
          <p:cNvSpPr>
            <a:spLocks noChangeShapeType="1"/>
          </p:cNvSpPr>
          <p:nvPr/>
        </p:nvSpPr>
        <p:spPr bwMode="auto">
          <a:xfrm>
            <a:off x="1447800" y="4114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100" name="Line 29"/>
          <p:cNvSpPr>
            <a:spLocks noChangeShapeType="1"/>
          </p:cNvSpPr>
          <p:nvPr/>
        </p:nvSpPr>
        <p:spPr bwMode="auto">
          <a:xfrm>
            <a:off x="1524000" y="30480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101" name="Line 30"/>
          <p:cNvSpPr>
            <a:spLocks noChangeShapeType="1"/>
          </p:cNvSpPr>
          <p:nvPr/>
        </p:nvSpPr>
        <p:spPr bwMode="auto">
          <a:xfrm>
            <a:off x="1524000" y="20574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102" name="Text Box 31"/>
          <p:cNvSpPr txBox="1">
            <a:spLocks noChangeArrowheads="1"/>
          </p:cNvSpPr>
          <p:nvPr/>
        </p:nvSpPr>
        <p:spPr bwMode="auto">
          <a:xfrm>
            <a:off x="990600" y="48768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10</a:t>
            </a:r>
          </a:p>
        </p:txBody>
      </p:sp>
      <p:sp>
        <p:nvSpPr>
          <p:cNvPr id="46103" name="Text Box 32"/>
          <p:cNvSpPr txBox="1">
            <a:spLocks noChangeArrowheads="1"/>
          </p:cNvSpPr>
          <p:nvPr/>
        </p:nvSpPr>
        <p:spPr bwMode="auto">
          <a:xfrm>
            <a:off x="974725" y="399891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20</a:t>
            </a:r>
          </a:p>
        </p:txBody>
      </p:sp>
      <p:sp>
        <p:nvSpPr>
          <p:cNvPr id="46104" name="Text Box 33"/>
          <p:cNvSpPr txBox="1">
            <a:spLocks noChangeArrowheads="1"/>
          </p:cNvSpPr>
          <p:nvPr/>
        </p:nvSpPr>
        <p:spPr bwMode="auto">
          <a:xfrm>
            <a:off x="1066800" y="29718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30</a:t>
            </a:r>
          </a:p>
        </p:txBody>
      </p:sp>
      <p:sp>
        <p:nvSpPr>
          <p:cNvPr id="46105" name="Text Box 34"/>
          <p:cNvSpPr txBox="1">
            <a:spLocks noChangeArrowheads="1"/>
          </p:cNvSpPr>
          <p:nvPr/>
        </p:nvSpPr>
        <p:spPr bwMode="auto">
          <a:xfrm>
            <a:off x="1127125" y="178911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40</a:t>
            </a:r>
          </a:p>
        </p:txBody>
      </p:sp>
      <p:sp>
        <p:nvSpPr>
          <p:cNvPr id="46106" name="Text Box 35"/>
          <p:cNvSpPr txBox="1">
            <a:spLocks noChangeArrowheads="1"/>
          </p:cNvSpPr>
          <p:nvPr/>
        </p:nvSpPr>
        <p:spPr bwMode="auto">
          <a:xfrm>
            <a:off x="228600" y="3124200"/>
            <a:ext cx="1143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Pop</a:t>
            </a:r>
          </a:p>
          <a:p>
            <a:r>
              <a:rPr lang="en-US" altLang="en-US" b="1"/>
              <a:t> per </a:t>
            </a:r>
          </a:p>
          <a:p>
            <a:r>
              <a:rPr lang="en-US" altLang="en-US" b="1"/>
              <a:t>1000</a:t>
            </a:r>
          </a:p>
        </p:txBody>
      </p:sp>
      <p:sp>
        <p:nvSpPr>
          <p:cNvPr id="46107" name="Line 36"/>
          <p:cNvSpPr>
            <a:spLocks noChangeShapeType="1"/>
          </p:cNvSpPr>
          <p:nvPr/>
        </p:nvSpPr>
        <p:spPr bwMode="auto">
          <a:xfrm>
            <a:off x="2209800" y="5334000"/>
            <a:ext cx="457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108" name="Text Box 37"/>
          <p:cNvSpPr txBox="1">
            <a:spLocks noChangeArrowheads="1"/>
          </p:cNvSpPr>
          <p:nvPr/>
        </p:nvSpPr>
        <p:spPr bwMode="auto">
          <a:xfrm>
            <a:off x="3641725" y="5370513"/>
            <a:ext cx="155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75-150 years</a:t>
            </a:r>
          </a:p>
        </p:txBody>
      </p:sp>
      <p:sp>
        <p:nvSpPr>
          <p:cNvPr id="46109" name="Text Box 38"/>
          <p:cNvSpPr txBox="1">
            <a:spLocks noChangeArrowheads="1"/>
          </p:cNvSpPr>
          <p:nvPr/>
        </p:nvSpPr>
        <p:spPr bwMode="auto">
          <a:xfrm>
            <a:off x="7604125" y="453231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13-16</a:t>
            </a:r>
          </a:p>
        </p:txBody>
      </p:sp>
      <p:sp>
        <p:nvSpPr>
          <p:cNvPr id="46110" name="Text Box 39"/>
          <p:cNvSpPr txBox="1">
            <a:spLocks noChangeArrowheads="1"/>
          </p:cNvSpPr>
          <p:nvPr/>
        </p:nvSpPr>
        <p:spPr bwMode="auto">
          <a:xfrm>
            <a:off x="7413625" y="5402263"/>
            <a:ext cx="815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46111" name="Text Box 40"/>
          <p:cNvSpPr txBox="1">
            <a:spLocks noChangeArrowheads="1"/>
          </p:cNvSpPr>
          <p:nvPr/>
        </p:nvSpPr>
        <p:spPr bwMode="auto">
          <a:xfrm>
            <a:off x="7239000" y="5257800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8-9</a:t>
            </a:r>
          </a:p>
        </p:txBody>
      </p:sp>
      <p:sp>
        <p:nvSpPr>
          <p:cNvPr id="46112" name="Text Box 41"/>
          <p:cNvSpPr txBox="1">
            <a:spLocks noChangeArrowheads="1"/>
          </p:cNvSpPr>
          <p:nvPr/>
        </p:nvSpPr>
        <p:spPr bwMode="auto">
          <a:xfrm>
            <a:off x="3276600" y="3124200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Transition phase</a:t>
            </a:r>
          </a:p>
        </p:txBody>
      </p:sp>
      <p:sp>
        <p:nvSpPr>
          <p:cNvPr id="46113" name="Line 43"/>
          <p:cNvSpPr>
            <a:spLocks noChangeShapeType="1"/>
          </p:cNvSpPr>
          <p:nvPr/>
        </p:nvSpPr>
        <p:spPr bwMode="auto">
          <a:xfrm flipV="1">
            <a:off x="4038600" y="21336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6114" name="Line 44"/>
          <p:cNvSpPr>
            <a:spLocks noChangeShapeType="1"/>
          </p:cNvSpPr>
          <p:nvPr/>
        </p:nvSpPr>
        <p:spPr bwMode="auto">
          <a:xfrm>
            <a:off x="4038600" y="35052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pic>
        <p:nvPicPr>
          <p:cNvPr id="2" name="4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Demographic transition developed world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700" smtClean="0"/>
              <a:t>Decline in death rates occurred over long period of time (150 years)</a:t>
            </a:r>
          </a:p>
          <a:p>
            <a:pPr eaLnBrk="1" hangingPunct="1"/>
            <a:r>
              <a:rPr lang="en-US" altLang="en-US" sz="2700" smtClean="0"/>
              <a:t>Birth rate decline followed closely by mortality</a:t>
            </a:r>
          </a:p>
          <a:p>
            <a:pPr eaLnBrk="1" hangingPunct="1"/>
            <a:r>
              <a:rPr lang="en-US" altLang="en-US" sz="2700" smtClean="0"/>
              <a:t>Growth rates were generally low</a:t>
            </a:r>
          </a:p>
          <a:p>
            <a:pPr eaLnBrk="1" hangingPunct="1"/>
            <a:r>
              <a:rPr lang="en-US" altLang="en-US" sz="2700" smtClean="0"/>
              <a:t>Base population small and land and resources plentiful</a:t>
            </a:r>
          </a:p>
          <a:p>
            <a:pPr eaLnBrk="1" hangingPunct="1"/>
            <a:r>
              <a:rPr lang="en-US" altLang="en-US" sz="2700" smtClean="0"/>
              <a:t>Majority of the countries have completed demographic transition</a:t>
            </a:r>
          </a:p>
        </p:txBody>
      </p:sp>
      <p:pic>
        <p:nvPicPr>
          <p:cNvPr id="2" name="43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Demographic transition developing world</a:t>
            </a:r>
          </a:p>
        </p:txBody>
      </p:sp>
      <p:sp>
        <p:nvSpPr>
          <p:cNvPr id="48131" name="Line 5"/>
          <p:cNvSpPr>
            <a:spLocks noChangeShapeType="1"/>
          </p:cNvSpPr>
          <p:nvPr/>
        </p:nvSpPr>
        <p:spPr bwMode="auto">
          <a:xfrm>
            <a:off x="1371600" y="1905000"/>
            <a:ext cx="0" cy="388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8132" name="Line 6"/>
          <p:cNvSpPr>
            <a:spLocks noChangeShapeType="1"/>
          </p:cNvSpPr>
          <p:nvPr/>
        </p:nvSpPr>
        <p:spPr bwMode="auto">
          <a:xfrm>
            <a:off x="1371600" y="5791200"/>
            <a:ext cx="6324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8133" name="Freeform 7"/>
          <p:cNvSpPr>
            <a:spLocks/>
          </p:cNvSpPr>
          <p:nvPr/>
        </p:nvSpPr>
        <p:spPr bwMode="auto">
          <a:xfrm>
            <a:off x="1371600" y="2273300"/>
            <a:ext cx="406400" cy="241300"/>
          </a:xfrm>
          <a:custGeom>
            <a:avLst/>
            <a:gdLst>
              <a:gd name="T0" fmla="*/ 0 w 256"/>
              <a:gd name="T1" fmla="*/ 165100 h 152"/>
              <a:gd name="T2" fmla="*/ 76200 w 256"/>
              <a:gd name="T3" fmla="*/ 12700 h 152"/>
              <a:gd name="T4" fmla="*/ 152400 w 256"/>
              <a:gd name="T5" fmla="*/ 241300 h 152"/>
              <a:gd name="T6" fmla="*/ 152400 w 256"/>
              <a:gd name="T7" fmla="*/ 12700 h 152"/>
              <a:gd name="T8" fmla="*/ 228600 w 256"/>
              <a:gd name="T9" fmla="*/ 241300 h 152"/>
              <a:gd name="T10" fmla="*/ 228600 w 256"/>
              <a:gd name="T11" fmla="*/ 12700 h 152"/>
              <a:gd name="T12" fmla="*/ 381000 w 256"/>
              <a:gd name="T13" fmla="*/ 241300 h 152"/>
              <a:gd name="T14" fmla="*/ 381000 w 256"/>
              <a:gd name="T15" fmla="*/ 12700 h 15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" h="152">
                <a:moveTo>
                  <a:pt x="0" y="104"/>
                </a:moveTo>
                <a:cubicBezTo>
                  <a:pt x="16" y="52"/>
                  <a:pt x="32" y="0"/>
                  <a:pt x="48" y="8"/>
                </a:cubicBezTo>
                <a:cubicBezTo>
                  <a:pt x="64" y="16"/>
                  <a:pt x="88" y="152"/>
                  <a:pt x="96" y="152"/>
                </a:cubicBezTo>
                <a:cubicBezTo>
                  <a:pt x="104" y="152"/>
                  <a:pt x="88" y="8"/>
                  <a:pt x="96" y="8"/>
                </a:cubicBezTo>
                <a:cubicBezTo>
                  <a:pt x="104" y="8"/>
                  <a:pt x="136" y="152"/>
                  <a:pt x="144" y="152"/>
                </a:cubicBezTo>
                <a:cubicBezTo>
                  <a:pt x="152" y="152"/>
                  <a:pt x="128" y="8"/>
                  <a:pt x="144" y="8"/>
                </a:cubicBezTo>
                <a:cubicBezTo>
                  <a:pt x="160" y="8"/>
                  <a:pt x="224" y="152"/>
                  <a:pt x="240" y="152"/>
                </a:cubicBezTo>
                <a:cubicBezTo>
                  <a:pt x="256" y="152"/>
                  <a:pt x="240" y="24"/>
                  <a:pt x="240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8134" name="Freeform 9"/>
          <p:cNvSpPr>
            <a:spLocks/>
          </p:cNvSpPr>
          <p:nvPr/>
        </p:nvSpPr>
        <p:spPr bwMode="auto">
          <a:xfrm>
            <a:off x="1752600" y="2362200"/>
            <a:ext cx="6146800" cy="2806700"/>
          </a:xfrm>
          <a:custGeom>
            <a:avLst/>
            <a:gdLst>
              <a:gd name="T0" fmla="*/ 0 w 3872"/>
              <a:gd name="T1" fmla="*/ 0 h 1768"/>
              <a:gd name="T2" fmla="*/ 2362200 w 3872"/>
              <a:gd name="T3" fmla="*/ 2362200 h 1768"/>
              <a:gd name="T4" fmla="*/ 5562600 w 3872"/>
              <a:gd name="T5" fmla="*/ 2667000 h 1768"/>
              <a:gd name="T6" fmla="*/ 5867400 w 3872"/>
              <a:gd name="T7" fmla="*/ 2667000 h 176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72" h="1768">
                <a:moveTo>
                  <a:pt x="0" y="0"/>
                </a:moveTo>
                <a:cubicBezTo>
                  <a:pt x="452" y="604"/>
                  <a:pt x="904" y="1208"/>
                  <a:pt x="1488" y="1488"/>
                </a:cubicBezTo>
                <a:cubicBezTo>
                  <a:pt x="2072" y="1768"/>
                  <a:pt x="3136" y="1648"/>
                  <a:pt x="3504" y="1680"/>
                </a:cubicBezTo>
                <a:cubicBezTo>
                  <a:pt x="3872" y="1712"/>
                  <a:pt x="3784" y="1696"/>
                  <a:pt x="3696" y="168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8135" name="Freeform 10"/>
          <p:cNvSpPr>
            <a:spLocks/>
          </p:cNvSpPr>
          <p:nvPr/>
        </p:nvSpPr>
        <p:spPr bwMode="auto">
          <a:xfrm>
            <a:off x="1447800" y="1993900"/>
            <a:ext cx="6019800" cy="901700"/>
          </a:xfrm>
          <a:custGeom>
            <a:avLst/>
            <a:gdLst>
              <a:gd name="T0" fmla="*/ 0 w 3792"/>
              <a:gd name="T1" fmla="*/ 63500 h 568"/>
              <a:gd name="T2" fmla="*/ 1905000 w 3792"/>
              <a:gd name="T3" fmla="*/ 139700 h 568"/>
              <a:gd name="T4" fmla="*/ 6019800 w 3792"/>
              <a:gd name="T5" fmla="*/ 901700 h 5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792" h="568">
                <a:moveTo>
                  <a:pt x="0" y="40"/>
                </a:moveTo>
                <a:cubicBezTo>
                  <a:pt x="284" y="20"/>
                  <a:pt x="568" y="0"/>
                  <a:pt x="1200" y="88"/>
                </a:cubicBezTo>
                <a:cubicBezTo>
                  <a:pt x="1832" y="176"/>
                  <a:pt x="3360" y="488"/>
                  <a:pt x="3792" y="56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8136" name="Text Box 11"/>
          <p:cNvSpPr txBox="1">
            <a:spLocks noChangeArrowheads="1"/>
          </p:cNvSpPr>
          <p:nvPr/>
        </p:nvSpPr>
        <p:spPr bwMode="auto">
          <a:xfrm>
            <a:off x="3505200" y="48006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8137" name="Text Box 12"/>
          <p:cNvSpPr txBox="1">
            <a:spLocks noChangeArrowheads="1"/>
          </p:cNvSpPr>
          <p:nvPr/>
        </p:nvSpPr>
        <p:spPr bwMode="auto">
          <a:xfrm>
            <a:off x="2286000" y="4038600"/>
            <a:ext cx="1285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Death rate</a:t>
            </a:r>
          </a:p>
        </p:txBody>
      </p:sp>
      <p:sp>
        <p:nvSpPr>
          <p:cNvPr id="48138" name="Text Box 13"/>
          <p:cNvSpPr txBox="1">
            <a:spLocks noChangeArrowheads="1"/>
          </p:cNvSpPr>
          <p:nvPr/>
        </p:nvSpPr>
        <p:spPr bwMode="auto">
          <a:xfrm>
            <a:off x="5699125" y="2017713"/>
            <a:ext cx="120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Birth rate</a:t>
            </a:r>
          </a:p>
        </p:txBody>
      </p:sp>
      <p:sp>
        <p:nvSpPr>
          <p:cNvPr id="48139" name="Line 14"/>
          <p:cNvSpPr>
            <a:spLocks noChangeShapeType="1"/>
          </p:cNvSpPr>
          <p:nvPr/>
        </p:nvSpPr>
        <p:spPr bwMode="auto">
          <a:xfrm>
            <a:off x="1295400" y="52578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8140" name="Line 15"/>
          <p:cNvSpPr>
            <a:spLocks noChangeShapeType="1"/>
          </p:cNvSpPr>
          <p:nvPr/>
        </p:nvSpPr>
        <p:spPr bwMode="auto">
          <a:xfrm>
            <a:off x="1295400" y="4495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8141" name="Line 16"/>
          <p:cNvSpPr>
            <a:spLocks noChangeShapeType="1"/>
          </p:cNvSpPr>
          <p:nvPr/>
        </p:nvSpPr>
        <p:spPr bwMode="auto">
          <a:xfrm>
            <a:off x="1371600" y="36576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8142" name="Line 17"/>
          <p:cNvSpPr>
            <a:spLocks noChangeShapeType="1"/>
          </p:cNvSpPr>
          <p:nvPr/>
        </p:nvSpPr>
        <p:spPr bwMode="auto">
          <a:xfrm>
            <a:off x="1219200" y="2590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8143" name="Line 18"/>
          <p:cNvSpPr>
            <a:spLocks noChangeShapeType="1"/>
          </p:cNvSpPr>
          <p:nvPr/>
        </p:nvSpPr>
        <p:spPr bwMode="auto">
          <a:xfrm>
            <a:off x="1295400" y="18288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8144" name="Text Box 19"/>
          <p:cNvSpPr txBox="1">
            <a:spLocks noChangeArrowheads="1"/>
          </p:cNvSpPr>
          <p:nvPr/>
        </p:nvSpPr>
        <p:spPr bwMode="auto">
          <a:xfrm>
            <a:off x="746125" y="506571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10</a:t>
            </a:r>
          </a:p>
        </p:txBody>
      </p:sp>
      <p:sp>
        <p:nvSpPr>
          <p:cNvPr id="48145" name="Text Box 20"/>
          <p:cNvSpPr txBox="1">
            <a:spLocks noChangeArrowheads="1"/>
          </p:cNvSpPr>
          <p:nvPr/>
        </p:nvSpPr>
        <p:spPr bwMode="auto">
          <a:xfrm>
            <a:off x="822325" y="430371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20</a:t>
            </a:r>
          </a:p>
        </p:txBody>
      </p:sp>
      <p:sp>
        <p:nvSpPr>
          <p:cNvPr id="48146" name="Text Box 21"/>
          <p:cNvSpPr txBox="1">
            <a:spLocks noChangeArrowheads="1"/>
          </p:cNvSpPr>
          <p:nvPr/>
        </p:nvSpPr>
        <p:spPr bwMode="auto">
          <a:xfrm>
            <a:off x="822325" y="346551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30</a:t>
            </a:r>
          </a:p>
        </p:txBody>
      </p:sp>
      <p:sp>
        <p:nvSpPr>
          <p:cNvPr id="48147" name="Text Box 22"/>
          <p:cNvSpPr txBox="1">
            <a:spLocks noChangeArrowheads="1"/>
          </p:cNvSpPr>
          <p:nvPr/>
        </p:nvSpPr>
        <p:spPr bwMode="auto">
          <a:xfrm>
            <a:off x="898525" y="239871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40</a:t>
            </a:r>
          </a:p>
        </p:txBody>
      </p:sp>
      <p:sp>
        <p:nvSpPr>
          <p:cNvPr id="48148" name="Text Box 23"/>
          <p:cNvSpPr txBox="1">
            <a:spLocks noChangeArrowheads="1"/>
          </p:cNvSpPr>
          <p:nvPr/>
        </p:nvSpPr>
        <p:spPr bwMode="auto">
          <a:xfrm>
            <a:off x="228600" y="2590800"/>
            <a:ext cx="838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Per 1000</a:t>
            </a:r>
          </a:p>
          <a:p>
            <a:r>
              <a:rPr lang="en-US" altLang="en-US" b="1"/>
              <a:t>Pop.</a:t>
            </a:r>
          </a:p>
        </p:txBody>
      </p:sp>
      <p:sp>
        <p:nvSpPr>
          <p:cNvPr id="48149" name="Line 24"/>
          <p:cNvSpPr>
            <a:spLocks noChangeShapeType="1"/>
          </p:cNvSpPr>
          <p:nvPr/>
        </p:nvSpPr>
        <p:spPr bwMode="auto">
          <a:xfrm>
            <a:off x="2743200" y="5715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8150" name="Text Box 25"/>
          <p:cNvSpPr txBox="1">
            <a:spLocks noChangeArrowheads="1"/>
          </p:cNvSpPr>
          <p:nvPr/>
        </p:nvSpPr>
        <p:spPr bwMode="auto">
          <a:xfrm>
            <a:off x="2574925" y="590391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1945</a:t>
            </a:r>
          </a:p>
        </p:txBody>
      </p:sp>
      <p:sp>
        <p:nvSpPr>
          <p:cNvPr id="48151" name="Line 26"/>
          <p:cNvSpPr>
            <a:spLocks noChangeShapeType="1"/>
          </p:cNvSpPr>
          <p:nvPr/>
        </p:nvSpPr>
        <p:spPr bwMode="auto">
          <a:xfrm>
            <a:off x="5181600" y="57150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8152" name="Text Box 27"/>
          <p:cNvSpPr txBox="1">
            <a:spLocks noChangeArrowheads="1"/>
          </p:cNvSpPr>
          <p:nvPr/>
        </p:nvSpPr>
        <p:spPr bwMode="auto">
          <a:xfrm>
            <a:off x="5089525" y="582771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1970</a:t>
            </a:r>
          </a:p>
        </p:txBody>
      </p:sp>
      <p:sp>
        <p:nvSpPr>
          <p:cNvPr id="48153" name="Line 28"/>
          <p:cNvSpPr>
            <a:spLocks noChangeShapeType="1"/>
          </p:cNvSpPr>
          <p:nvPr/>
        </p:nvSpPr>
        <p:spPr bwMode="auto">
          <a:xfrm>
            <a:off x="7010400" y="5715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8154" name="Text Box 29"/>
          <p:cNvSpPr txBox="1">
            <a:spLocks noChangeArrowheads="1"/>
          </p:cNvSpPr>
          <p:nvPr/>
        </p:nvSpPr>
        <p:spPr bwMode="auto">
          <a:xfrm>
            <a:off x="6918325" y="590391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1988</a:t>
            </a:r>
          </a:p>
        </p:txBody>
      </p:sp>
      <p:sp>
        <p:nvSpPr>
          <p:cNvPr id="48155" name="Line 30"/>
          <p:cNvSpPr>
            <a:spLocks noChangeShapeType="1"/>
          </p:cNvSpPr>
          <p:nvPr/>
        </p:nvSpPr>
        <p:spPr bwMode="auto">
          <a:xfrm>
            <a:off x="2895600" y="5638800"/>
            <a:ext cx="396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48156" name="Text Box 32"/>
          <p:cNvSpPr txBox="1">
            <a:spLocks noChangeArrowheads="1"/>
          </p:cNvSpPr>
          <p:nvPr/>
        </p:nvSpPr>
        <p:spPr bwMode="auto">
          <a:xfrm>
            <a:off x="3870325" y="5294313"/>
            <a:ext cx="1428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15-25 years</a:t>
            </a:r>
          </a:p>
        </p:txBody>
      </p:sp>
      <p:sp>
        <p:nvSpPr>
          <p:cNvPr id="48157" name="Text Box 33"/>
          <p:cNvSpPr txBox="1">
            <a:spLocks noChangeArrowheads="1"/>
          </p:cNvSpPr>
          <p:nvPr/>
        </p:nvSpPr>
        <p:spPr bwMode="auto">
          <a:xfrm>
            <a:off x="7680325" y="45323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8-15</a:t>
            </a:r>
          </a:p>
        </p:txBody>
      </p:sp>
      <p:sp>
        <p:nvSpPr>
          <p:cNvPr id="48158" name="Text Box 34"/>
          <p:cNvSpPr txBox="1">
            <a:spLocks noChangeArrowheads="1"/>
          </p:cNvSpPr>
          <p:nvPr/>
        </p:nvSpPr>
        <p:spPr bwMode="auto">
          <a:xfrm>
            <a:off x="7451725" y="2398713"/>
            <a:ext cx="76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/>
              <a:t>28-44</a:t>
            </a:r>
          </a:p>
        </p:txBody>
      </p:sp>
      <p:pic>
        <p:nvPicPr>
          <p:cNvPr id="2" name="44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Demographic transition-developing countries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7848600" cy="4038600"/>
          </a:xfrm>
        </p:spPr>
        <p:txBody>
          <a:bodyPr/>
          <a:lstStyle/>
          <a:p>
            <a:pPr eaLnBrk="1" hangingPunct="1"/>
            <a:r>
              <a:rPr lang="en-US" altLang="en-US" sz="2700" smtClean="0"/>
              <a:t>Decline in death rates occurred in short period of time</a:t>
            </a:r>
          </a:p>
          <a:p>
            <a:pPr eaLnBrk="1" hangingPunct="1"/>
            <a:r>
              <a:rPr lang="en-US" altLang="en-US" sz="2700" smtClean="0"/>
              <a:t>Birth rate decline followed slowly (not matching) by fall in mortality</a:t>
            </a:r>
          </a:p>
          <a:p>
            <a:pPr eaLnBrk="1" hangingPunct="1"/>
            <a:r>
              <a:rPr lang="en-US" altLang="en-US" sz="2700" smtClean="0"/>
              <a:t>Growth rates were generally high</a:t>
            </a:r>
          </a:p>
          <a:p>
            <a:pPr eaLnBrk="1" hangingPunct="1"/>
            <a:r>
              <a:rPr lang="en-US" altLang="en-US" sz="2700" smtClean="0"/>
              <a:t>Base population generally large and land resources limited</a:t>
            </a:r>
          </a:p>
          <a:p>
            <a:pPr eaLnBrk="1" hangingPunct="1"/>
            <a:r>
              <a:rPr lang="en-US" altLang="en-US" sz="2700" smtClean="0"/>
              <a:t>Majority of the countries are in transition phase</a:t>
            </a:r>
          </a:p>
        </p:txBody>
      </p:sp>
      <p:pic>
        <p:nvPicPr>
          <p:cNvPr id="2" name="45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700" smtClean="0"/>
              <a:t>1.Pre industrial  stage</a:t>
            </a:r>
          </a:p>
          <a:p>
            <a:pPr eaLnBrk="1" hangingPunct="1"/>
            <a:r>
              <a:rPr lang="en-US" altLang="en-US" sz="2700" smtClean="0"/>
              <a:t>2 Transition stage</a:t>
            </a:r>
          </a:p>
          <a:p>
            <a:pPr eaLnBrk="1" hangingPunct="1"/>
            <a:r>
              <a:rPr lang="en-US" altLang="en-US" sz="2700" smtClean="0"/>
              <a:t>3 Industrial stage</a:t>
            </a:r>
          </a:p>
          <a:p>
            <a:pPr eaLnBrk="1" hangingPunct="1"/>
            <a:r>
              <a:rPr lang="en-US" altLang="en-US" sz="2700" smtClean="0"/>
              <a:t>4. Post industrial stage</a:t>
            </a:r>
          </a:p>
        </p:txBody>
      </p:sp>
      <p:pic>
        <p:nvPicPr>
          <p:cNvPr id="50180" name="Picture 4" descr="dr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828800"/>
            <a:ext cx="44958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46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EPIDEMIOLOGIC TRANSITION and HEALTH TRANSITION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257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mtClean="0"/>
              <a:t>                      </a:t>
            </a:r>
          </a:p>
        </p:txBody>
      </p:sp>
      <p:sp>
        <p:nvSpPr>
          <p:cNvPr id="51204" name="Line 5"/>
          <p:cNvSpPr>
            <a:spLocks noChangeShapeType="1"/>
          </p:cNvSpPr>
          <p:nvPr/>
        </p:nvSpPr>
        <p:spPr bwMode="auto">
          <a:xfrm>
            <a:off x="1981200" y="3810000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51205" name="Line 6"/>
          <p:cNvSpPr>
            <a:spLocks noChangeShapeType="1"/>
          </p:cNvSpPr>
          <p:nvPr/>
        </p:nvSpPr>
        <p:spPr bwMode="auto">
          <a:xfrm>
            <a:off x="5867400" y="36576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Y"/>
          </a:p>
        </p:txBody>
      </p:sp>
      <p:sp>
        <p:nvSpPr>
          <p:cNvPr id="51206" name="Text Box 7"/>
          <p:cNvSpPr txBox="1">
            <a:spLocks noChangeArrowheads="1"/>
          </p:cNvSpPr>
          <p:nvPr/>
        </p:nvSpPr>
        <p:spPr bwMode="auto">
          <a:xfrm>
            <a:off x="228600" y="4379913"/>
            <a:ext cx="1828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1207" name="Text Box 8"/>
          <p:cNvSpPr txBox="1">
            <a:spLocks noChangeArrowheads="1"/>
          </p:cNvSpPr>
          <p:nvPr/>
        </p:nvSpPr>
        <p:spPr bwMode="auto">
          <a:xfrm>
            <a:off x="381000" y="3200400"/>
            <a:ext cx="1643063" cy="11049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/>
              <a:t>Fertility </a:t>
            </a:r>
          </a:p>
          <a:p>
            <a:r>
              <a:rPr lang="en-US" altLang="en-US" sz="3200"/>
              <a:t>decline</a:t>
            </a:r>
          </a:p>
        </p:txBody>
      </p:sp>
      <p:sp>
        <p:nvSpPr>
          <p:cNvPr id="51208" name="Text Box 9"/>
          <p:cNvSpPr txBox="1">
            <a:spLocks noChangeArrowheads="1"/>
          </p:cNvSpPr>
          <p:nvPr/>
        </p:nvSpPr>
        <p:spPr bwMode="auto">
          <a:xfrm>
            <a:off x="3276600" y="3048000"/>
            <a:ext cx="2584450" cy="1411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/>
              <a:t>Changes in population, </a:t>
            </a:r>
          </a:p>
          <a:p>
            <a:r>
              <a:rPr lang="en-US" altLang="en-US" sz="2800"/>
              <a:t>age, structure</a:t>
            </a:r>
          </a:p>
        </p:txBody>
      </p:sp>
      <p:sp>
        <p:nvSpPr>
          <p:cNvPr id="51209" name="Text Box 10"/>
          <p:cNvSpPr txBox="1">
            <a:spLocks noChangeArrowheads="1"/>
          </p:cNvSpPr>
          <p:nvPr/>
        </p:nvSpPr>
        <p:spPr bwMode="auto">
          <a:xfrm>
            <a:off x="6705600" y="3048000"/>
            <a:ext cx="2057400" cy="13493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/>
              <a:t>Chronic and </a:t>
            </a:r>
          </a:p>
          <a:p>
            <a:r>
              <a:rPr lang="en-US" altLang="en-US" sz="2000"/>
              <a:t>degenerative </a:t>
            </a:r>
          </a:p>
          <a:p>
            <a:r>
              <a:rPr lang="en-US" altLang="en-US" sz="2000"/>
              <a:t>Disease emerge</a:t>
            </a:r>
          </a:p>
        </p:txBody>
      </p:sp>
      <p:pic>
        <p:nvPicPr>
          <p:cNvPr id="2" name="47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900" b="1" smtClean="0">
                <a:solidFill>
                  <a:srgbClr val="FF0000"/>
                </a:solidFill>
              </a:rPr>
              <a:t>CHANGING PATTERNS OF RISK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Risk of developing certain diseases – higher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STDs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AIDs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mtClean="0"/>
              <a:t>Obesity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Industrial accidents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Substance abuse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Diet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mtClean="0"/>
              <a:t>Lifestyle</a:t>
            </a:r>
          </a:p>
        </p:txBody>
      </p:sp>
      <p:pic>
        <p:nvPicPr>
          <p:cNvPr id="2" name="48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2895600"/>
            <a:ext cx="8229600" cy="1139825"/>
          </a:xfrm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5300" b="1" i="1" smtClean="0">
                <a:solidFill>
                  <a:srgbClr val="FF0000"/>
                </a:solidFill>
              </a:rPr>
              <a:t>Thank you……</a:t>
            </a:r>
          </a:p>
        </p:txBody>
      </p:sp>
      <p:pic>
        <p:nvPicPr>
          <p:cNvPr id="2" name="49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Factors affecting population growth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Socioeconomic status</a:t>
            </a:r>
          </a:p>
          <a:p>
            <a:pPr eaLnBrk="1" hangingPunct="1"/>
            <a:r>
              <a:rPr lang="en-US" altLang="en-US" smtClean="0"/>
              <a:t>Fertility rates</a:t>
            </a:r>
          </a:p>
          <a:p>
            <a:pPr eaLnBrk="1" hangingPunct="1"/>
            <a:r>
              <a:rPr lang="en-US" altLang="en-US" smtClean="0"/>
              <a:t>Immigration and emigration</a:t>
            </a:r>
          </a:p>
          <a:p>
            <a:pPr eaLnBrk="1" hangingPunct="1"/>
            <a:r>
              <a:rPr lang="en-US" altLang="en-US" smtClean="0"/>
              <a:t>Contraceptive prevalence rates (CPR)</a:t>
            </a:r>
          </a:p>
          <a:p>
            <a:pPr eaLnBrk="1" hangingPunct="1"/>
            <a:r>
              <a:rPr lang="en-US" altLang="en-US" smtClean="0"/>
              <a:t>Quality in health care</a:t>
            </a:r>
          </a:p>
          <a:p>
            <a:pPr eaLnBrk="1" hangingPunct="1"/>
            <a:r>
              <a:rPr lang="en-US" altLang="en-US" smtClean="0"/>
              <a:t>Availability of health care</a:t>
            </a:r>
          </a:p>
          <a:p>
            <a:pPr eaLnBrk="1" hangingPunct="1"/>
            <a:endParaRPr lang="en-US" altLang="en-US" smtClean="0"/>
          </a:p>
        </p:txBody>
      </p:sp>
      <p:pic>
        <p:nvPicPr>
          <p:cNvPr id="2" name="5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Fertility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6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Fertility</a:t>
            </a:r>
            <a:r>
              <a:rPr lang="en-US" altLang="en-US" smtClean="0"/>
              <a:t> denotes the actual reproductive performance. (opposite of sterile)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b="1" smtClean="0"/>
              <a:t>Fecundity</a:t>
            </a:r>
            <a:r>
              <a:rPr lang="en-US" altLang="en-US" smtClean="0"/>
              <a:t> denotes the ability to reproduce offspring's. The ability of the women to conceive and carry the foetus to term. (opposite of childless)</a:t>
            </a:r>
          </a:p>
        </p:txBody>
      </p:sp>
      <p:pic>
        <p:nvPicPr>
          <p:cNvPr id="2" name="Untitled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MEASURES OF FERTILITY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en-US" altLang="en-US" smtClean="0"/>
              <a:t>Crude Birth Rate (CBR)</a:t>
            </a:r>
          </a:p>
          <a:p>
            <a:pPr marL="609600" indent="-609600" eaLnBrk="1" hangingPunct="1">
              <a:buFontTx/>
              <a:buAutoNum type="arabicPeriod"/>
            </a:pPr>
            <a:endParaRPr lang="en-US" altLang="en-US" smtClean="0"/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mtClean="0"/>
              <a:t>General Fertility Rate (GFR)</a:t>
            </a:r>
          </a:p>
          <a:p>
            <a:pPr marL="609600" indent="-609600" eaLnBrk="1" hangingPunct="1">
              <a:buFontTx/>
              <a:buAutoNum type="arabicPeriod"/>
            </a:pPr>
            <a:endParaRPr lang="en-US" altLang="en-US" smtClean="0"/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mtClean="0"/>
              <a:t>Age-Specific Fertility Rate (ASFR)</a:t>
            </a:r>
          </a:p>
          <a:p>
            <a:pPr marL="609600" indent="-609600" eaLnBrk="1" hangingPunct="1">
              <a:buFontTx/>
              <a:buAutoNum type="arabicPeriod"/>
            </a:pPr>
            <a:endParaRPr lang="en-US" altLang="en-US" smtClean="0"/>
          </a:p>
          <a:p>
            <a:pPr marL="609600" indent="-609600" eaLnBrk="1" hangingPunct="1">
              <a:buFontTx/>
              <a:buAutoNum type="arabicPeriod"/>
            </a:pPr>
            <a:r>
              <a:rPr lang="en-US" altLang="en-US" smtClean="0"/>
              <a:t>Total Fertility Rate (TFR)</a:t>
            </a:r>
          </a:p>
        </p:txBody>
      </p:sp>
      <p:pic>
        <p:nvPicPr>
          <p:cNvPr id="2" name="8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0000"/>
                </a:solidFill>
              </a:rPr>
              <a:t>CRUDE BIRTH RATE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76962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smtClean="0"/>
              <a:t>CBR = </a:t>
            </a:r>
            <a:r>
              <a:rPr lang="en-US" altLang="en-US" sz="2400" u="sng" smtClean="0"/>
              <a:t>Total no. of births in year </a:t>
            </a:r>
            <a:r>
              <a:rPr lang="en-US" altLang="en-US" sz="2400" smtClean="0"/>
              <a:t>  x   1000</a:t>
            </a:r>
            <a:endParaRPr lang="en-US" altLang="en-US" sz="2400" u="sng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smtClean="0"/>
              <a:t>          Total mid-year population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smtClean="0"/>
              <a:t>e.g. </a:t>
            </a:r>
            <a:r>
              <a:rPr lang="en-US" altLang="en-US" sz="2400" u="sng" smtClean="0"/>
              <a:t>500,000 x </a:t>
            </a:r>
            <a:r>
              <a:rPr lang="en-US" altLang="en-US" sz="2400" smtClean="0"/>
              <a:t>1000 </a:t>
            </a:r>
            <a:r>
              <a:rPr lang="en-US" altLang="en-US" sz="2300" smtClean="0"/>
              <a:t>= 20 per 1000 population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300" smtClean="0"/>
              <a:t>	   25,000,000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300" smtClean="0"/>
          </a:p>
          <a:p>
            <a:pPr eaLnBrk="1" hangingPunct="1">
              <a:lnSpc>
                <a:spcPct val="80000"/>
              </a:lnSpc>
            </a:pPr>
            <a:r>
              <a:rPr lang="en-US" altLang="en-US" sz="2300" smtClean="0"/>
              <a:t>Commonly used measure of fertility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300" smtClean="0"/>
              <a:t>Expressed as ‘</a:t>
            </a:r>
            <a:r>
              <a:rPr lang="en-US" altLang="en-US" sz="2400" i="1" smtClean="0"/>
              <a:t>births per 1000 population</a:t>
            </a:r>
            <a:r>
              <a:rPr lang="en-US" altLang="en-US" sz="2400" smtClean="0"/>
              <a:t>’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smtClean="0"/>
              <a:t>Crude measure because it refers to total population but only women of reproductive age can bear children.</a:t>
            </a:r>
          </a:p>
        </p:txBody>
      </p:sp>
      <p:pic>
        <p:nvPicPr>
          <p:cNvPr id="2" name="9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4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tudio">
  <a:themeElements>
    <a:clrScheme name="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Studi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Studio</Template>
  <TotalTime>924</TotalTime>
  <Words>1039</Words>
  <Application>Microsoft Office PowerPoint</Application>
  <PresentationFormat>On-screen Show (4:3)</PresentationFormat>
  <Paragraphs>306</Paragraphs>
  <Slides>49</Slides>
  <Notes>0</Notes>
  <HiddenSlides>0</HiddenSlides>
  <MMClips>49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Studio</vt:lpstr>
      <vt:lpstr>DYNAMICS OF POPULATION</vt:lpstr>
      <vt:lpstr>PowerPoint Presentation</vt:lpstr>
      <vt:lpstr>DEFINITION OF DEMOGRAPHY</vt:lpstr>
      <vt:lpstr>DYNAMICS OF POPULATION</vt:lpstr>
      <vt:lpstr>Factors affecting population growth</vt:lpstr>
      <vt:lpstr>Fertility</vt:lpstr>
      <vt:lpstr>PowerPoint Presentation</vt:lpstr>
      <vt:lpstr>MEASURES OF FERTILITY</vt:lpstr>
      <vt:lpstr>CRUDE BIRTH RATE</vt:lpstr>
      <vt:lpstr>GENERAL FERTILITY RATE</vt:lpstr>
      <vt:lpstr>AGE-SPECIFIC FERTILITY RATE</vt:lpstr>
      <vt:lpstr>Age Specific Fertility Rate (ASFR) Bangladesh, 1974 </vt:lpstr>
      <vt:lpstr>TOTAL FERTILITY RATE</vt:lpstr>
      <vt:lpstr>TFR for Bangladesh</vt:lpstr>
      <vt:lpstr>Mortality</vt:lpstr>
      <vt:lpstr>MORTALITY</vt:lpstr>
      <vt:lpstr>Crude Death Rate (CDR)</vt:lpstr>
      <vt:lpstr>MIGRATION</vt:lpstr>
      <vt:lpstr>RATES OF POPULATION GROWTH </vt:lpstr>
      <vt:lpstr>PowerPoint Presentation</vt:lpstr>
      <vt:lpstr>REPRODUCTION RATES</vt:lpstr>
      <vt:lpstr> GROSS REPRODUCTION RATE (GRR)</vt:lpstr>
      <vt:lpstr>NETT REPRODUCTION RATE</vt:lpstr>
      <vt:lpstr>PowerPoint Presentation</vt:lpstr>
      <vt:lpstr>THE DOUBLING TIME</vt:lpstr>
      <vt:lpstr>Doubling time</vt:lpstr>
      <vt:lpstr>Population pyramid</vt:lpstr>
      <vt:lpstr>Population Pyramid</vt:lpstr>
      <vt:lpstr>PowerPoint Presentation</vt:lpstr>
      <vt:lpstr>PowerPoint Presentation</vt:lpstr>
      <vt:lpstr>PowerPoint Presentation</vt:lpstr>
      <vt:lpstr>Measures of age- sex structure </vt:lpstr>
      <vt:lpstr>PowerPoint Presentation</vt:lpstr>
      <vt:lpstr>Dependency ratio</vt:lpstr>
      <vt:lpstr>Dependency ratio</vt:lpstr>
      <vt:lpstr>Aged dependency ratio</vt:lpstr>
      <vt:lpstr>Child dependency ratio</vt:lpstr>
      <vt:lpstr>Factors that affect disease patterns</vt:lpstr>
      <vt:lpstr>FACTORS THAT INFLUENCE DISEASES PATTERNS</vt:lpstr>
      <vt:lpstr>DEMOGRAPHIC TRANSITION</vt:lpstr>
      <vt:lpstr>DEMOGRAPHIC TRANSITION</vt:lpstr>
      <vt:lpstr>Demographic transition developed world</vt:lpstr>
      <vt:lpstr>Demographic transition developed world</vt:lpstr>
      <vt:lpstr>Demographic transition developing world</vt:lpstr>
      <vt:lpstr>Demographic transition-developing countries</vt:lpstr>
      <vt:lpstr>PowerPoint Presentation</vt:lpstr>
      <vt:lpstr>EPIDEMIOLOGIC TRANSITION and HEALTH TRANSITION</vt:lpstr>
      <vt:lpstr>CHANGING PATTERNS OF RISK</vt:lpstr>
      <vt:lpstr>Thank you……</vt:lpstr>
    </vt:vector>
  </TitlesOfParts>
  <Company>JKNS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DYNAMICS OF POPULATION</dc:title>
  <dc:creator>JKNS</dc:creator>
  <cp:lastModifiedBy>Tan Kok Leong</cp:lastModifiedBy>
  <cp:revision>77</cp:revision>
  <dcterms:created xsi:type="dcterms:W3CDTF">2003-02-22T03:58:53Z</dcterms:created>
  <dcterms:modified xsi:type="dcterms:W3CDTF">2017-10-31T01:56:16Z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B8B442B8-8B63-44EF-B30D-894494864A0A</vt:lpwstr>
  </property>
  <property fmtid="{D5CDD505-2E9C-101B-9397-08002B2CF9AE}" pid="3" name="ArticulatePath">
    <vt:lpwstr>Population Dynamics (TKL)</vt:lpwstr>
  </property>
</Properties>
</file>